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2192000" cy="6858000"/>
  <p:notesSz cx="6858000" cy="12192000"/>
  <p:embeddedFontLst>
    <p:embeddedFont>
      <p:font typeface="MiSans" charset="-122" pitchFamily="34"/>
      <p:regular r:id="rId19"/>
    </p:embeddedFont>
    <p:embeddedFont>
      <p:font typeface="Noto Sans SC" charset="-122" pitchFamily="34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openxmlformats.org/officeDocument/2006/relationships/font" Target="fonts/font1.fntdata"/><Relationship Id="rId20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D11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477000" y="0"/>
            <a:ext cx="5715000" cy="5715000"/>
          </a:xfrm>
          <a:custGeom>
            <a:avLst/>
            <a:gdLst/>
            <a:ahLst/>
            <a:cxnLst/>
            <a:rect l="l" t="t" r="r" b="b"/>
            <a:pathLst>
              <a:path w="5715000" h="5715000">
                <a:moveTo>
                  <a:pt x="2857500" y="0"/>
                </a:moveTo>
                <a:lnTo>
                  <a:pt x="2857500" y="0"/>
                </a:lnTo>
                <a:cubicBezTo>
                  <a:pt x="4434597" y="0"/>
                  <a:pt x="5715000" y="1280403"/>
                  <a:pt x="5715000" y="2857500"/>
                </a:cubicBezTo>
                <a:lnTo>
                  <a:pt x="5715000" y="2857500"/>
                </a:lnTo>
                <a:cubicBezTo>
                  <a:pt x="5715000" y="4434597"/>
                  <a:pt x="4434597" y="5715000"/>
                  <a:pt x="2857500" y="5715000"/>
                </a:cubicBezTo>
                <a:lnTo>
                  <a:pt x="2857500" y="5715000"/>
                </a:lnTo>
                <a:cubicBezTo>
                  <a:pt x="1280403" y="5715000"/>
                  <a:pt x="0" y="4434597"/>
                  <a:pt x="0" y="2857500"/>
                </a:cubicBezTo>
                <a:lnTo>
                  <a:pt x="0" y="2857500"/>
                </a:lnTo>
                <a:cubicBezTo>
                  <a:pt x="0" y="1280403"/>
                  <a:pt x="1280403" y="0"/>
                  <a:pt x="2857500" y="0"/>
                </a:cubicBezTo>
                <a:close/>
              </a:path>
            </a:pathLst>
          </a:custGeom>
          <a:solidFill>
            <a:srgbClr val="00D084">
              <a:alpha val="3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0" y="2095500"/>
            <a:ext cx="4762500" cy="4762500"/>
          </a:xfrm>
          <a:custGeom>
            <a:avLst/>
            <a:gdLst/>
            <a:ahLst/>
            <a:cxnLst/>
            <a:rect l="l" t="t" r="r" b="b"/>
            <a:pathLst>
              <a:path w="4762500" h="4762500">
                <a:moveTo>
                  <a:pt x="2381250" y="0"/>
                </a:moveTo>
                <a:lnTo>
                  <a:pt x="2381250" y="0"/>
                </a:lnTo>
                <a:cubicBezTo>
                  <a:pt x="3695498" y="0"/>
                  <a:pt x="4762500" y="1067002"/>
                  <a:pt x="4762500" y="2381250"/>
                </a:cubicBezTo>
                <a:lnTo>
                  <a:pt x="4762500" y="2381250"/>
                </a:lnTo>
                <a:cubicBezTo>
                  <a:pt x="4762500" y="3695498"/>
                  <a:pt x="3695498" y="4762500"/>
                  <a:pt x="2381250" y="4762500"/>
                </a:cubicBezTo>
                <a:lnTo>
                  <a:pt x="2381250" y="4762500"/>
                </a:lnTo>
                <a:cubicBezTo>
                  <a:pt x="1067002" y="4762500"/>
                  <a:pt x="0" y="3695498"/>
                  <a:pt x="0" y="2381250"/>
                </a:cubicBezTo>
                <a:lnTo>
                  <a:pt x="0" y="2381250"/>
                </a:lnTo>
                <a:cubicBezTo>
                  <a:pt x="0" y="1067002"/>
                  <a:pt x="1067002" y="0"/>
                  <a:pt x="2381250" y="0"/>
                </a:cubicBezTo>
                <a:close/>
              </a:path>
            </a:pathLst>
          </a:custGeom>
          <a:solidFill>
            <a:srgbClr val="7C3AED">
              <a:alpha val="3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00D084"/>
              </a:gs>
              <a:gs pos="20000">
                <a:srgbClr val="00D084"/>
              </a:gs>
              <a:gs pos="33333.333333333336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/>
        </p:spPr>
      </p:sp>
      <p:sp>
        <p:nvSpPr>
          <p:cNvPr id="5" name="Shape 3"/>
          <p:cNvSpPr/>
          <p:nvPr/>
        </p:nvSpPr>
        <p:spPr>
          <a:xfrm>
            <a:off x="762000" y="81915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762000"/>
            <a:ext cx="5524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ONLINE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472357" y="762000"/>
            <a:ext cx="142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|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628849" y="762000"/>
            <a:ext cx="952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JAKARTA, ID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474271" y="1790700"/>
            <a:ext cx="1905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$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691857" y="1790700"/>
            <a:ext cx="7048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whoami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425505" y="1790700"/>
            <a:ext cx="2952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--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4178350" y="2286000"/>
            <a:ext cx="38385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spc="405" kern="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BUILDING TOMORROW'S TECH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4491112" y="2857500"/>
            <a:ext cx="3209925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9000" b="1" spc="-225" kern="0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IBNU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3449315" y="4229100"/>
            <a:ext cx="19621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00D08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Artificial Intelligence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5541094" y="4229100"/>
            <a:ext cx="1619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rgbClr val="8B949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836444" y="4229100"/>
            <a:ext cx="11144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7C3AE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Blockchain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7081391" y="4229100"/>
            <a:ext cx="1619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rgbClr val="8B949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7376740" y="4229100"/>
            <a:ext cx="13620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Cybersecurity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319415" y="4800600"/>
            <a:ext cx="1905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&gt;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5537002" y="4800600"/>
            <a:ext cx="11144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exploring_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6683573" y="4800600"/>
            <a:ext cx="1905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_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762000" y="5715000"/>
            <a:ext cx="31146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CIVIL SERVANT (ASN)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762000" y="5905500"/>
            <a:ext cx="31146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Ministry of Housing &amp; Settlement Areas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9436522" y="5715000"/>
            <a:ext cx="19907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20000"/>
              </a:lnSpc>
            </a:pPr>
            <a:r>
              <a:rPr lang="en-US" sz="105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2026 PERSONAL BRAND DECK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9436522" y="5905500"/>
            <a:ext cx="19907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20000"/>
              </a:lnSpc>
            </a:pPr>
            <a:r>
              <a:rPr lang="en-US" sz="105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heyibnu.com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D11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204146" y="3428751"/>
            <a:ext cx="3986920" cy="3986920"/>
          </a:xfrm>
          <a:custGeom>
            <a:avLst/>
            <a:gdLst/>
            <a:ahLst/>
            <a:cxnLst/>
            <a:rect l="l" t="t" r="r" b="b"/>
            <a:pathLst>
              <a:path w="3986920" h="3986920">
                <a:moveTo>
                  <a:pt x="1993460" y="0"/>
                </a:moveTo>
                <a:lnTo>
                  <a:pt x="1993460" y="0"/>
                </a:lnTo>
                <a:cubicBezTo>
                  <a:pt x="3094417" y="0"/>
                  <a:pt x="3986920" y="892502"/>
                  <a:pt x="3986920" y="1993460"/>
                </a:cubicBezTo>
                <a:lnTo>
                  <a:pt x="3986920" y="1993460"/>
                </a:lnTo>
                <a:cubicBezTo>
                  <a:pt x="3986920" y="3094417"/>
                  <a:pt x="3094417" y="3986920"/>
                  <a:pt x="1993460" y="3986920"/>
                </a:cubicBezTo>
                <a:lnTo>
                  <a:pt x="1993460" y="3986920"/>
                </a:lnTo>
                <a:cubicBezTo>
                  <a:pt x="892502" y="3986920"/>
                  <a:pt x="0" y="3094417"/>
                  <a:pt x="0" y="1993460"/>
                </a:cubicBezTo>
                <a:lnTo>
                  <a:pt x="0" y="1993460"/>
                </a:lnTo>
                <a:cubicBezTo>
                  <a:pt x="0" y="892502"/>
                  <a:pt x="892502" y="0"/>
                  <a:pt x="1993460" y="0"/>
                </a:cubicBezTo>
                <a:close/>
              </a:path>
            </a:pathLst>
          </a:custGeom>
          <a:solidFill>
            <a:srgbClr val="F59E0B">
              <a:alpha val="300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318954" y="318954"/>
            <a:ext cx="119608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$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449961" y="318954"/>
            <a:ext cx="1331631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ls -la credentials/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18954" y="542221"/>
            <a:ext cx="11697622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60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World-Class Credentials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18954" y="924965"/>
            <a:ext cx="11617884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97+ certifications from the world's best institutions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18954" y="1259867"/>
            <a:ext cx="3763652" cy="2280518"/>
          </a:xfrm>
          <a:custGeom>
            <a:avLst/>
            <a:gdLst/>
            <a:ahLst/>
            <a:cxnLst/>
            <a:rect l="l" t="t" r="r" b="b"/>
            <a:pathLst>
              <a:path w="3763652" h="2280518">
                <a:moveTo>
                  <a:pt x="31895" y="0"/>
                </a:moveTo>
                <a:lnTo>
                  <a:pt x="3731757" y="0"/>
                </a:lnTo>
                <a:cubicBezTo>
                  <a:pt x="3749372" y="0"/>
                  <a:pt x="3763652" y="14280"/>
                  <a:pt x="3763652" y="31895"/>
                </a:cubicBezTo>
                <a:lnTo>
                  <a:pt x="3763652" y="2216732"/>
                </a:lnTo>
                <a:cubicBezTo>
                  <a:pt x="3763652" y="2251960"/>
                  <a:pt x="3735094" y="2280518"/>
                  <a:pt x="3699866" y="2280518"/>
                </a:cubicBezTo>
                <a:lnTo>
                  <a:pt x="63786" y="2280518"/>
                </a:lnTo>
                <a:cubicBezTo>
                  <a:pt x="28558" y="2280518"/>
                  <a:pt x="0" y="2251960"/>
                  <a:pt x="0" y="2216732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8" name="Shape 6"/>
          <p:cNvSpPr/>
          <p:nvPr/>
        </p:nvSpPr>
        <p:spPr>
          <a:xfrm>
            <a:off x="318954" y="1259867"/>
            <a:ext cx="3763652" cy="31895"/>
          </a:xfrm>
          <a:custGeom>
            <a:avLst/>
            <a:gdLst/>
            <a:ahLst/>
            <a:cxnLst/>
            <a:rect l="l" t="t" r="r" b="b"/>
            <a:pathLst>
              <a:path w="3763652" h="31895">
                <a:moveTo>
                  <a:pt x="31895" y="0"/>
                </a:moveTo>
                <a:lnTo>
                  <a:pt x="3731757" y="0"/>
                </a:lnTo>
                <a:cubicBezTo>
                  <a:pt x="3749372" y="0"/>
                  <a:pt x="3763652" y="14280"/>
                  <a:pt x="3763652" y="31895"/>
                </a:cubicBezTo>
                <a:lnTo>
                  <a:pt x="3763652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9" name="Shape 7"/>
          <p:cNvSpPr/>
          <p:nvPr/>
        </p:nvSpPr>
        <p:spPr>
          <a:xfrm>
            <a:off x="466470" y="1467186"/>
            <a:ext cx="159477" cy="159477"/>
          </a:xfrm>
          <a:custGeom>
            <a:avLst/>
            <a:gdLst/>
            <a:ahLst/>
            <a:cxnLst/>
            <a:rect l="l" t="t" r="r" b="b"/>
            <a:pathLst>
              <a:path w="159477" h="159477">
                <a:moveTo>
                  <a:pt x="84691" y="6292"/>
                </a:moveTo>
                <a:cubicBezTo>
                  <a:pt x="81638" y="4548"/>
                  <a:pt x="77870" y="4548"/>
                  <a:pt x="74786" y="6292"/>
                </a:cubicBezTo>
                <a:lnTo>
                  <a:pt x="5015" y="46161"/>
                </a:lnTo>
                <a:cubicBezTo>
                  <a:pt x="1090" y="48404"/>
                  <a:pt x="-841" y="53014"/>
                  <a:pt x="311" y="57374"/>
                </a:cubicBezTo>
                <a:cubicBezTo>
                  <a:pt x="1464" y="61735"/>
                  <a:pt x="5451" y="64787"/>
                  <a:pt x="9967" y="64787"/>
                </a:cubicBezTo>
                <a:lnTo>
                  <a:pt x="19935" y="64787"/>
                </a:lnTo>
                <a:lnTo>
                  <a:pt x="19935" y="129575"/>
                </a:lnTo>
                <a:lnTo>
                  <a:pt x="19935" y="129575"/>
                </a:lnTo>
                <a:lnTo>
                  <a:pt x="3987" y="141536"/>
                </a:lnTo>
                <a:cubicBezTo>
                  <a:pt x="1464" y="143405"/>
                  <a:pt x="0" y="146364"/>
                  <a:pt x="0" y="149509"/>
                </a:cubicBezTo>
                <a:cubicBezTo>
                  <a:pt x="0" y="155023"/>
                  <a:pt x="4454" y="159477"/>
                  <a:pt x="9967" y="159477"/>
                </a:cubicBezTo>
                <a:lnTo>
                  <a:pt x="149509" y="159477"/>
                </a:lnTo>
                <a:cubicBezTo>
                  <a:pt x="155023" y="159477"/>
                  <a:pt x="159477" y="155023"/>
                  <a:pt x="159477" y="149509"/>
                </a:cubicBezTo>
                <a:cubicBezTo>
                  <a:pt x="159477" y="146364"/>
                  <a:pt x="158013" y="143405"/>
                  <a:pt x="155490" y="141536"/>
                </a:cubicBezTo>
                <a:lnTo>
                  <a:pt x="139542" y="129575"/>
                </a:lnTo>
                <a:lnTo>
                  <a:pt x="139542" y="64787"/>
                </a:lnTo>
                <a:lnTo>
                  <a:pt x="149509" y="64787"/>
                </a:lnTo>
                <a:cubicBezTo>
                  <a:pt x="154026" y="64787"/>
                  <a:pt x="157982" y="61735"/>
                  <a:pt x="159134" y="57374"/>
                </a:cubicBezTo>
                <a:cubicBezTo>
                  <a:pt x="160287" y="53014"/>
                  <a:pt x="158355" y="48404"/>
                  <a:pt x="154431" y="46161"/>
                </a:cubicBezTo>
                <a:lnTo>
                  <a:pt x="84660" y="6292"/>
                </a:lnTo>
                <a:close/>
                <a:moveTo>
                  <a:pt x="124591" y="64787"/>
                </a:moveTo>
                <a:lnTo>
                  <a:pt x="124591" y="129575"/>
                </a:lnTo>
                <a:lnTo>
                  <a:pt x="104657" y="129575"/>
                </a:lnTo>
                <a:lnTo>
                  <a:pt x="104657" y="64787"/>
                </a:lnTo>
                <a:lnTo>
                  <a:pt x="124591" y="64787"/>
                </a:lnTo>
                <a:close/>
                <a:moveTo>
                  <a:pt x="89706" y="64787"/>
                </a:moveTo>
                <a:lnTo>
                  <a:pt x="89706" y="129575"/>
                </a:lnTo>
                <a:lnTo>
                  <a:pt x="69771" y="129575"/>
                </a:lnTo>
                <a:lnTo>
                  <a:pt x="69771" y="64787"/>
                </a:lnTo>
                <a:lnTo>
                  <a:pt x="89706" y="64787"/>
                </a:lnTo>
                <a:close/>
                <a:moveTo>
                  <a:pt x="54820" y="64787"/>
                </a:moveTo>
                <a:lnTo>
                  <a:pt x="54820" y="129575"/>
                </a:lnTo>
                <a:lnTo>
                  <a:pt x="34886" y="129575"/>
                </a:lnTo>
                <a:lnTo>
                  <a:pt x="34886" y="64787"/>
                </a:lnTo>
                <a:lnTo>
                  <a:pt x="54820" y="64787"/>
                </a:lnTo>
                <a:close/>
                <a:moveTo>
                  <a:pt x="79738" y="29902"/>
                </a:moveTo>
                <a:cubicBezTo>
                  <a:pt x="85239" y="29902"/>
                  <a:pt x="89706" y="34368"/>
                  <a:pt x="89706" y="39869"/>
                </a:cubicBezTo>
                <a:cubicBezTo>
                  <a:pt x="89706" y="45370"/>
                  <a:pt x="85239" y="49836"/>
                  <a:pt x="79738" y="49836"/>
                </a:cubicBezTo>
                <a:cubicBezTo>
                  <a:pt x="74237" y="49836"/>
                  <a:pt x="69771" y="45370"/>
                  <a:pt x="69771" y="39869"/>
                </a:cubicBezTo>
                <a:cubicBezTo>
                  <a:pt x="69771" y="34368"/>
                  <a:pt x="74237" y="29902"/>
                  <a:pt x="79738" y="29902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0" name="Text 8"/>
          <p:cNvSpPr/>
          <p:nvPr/>
        </p:nvSpPr>
        <p:spPr>
          <a:xfrm>
            <a:off x="709672" y="1435291"/>
            <a:ext cx="1227971" cy="2232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0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Elite Universities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669274" y="1403396"/>
            <a:ext cx="406666" cy="2870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84" b="1" dirty="0">
                <a:solidFill>
                  <a:srgbClr val="00D08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37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46535" y="1786140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13" name="Shape 11"/>
          <p:cNvSpPr/>
          <p:nvPr/>
        </p:nvSpPr>
        <p:spPr>
          <a:xfrm>
            <a:off x="494378" y="1905748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4" name="Text 12"/>
          <p:cNvSpPr/>
          <p:nvPr/>
        </p:nvSpPr>
        <p:spPr>
          <a:xfrm>
            <a:off x="606012" y="1833983"/>
            <a:ext cx="1116337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Harvard University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446535" y="2121041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16" name="Shape 14"/>
          <p:cNvSpPr/>
          <p:nvPr/>
        </p:nvSpPr>
        <p:spPr>
          <a:xfrm>
            <a:off x="494378" y="2240649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7" name="Text 15"/>
          <p:cNvSpPr/>
          <p:nvPr/>
        </p:nvSpPr>
        <p:spPr>
          <a:xfrm>
            <a:off x="606012" y="2168884"/>
            <a:ext cx="1140259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Stanford University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46535" y="2455942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19" name="Shape 17"/>
          <p:cNvSpPr/>
          <p:nvPr/>
        </p:nvSpPr>
        <p:spPr>
          <a:xfrm>
            <a:off x="494378" y="2575550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0" name="Text 18"/>
          <p:cNvSpPr/>
          <p:nvPr/>
        </p:nvSpPr>
        <p:spPr>
          <a:xfrm>
            <a:off x="606012" y="2503785"/>
            <a:ext cx="1427317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University of Cambridge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46535" y="2790844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22" name="Shape 20"/>
          <p:cNvSpPr/>
          <p:nvPr/>
        </p:nvSpPr>
        <p:spPr>
          <a:xfrm>
            <a:off x="494378" y="2910451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3" name="Text 21"/>
          <p:cNvSpPr/>
          <p:nvPr/>
        </p:nvSpPr>
        <p:spPr>
          <a:xfrm>
            <a:off x="606012" y="2838687"/>
            <a:ext cx="542221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INSEAD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446535" y="3125745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25" name="Shape 23"/>
          <p:cNvSpPr/>
          <p:nvPr/>
        </p:nvSpPr>
        <p:spPr>
          <a:xfrm>
            <a:off x="494378" y="3245353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6" name="Text 24"/>
          <p:cNvSpPr/>
          <p:nvPr/>
        </p:nvSpPr>
        <p:spPr>
          <a:xfrm>
            <a:off x="606012" y="3173588"/>
            <a:ext cx="669802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NUS, NTU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4212492" y="1259867"/>
            <a:ext cx="3763652" cy="2280518"/>
          </a:xfrm>
          <a:custGeom>
            <a:avLst/>
            <a:gdLst/>
            <a:ahLst/>
            <a:cxnLst/>
            <a:rect l="l" t="t" r="r" b="b"/>
            <a:pathLst>
              <a:path w="3763652" h="2280518">
                <a:moveTo>
                  <a:pt x="31895" y="0"/>
                </a:moveTo>
                <a:lnTo>
                  <a:pt x="3731757" y="0"/>
                </a:lnTo>
                <a:cubicBezTo>
                  <a:pt x="3749372" y="0"/>
                  <a:pt x="3763652" y="14280"/>
                  <a:pt x="3763652" y="31895"/>
                </a:cubicBezTo>
                <a:lnTo>
                  <a:pt x="3763652" y="2216732"/>
                </a:lnTo>
                <a:cubicBezTo>
                  <a:pt x="3763652" y="2251960"/>
                  <a:pt x="3735094" y="2280518"/>
                  <a:pt x="3699866" y="2280518"/>
                </a:cubicBezTo>
                <a:lnTo>
                  <a:pt x="63786" y="2280518"/>
                </a:lnTo>
                <a:cubicBezTo>
                  <a:pt x="28558" y="2280518"/>
                  <a:pt x="0" y="2251960"/>
                  <a:pt x="0" y="2216732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28" name="Shape 26"/>
          <p:cNvSpPr/>
          <p:nvPr/>
        </p:nvSpPr>
        <p:spPr>
          <a:xfrm>
            <a:off x="4212492" y="1259867"/>
            <a:ext cx="3763652" cy="31895"/>
          </a:xfrm>
          <a:custGeom>
            <a:avLst/>
            <a:gdLst/>
            <a:ahLst/>
            <a:cxnLst/>
            <a:rect l="l" t="t" r="r" b="b"/>
            <a:pathLst>
              <a:path w="3763652" h="31895">
                <a:moveTo>
                  <a:pt x="31895" y="0"/>
                </a:moveTo>
                <a:lnTo>
                  <a:pt x="3731757" y="0"/>
                </a:lnTo>
                <a:cubicBezTo>
                  <a:pt x="3749372" y="0"/>
                  <a:pt x="3763652" y="14280"/>
                  <a:pt x="3763652" y="31895"/>
                </a:cubicBezTo>
                <a:lnTo>
                  <a:pt x="3763652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29" name="Shape 27"/>
          <p:cNvSpPr/>
          <p:nvPr/>
        </p:nvSpPr>
        <p:spPr>
          <a:xfrm>
            <a:off x="4340073" y="1467186"/>
            <a:ext cx="199346" cy="159477"/>
          </a:xfrm>
          <a:custGeom>
            <a:avLst/>
            <a:gdLst/>
            <a:ahLst/>
            <a:cxnLst/>
            <a:rect l="l" t="t" r="r" b="b"/>
            <a:pathLst>
              <a:path w="199346" h="159477">
                <a:moveTo>
                  <a:pt x="19935" y="29902"/>
                </a:moveTo>
                <a:cubicBezTo>
                  <a:pt x="19935" y="18907"/>
                  <a:pt x="28874" y="9967"/>
                  <a:pt x="39869" y="9967"/>
                </a:cubicBezTo>
                <a:lnTo>
                  <a:pt x="159477" y="9967"/>
                </a:lnTo>
                <a:cubicBezTo>
                  <a:pt x="170472" y="9967"/>
                  <a:pt x="179411" y="18907"/>
                  <a:pt x="179411" y="29902"/>
                </a:cubicBezTo>
                <a:lnTo>
                  <a:pt x="179411" y="104657"/>
                </a:lnTo>
                <a:lnTo>
                  <a:pt x="159477" y="104657"/>
                </a:lnTo>
                <a:lnTo>
                  <a:pt x="159477" y="29902"/>
                </a:lnTo>
                <a:lnTo>
                  <a:pt x="39869" y="29902"/>
                </a:lnTo>
                <a:lnTo>
                  <a:pt x="39869" y="104657"/>
                </a:lnTo>
                <a:lnTo>
                  <a:pt x="19935" y="104657"/>
                </a:lnTo>
                <a:lnTo>
                  <a:pt x="19935" y="29902"/>
                </a:lnTo>
                <a:close/>
                <a:moveTo>
                  <a:pt x="0" y="125588"/>
                </a:moveTo>
                <a:cubicBezTo>
                  <a:pt x="0" y="122286"/>
                  <a:pt x="2679" y="119608"/>
                  <a:pt x="5980" y="119608"/>
                </a:cubicBezTo>
                <a:lnTo>
                  <a:pt x="193366" y="119608"/>
                </a:lnTo>
                <a:cubicBezTo>
                  <a:pt x="196667" y="119608"/>
                  <a:pt x="199346" y="122286"/>
                  <a:pt x="199346" y="125588"/>
                </a:cubicBezTo>
                <a:cubicBezTo>
                  <a:pt x="199346" y="138795"/>
                  <a:pt x="188631" y="149509"/>
                  <a:pt x="175424" y="149509"/>
                </a:cubicBezTo>
                <a:lnTo>
                  <a:pt x="23922" y="149509"/>
                </a:lnTo>
                <a:cubicBezTo>
                  <a:pt x="10715" y="149509"/>
                  <a:pt x="0" y="138795"/>
                  <a:pt x="0" y="125588"/>
                </a:cubicBezTo>
                <a:close/>
                <a:moveTo>
                  <a:pt x="87525" y="65099"/>
                </a:moveTo>
                <a:lnTo>
                  <a:pt x="77870" y="74755"/>
                </a:lnTo>
                <a:lnTo>
                  <a:pt x="87525" y="84411"/>
                </a:lnTo>
                <a:cubicBezTo>
                  <a:pt x="90453" y="87338"/>
                  <a:pt x="90453" y="92073"/>
                  <a:pt x="87525" y="94970"/>
                </a:cubicBezTo>
                <a:cubicBezTo>
                  <a:pt x="84597" y="97866"/>
                  <a:pt x="79863" y="97898"/>
                  <a:pt x="76966" y="94970"/>
                </a:cubicBezTo>
                <a:lnTo>
                  <a:pt x="62015" y="80019"/>
                </a:lnTo>
                <a:cubicBezTo>
                  <a:pt x="59087" y="77091"/>
                  <a:pt x="59087" y="72356"/>
                  <a:pt x="62015" y="69460"/>
                </a:cubicBezTo>
                <a:lnTo>
                  <a:pt x="76966" y="54509"/>
                </a:lnTo>
                <a:cubicBezTo>
                  <a:pt x="79894" y="51581"/>
                  <a:pt x="84629" y="51581"/>
                  <a:pt x="87525" y="54509"/>
                </a:cubicBezTo>
                <a:cubicBezTo>
                  <a:pt x="90422" y="57437"/>
                  <a:pt x="90453" y="62171"/>
                  <a:pt x="87525" y="65068"/>
                </a:cubicBezTo>
                <a:close/>
                <a:moveTo>
                  <a:pt x="122411" y="54509"/>
                </a:moveTo>
                <a:lnTo>
                  <a:pt x="137362" y="69460"/>
                </a:lnTo>
                <a:cubicBezTo>
                  <a:pt x="140290" y="72388"/>
                  <a:pt x="140290" y="77122"/>
                  <a:pt x="137362" y="80019"/>
                </a:cubicBezTo>
                <a:lnTo>
                  <a:pt x="122411" y="94970"/>
                </a:lnTo>
                <a:cubicBezTo>
                  <a:pt x="119483" y="97898"/>
                  <a:pt x="114749" y="97898"/>
                  <a:pt x="111852" y="94970"/>
                </a:cubicBezTo>
                <a:cubicBezTo>
                  <a:pt x="108955" y="92042"/>
                  <a:pt x="108924" y="87307"/>
                  <a:pt x="111852" y="84411"/>
                </a:cubicBezTo>
                <a:lnTo>
                  <a:pt x="121508" y="74755"/>
                </a:lnTo>
                <a:lnTo>
                  <a:pt x="111852" y="65099"/>
                </a:lnTo>
                <a:cubicBezTo>
                  <a:pt x="108924" y="62171"/>
                  <a:pt x="108924" y="57437"/>
                  <a:pt x="111852" y="54540"/>
                </a:cubicBezTo>
                <a:cubicBezTo>
                  <a:pt x="114780" y="51643"/>
                  <a:pt x="119514" y="51612"/>
                  <a:pt x="122411" y="5454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30" name="Text 28"/>
          <p:cNvSpPr/>
          <p:nvPr/>
        </p:nvSpPr>
        <p:spPr>
          <a:xfrm>
            <a:off x="4603210" y="1435291"/>
            <a:ext cx="893070" cy="2232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0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Tech Giants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7562875" y="1403396"/>
            <a:ext cx="406666" cy="2870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84" b="1" dirty="0">
                <a:solidFill>
                  <a:srgbClr val="7C3AE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23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4340073" y="1786140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33" name="Shape 31"/>
          <p:cNvSpPr/>
          <p:nvPr/>
        </p:nvSpPr>
        <p:spPr>
          <a:xfrm>
            <a:off x="4387916" y="1905748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34" name="Text 32"/>
          <p:cNvSpPr/>
          <p:nvPr/>
        </p:nvSpPr>
        <p:spPr>
          <a:xfrm>
            <a:off x="4499550" y="1833983"/>
            <a:ext cx="478430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Google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4340073" y="2121041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36" name="Shape 34"/>
          <p:cNvSpPr/>
          <p:nvPr/>
        </p:nvSpPr>
        <p:spPr>
          <a:xfrm>
            <a:off x="4387916" y="2240649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37" name="Text 35"/>
          <p:cNvSpPr/>
          <p:nvPr/>
        </p:nvSpPr>
        <p:spPr>
          <a:xfrm>
            <a:off x="4499550" y="2168884"/>
            <a:ext cx="287058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IBM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4340073" y="2455942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39" name="Shape 37"/>
          <p:cNvSpPr/>
          <p:nvPr/>
        </p:nvSpPr>
        <p:spPr>
          <a:xfrm>
            <a:off x="4387916" y="2575550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0" name="Text 38"/>
          <p:cNvSpPr/>
          <p:nvPr/>
        </p:nvSpPr>
        <p:spPr>
          <a:xfrm>
            <a:off x="4499550" y="2503785"/>
            <a:ext cx="582090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Microsoft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4340073" y="2790844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42" name="Shape 40"/>
          <p:cNvSpPr/>
          <p:nvPr/>
        </p:nvSpPr>
        <p:spPr>
          <a:xfrm>
            <a:off x="4387916" y="2910451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3" name="Text 41"/>
          <p:cNvSpPr/>
          <p:nvPr/>
        </p:nvSpPr>
        <p:spPr>
          <a:xfrm>
            <a:off x="4499550" y="2838687"/>
            <a:ext cx="350849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AWS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4340073" y="3125745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45" name="Shape 43"/>
          <p:cNvSpPr/>
          <p:nvPr/>
        </p:nvSpPr>
        <p:spPr>
          <a:xfrm>
            <a:off x="4387916" y="3245353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6" name="Text 44"/>
          <p:cNvSpPr/>
          <p:nvPr/>
        </p:nvSpPr>
        <p:spPr>
          <a:xfrm>
            <a:off x="4499550" y="3173588"/>
            <a:ext cx="1052547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Meta, Intel, Cisco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8106093" y="1259867"/>
            <a:ext cx="3763652" cy="2280518"/>
          </a:xfrm>
          <a:custGeom>
            <a:avLst/>
            <a:gdLst/>
            <a:ahLst/>
            <a:cxnLst/>
            <a:rect l="l" t="t" r="r" b="b"/>
            <a:pathLst>
              <a:path w="3763652" h="2280518">
                <a:moveTo>
                  <a:pt x="31895" y="0"/>
                </a:moveTo>
                <a:lnTo>
                  <a:pt x="3731757" y="0"/>
                </a:lnTo>
                <a:cubicBezTo>
                  <a:pt x="3749372" y="0"/>
                  <a:pt x="3763652" y="14280"/>
                  <a:pt x="3763652" y="31895"/>
                </a:cubicBezTo>
                <a:lnTo>
                  <a:pt x="3763652" y="2216732"/>
                </a:lnTo>
                <a:cubicBezTo>
                  <a:pt x="3763652" y="2251960"/>
                  <a:pt x="3735094" y="2280518"/>
                  <a:pt x="3699866" y="2280518"/>
                </a:cubicBezTo>
                <a:lnTo>
                  <a:pt x="63786" y="2280518"/>
                </a:lnTo>
                <a:cubicBezTo>
                  <a:pt x="28558" y="2280518"/>
                  <a:pt x="0" y="2251960"/>
                  <a:pt x="0" y="2216732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48" name="Shape 46"/>
          <p:cNvSpPr/>
          <p:nvPr/>
        </p:nvSpPr>
        <p:spPr>
          <a:xfrm>
            <a:off x="8106093" y="1259867"/>
            <a:ext cx="3763652" cy="31895"/>
          </a:xfrm>
          <a:custGeom>
            <a:avLst/>
            <a:gdLst/>
            <a:ahLst/>
            <a:cxnLst/>
            <a:rect l="l" t="t" r="r" b="b"/>
            <a:pathLst>
              <a:path w="3763652" h="31895">
                <a:moveTo>
                  <a:pt x="31895" y="0"/>
                </a:moveTo>
                <a:lnTo>
                  <a:pt x="3731757" y="0"/>
                </a:lnTo>
                <a:cubicBezTo>
                  <a:pt x="3749372" y="0"/>
                  <a:pt x="3763652" y="14280"/>
                  <a:pt x="3763652" y="31895"/>
                </a:cubicBezTo>
                <a:lnTo>
                  <a:pt x="3763652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49" name="Shape 47"/>
          <p:cNvSpPr/>
          <p:nvPr/>
        </p:nvSpPr>
        <p:spPr>
          <a:xfrm>
            <a:off x="8253609" y="1467186"/>
            <a:ext cx="159477" cy="159477"/>
          </a:xfrm>
          <a:custGeom>
            <a:avLst/>
            <a:gdLst/>
            <a:ahLst/>
            <a:cxnLst/>
            <a:rect l="l" t="t" r="r" b="b"/>
            <a:pathLst>
              <a:path w="159477" h="159477">
                <a:moveTo>
                  <a:pt x="62296" y="14951"/>
                </a:moveTo>
                <a:lnTo>
                  <a:pt x="97181" y="14951"/>
                </a:lnTo>
                <a:cubicBezTo>
                  <a:pt x="98552" y="14951"/>
                  <a:pt x="99673" y="16072"/>
                  <a:pt x="99673" y="17443"/>
                </a:cubicBezTo>
                <a:lnTo>
                  <a:pt x="99673" y="29902"/>
                </a:lnTo>
                <a:lnTo>
                  <a:pt x="59804" y="29902"/>
                </a:lnTo>
                <a:lnTo>
                  <a:pt x="59804" y="17443"/>
                </a:lnTo>
                <a:cubicBezTo>
                  <a:pt x="59804" y="16072"/>
                  <a:pt x="60925" y="14951"/>
                  <a:pt x="62296" y="14951"/>
                </a:cubicBezTo>
                <a:close/>
                <a:moveTo>
                  <a:pt x="44853" y="17443"/>
                </a:moveTo>
                <a:lnTo>
                  <a:pt x="44853" y="29902"/>
                </a:lnTo>
                <a:lnTo>
                  <a:pt x="19935" y="29902"/>
                </a:lnTo>
                <a:cubicBezTo>
                  <a:pt x="8939" y="29902"/>
                  <a:pt x="0" y="38841"/>
                  <a:pt x="0" y="49836"/>
                </a:cubicBezTo>
                <a:lnTo>
                  <a:pt x="0" y="79738"/>
                </a:lnTo>
                <a:lnTo>
                  <a:pt x="159477" y="79738"/>
                </a:lnTo>
                <a:lnTo>
                  <a:pt x="159477" y="49836"/>
                </a:lnTo>
                <a:cubicBezTo>
                  <a:pt x="159477" y="38841"/>
                  <a:pt x="150537" y="29902"/>
                  <a:pt x="139542" y="29902"/>
                </a:cubicBezTo>
                <a:lnTo>
                  <a:pt x="114624" y="29902"/>
                </a:lnTo>
                <a:lnTo>
                  <a:pt x="114624" y="17443"/>
                </a:lnTo>
                <a:cubicBezTo>
                  <a:pt x="114624" y="7818"/>
                  <a:pt x="106806" y="0"/>
                  <a:pt x="97181" y="0"/>
                </a:cubicBezTo>
                <a:lnTo>
                  <a:pt x="62296" y="0"/>
                </a:lnTo>
                <a:cubicBezTo>
                  <a:pt x="52671" y="0"/>
                  <a:pt x="44853" y="7818"/>
                  <a:pt x="44853" y="17443"/>
                </a:cubicBezTo>
                <a:close/>
                <a:moveTo>
                  <a:pt x="159477" y="94689"/>
                </a:moveTo>
                <a:lnTo>
                  <a:pt x="99673" y="94689"/>
                </a:lnTo>
                <a:lnTo>
                  <a:pt x="99673" y="99673"/>
                </a:lnTo>
                <a:cubicBezTo>
                  <a:pt x="99673" y="105186"/>
                  <a:pt x="95219" y="109640"/>
                  <a:pt x="89706" y="109640"/>
                </a:cubicBezTo>
                <a:lnTo>
                  <a:pt x="69771" y="109640"/>
                </a:lnTo>
                <a:cubicBezTo>
                  <a:pt x="64258" y="109640"/>
                  <a:pt x="59804" y="105186"/>
                  <a:pt x="59804" y="99673"/>
                </a:cubicBezTo>
                <a:lnTo>
                  <a:pt x="59804" y="94689"/>
                </a:lnTo>
                <a:lnTo>
                  <a:pt x="0" y="94689"/>
                </a:lnTo>
                <a:lnTo>
                  <a:pt x="0" y="129575"/>
                </a:lnTo>
                <a:cubicBezTo>
                  <a:pt x="0" y="140570"/>
                  <a:pt x="8939" y="149509"/>
                  <a:pt x="19935" y="149509"/>
                </a:cubicBezTo>
                <a:lnTo>
                  <a:pt x="139542" y="149509"/>
                </a:lnTo>
                <a:cubicBezTo>
                  <a:pt x="150537" y="149509"/>
                  <a:pt x="159477" y="140570"/>
                  <a:pt x="159477" y="129575"/>
                </a:cubicBezTo>
                <a:lnTo>
                  <a:pt x="159477" y="94689"/>
                </a:ln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50" name="Text 48"/>
          <p:cNvSpPr/>
          <p:nvPr/>
        </p:nvSpPr>
        <p:spPr>
          <a:xfrm>
            <a:off x="8496811" y="1435291"/>
            <a:ext cx="1355553" cy="2232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0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Big 4 &amp; Consulting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11456476" y="1403396"/>
            <a:ext cx="406666" cy="2870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84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18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8233674" y="1786140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53" name="Shape 51"/>
          <p:cNvSpPr/>
          <p:nvPr/>
        </p:nvSpPr>
        <p:spPr>
          <a:xfrm>
            <a:off x="8281517" y="1905748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54" name="Text 52"/>
          <p:cNvSpPr/>
          <p:nvPr/>
        </p:nvSpPr>
        <p:spPr>
          <a:xfrm>
            <a:off x="8393151" y="1833983"/>
            <a:ext cx="1315683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McKinsey &amp; Company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8233674" y="2121041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56" name="Shape 54"/>
          <p:cNvSpPr/>
          <p:nvPr/>
        </p:nvSpPr>
        <p:spPr>
          <a:xfrm>
            <a:off x="8281517" y="2240649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57" name="Text 55"/>
          <p:cNvSpPr/>
          <p:nvPr/>
        </p:nvSpPr>
        <p:spPr>
          <a:xfrm>
            <a:off x="8393151" y="2168884"/>
            <a:ext cx="669802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BCG, Bain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8233674" y="2455942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59" name="Shape 57"/>
          <p:cNvSpPr/>
          <p:nvPr/>
        </p:nvSpPr>
        <p:spPr>
          <a:xfrm>
            <a:off x="8281517" y="2575550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60" name="Text 58"/>
          <p:cNvSpPr/>
          <p:nvPr/>
        </p:nvSpPr>
        <p:spPr>
          <a:xfrm>
            <a:off x="8393151" y="2503785"/>
            <a:ext cx="1283788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Deloitte, PwC, KPMG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8233674" y="2790844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62" name="Shape 60"/>
          <p:cNvSpPr/>
          <p:nvPr/>
        </p:nvSpPr>
        <p:spPr>
          <a:xfrm>
            <a:off x="8281517" y="2910451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63" name="Text 61"/>
          <p:cNvSpPr/>
          <p:nvPr/>
        </p:nvSpPr>
        <p:spPr>
          <a:xfrm>
            <a:off x="8393151" y="2838687"/>
            <a:ext cx="877122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EY, Accenture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8233674" y="3125745"/>
            <a:ext cx="3508489" cy="287058"/>
          </a:xfrm>
          <a:custGeom>
            <a:avLst/>
            <a:gdLst/>
            <a:ahLst/>
            <a:cxnLst/>
            <a:rect l="l" t="t" r="r" b="b"/>
            <a:pathLst>
              <a:path w="3508489" h="287058">
                <a:moveTo>
                  <a:pt x="31895" y="0"/>
                </a:moveTo>
                <a:lnTo>
                  <a:pt x="3476594" y="0"/>
                </a:lnTo>
                <a:cubicBezTo>
                  <a:pt x="3494209" y="0"/>
                  <a:pt x="3508489" y="14280"/>
                  <a:pt x="3508489" y="31895"/>
                </a:cubicBezTo>
                <a:lnTo>
                  <a:pt x="3508489" y="255163"/>
                </a:lnTo>
                <a:cubicBezTo>
                  <a:pt x="3508489" y="272778"/>
                  <a:pt x="3494209" y="287058"/>
                  <a:pt x="3476594" y="287058"/>
                </a:cubicBezTo>
                <a:lnTo>
                  <a:pt x="31895" y="287058"/>
                </a:lnTo>
                <a:cubicBezTo>
                  <a:pt x="14280" y="287058"/>
                  <a:pt x="0" y="272778"/>
                  <a:pt x="0" y="255163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65" name="Shape 63"/>
          <p:cNvSpPr/>
          <p:nvPr/>
        </p:nvSpPr>
        <p:spPr>
          <a:xfrm>
            <a:off x="8281517" y="3245353"/>
            <a:ext cx="47843" cy="47843"/>
          </a:xfrm>
          <a:custGeom>
            <a:avLst/>
            <a:gdLst/>
            <a:ahLst/>
            <a:cxnLst/>
            <a:rect l="l" t="t" r="r" b="b"/>
            <a:pathLst>
              <a:path w="47843" h="47843">
                <a:moveTo>
                  <a:pt x="23922" y="0"/>
                </a:moveTo>
                <a:lnTo>
                  <a:pt x="23922" y="0"/>
                </a:lnTo>
                <a:cubicBezTo>
                  <a:pt x="37124" y="0"/>
                  <a:pt x="47843" y="10719"/>
                  <a:pt x="47843" y="23922"/>
                </a:cubicBezTo>
                <a:lnTo>
                  <a:pt x="47843" y="23922"/>
                </a:lnTo>
                <a:cubicBezTo>
                  <a:pt x="47843" y="37124"/>
                  <a:pt x="37124" y="47843"/>
                  <a:pt x="23922" y="47843"/>
                </a:cubicBezTo>
                <a:lnTo>
                  <a:pt x="23922" y="47843"/>
                </a:lnTo>
                <a:cubicBezTo>
                  <a:pt x="10719" y="47843"/>
                  <a:pt x="0" y="37124"/>
                  <a:pt x="0" y="23922"/>
                </a:cubicBezTo>
                <a:lnTo>
                  <a:pt x="0" y="23922"/>
                </a:lnTo>
                <a:cubicBezTo>
                  <a:pt x="0" y="10719"/>
                  <a:pt x="10719" y="0"/>
                  <a:pt x="23922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66" name="Text 64"/>
          <p:cNvSpPr/>
          <p:nvPr/>
        </p:nvSpPr>
        <p:spPr>
          <a:xfrm>
            <a:off x="8393151" y="3173588"/>
            <a:ext cx="980782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Strategy &amp; Tech</a:t>
            </a:r>
            <a:endParaRPr lang="en-US" sz="1600" dirty="0"/>
          </a:p>
        </p:txBody>
      </p:sp>
      <p:sp>
        <p:nvSpPr>
          <p:cNvPr id="67" name="Shape 65"/>
          <p:cNvSpPr/>
          <p:nvPr/>
        </p:nvSpPr>
        <p:spPr>
          <a:xfrm>
            <a:off x="334901" y="3667966"/>
            <a:ext cx="2774896" cy="1307710"/>
          </a:xfrm>
          <a:custGeom>
            <a:avLst/>
            <a:gdLst/>
            <a:ahLst/>
            <a:cxnLst/>
            <a:rect l="l" t="t" r="r" b="b"/>
            <a:pathLst>
              <a:path w="2774896" h="1307710">
                <a:moveTo>
                  <a:pt x="31895" y="0"/>
                </a:moveTo>
                <a:lnTo>
                  <a:pt x="2711106" y="0"/>
                </a:lnTo>
                <a:cubicBezTo>
                  <a:pt x="2746336" y="0"/>
                  <a:pt x="2774896" y="28560"/>
                  <a:pt x="2774896" y="63790"/>
                </a:cubicBezTo>
                <a:lnTo>
                  <a:pt x="2774896" y="1243920"/>
                </a:lnTo>
                <a:cubicBezTo>
                  <a:pt x="2774896" y="1279150"/>
                  <a:pt x="2746336" y="1307710"/>
                  <a:pt x="2711106" y="1307710"/>
                </a:cubicBezTo>
                <a:lnTo>
                  <a:pt x="31895" y="1307710"/>
                </a:lnTo>
                <a:cubicBezTo>
                  <a:pt x="14280" y="1307710"/>
                  <a:pt x="0" y="1293430"/>
                  <a:pt x="0" y="1275814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68" name="Shape 66"/>
          <p:cNvSpPr/>
          <p:nvPr/>
        </p:nvSpPr>
        <p:spPr>
          <a:xfrm>
            <a:off x="334901" y="3667966"/>
            <a:ext cx="31895" cy="1307710"/>
          </a:xfrm>
          <a:custGeom>
            <a:avLst/>
            <a:gdLst/>
            <a:ahLst/>
            <a:cxnLst/>
            <a:rect l="l" t="t" r="r" b="b"/>
            <a:pathLst>
              <a:path w="31895" h="1307710">
                <a:moveTo>
                  <a:pt x="31895" y="0"/>
                </a:moveTo>
                <a:lnTo>
                  <a:pt x="31895" y="0"/>
                </a:lnTo>
                <a:lnTo>
                  <a:pt x="31895" y="1307710"/>
                </a:lnTo>
                <a:lnTo>
                  <a:pt x="31895" y="1307710"/>
                </a:lnTo>
                <a:cubicBezTo>
                  <a:pt x="14280" y="1307710"/>
                  <a:pt x="0" y="1293430"/>
                  <a:pt x="0" y="1275814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69" name="Text 67"/>
          <p:cNvSpPr/>
          <p:nvPr/>
        </p:nvSpPr>
        <p:spPr>
          <a:xfrm>
            <a:off x="478430" y="3827443"/>
            <a:ext cx="542221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Finance</a:t>
            </a:r>
            <a:endParaRPr lang="en-US" sz="1600" dirty="0"/>
          </a:p>
        </p:txBody>
      </p:sp>
      <p:sp>
        <p:nvSpPr>
          <p:cNvPr id="70" name="Text 68"/>
          <p:cNvSpPr/>
          <p:nvPr/>
        </p:nvSpPr>
        <p:spPr>
          <a:xfrm>
            <a:off x="2868713" y="3795547"/>
            <a:ext cx="207320" cy="2551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7" b="1" dirty="0">
                <a:solidFill>
                  <a:srgbClr val="00D08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7</a:t>
            </a:r>
            <a:endParaRPr lang="en-US" sz="1600" dirty="0"/>
          </a:p>
        </p:txBody>
      </p:sp>
      <p:sp>
        <p:nvSpPr>
          <p:cNvPr id="71" name="Text 69"/>
          <p:cNvSpPr/>
          <p:nvPr/>
        </p:nvSpPr>
        <p:spPr>
          <a:xfrm>
            <a:off x="478430" y="4114501"/>
            <a:ext cx="2559602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Goldman Sachs</a:t>
            </a:r>
            <a:endParaRPr lang="en-US" sz="1600" dirty="0"/>
          </a:p>
        </p:txBody>
      </p:sp>
      <p:sp>
        <p:nvSpPr>
          <p:cNvPr id="72" name="Text 70"/>
          <p:cNvSpPr/>
          <p:nvPr/>
        </p:nvSpPr>
        <p:spPr>
          <a:xfrm>
            <a:off x="478430" y="4305873"/>
            <a:ext cx="2559602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JP Morgan</a:t>
            </a:r>
            <a:endParaRPr lang="en-US" sz="1600" dirty="0"/>
          </a:p>
        </p:txBody>
      </p:sp>
      <p:sp>
        <p:nvSpPr>
          <p:cNvPr id="73" name="Text 71"/>
          <p:cNvSpPr/>
          <p:nvPr/>
        </p:nvSpPr>
        <p:spPr>
          <a:xfrm>
            <a:off x="478430" y="4497245"/>
            <a:ext cx="2559602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Bank of America</a:t>
            </a:r>
            <a:endParaRPr lang="en-US" sz="1600" dirty="0"/>
          </a:p>
        </p:txBody>
      </p:sp>
      <p:sp>
        <p:nvSpPr>
          <p:cNvPr id="74" name="Text 72"/>
          <p:cNvSpPr/>
          <p:nvPr/>
        </p:nvSpPr>
        <p:spPr>
          <a:xfrm>
            <a:off x="478430" y="4688617"/>
            <a:ext cx="2559602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Citi, HSBC</a:t>
            </a:r>
            <a:endParaRPr lang="en-US" sz="1600" dirty="0"/>
          </a:p>
        </p:txBody>
      </p:sp>
      <p:sp>
        <p:nvSpPr>
          <p:cNvPr id="75" name="Shape 73"/>
          <p:cNvSpPr/>
          <p:nvPr/>
        </p:nvSpPr>
        <p:spPr>
          <a:xfrm>
            <a:off x="3255071" y="3667966"/>
            <a:ext cx="2774896" cy="1307710"/>
          </a:xfrm>
          <a:custGeom>
            <a:avLst/>
            <a:gdLst/>
            <a:ahLst/>
            <a:cxnLst/>
            <a:rect l="l" t="t" r="r" b="b"/>
            <a:pathLst>
              <a:path w="2774896" h="1307710">
                <a:moveTo>
                  <a:pt x="31895" y="0"/>
                </a:moveTo>
                <a:lnTo>
                  <a:pt x="2711106" y="0"/>
                </a:lnTo>
                <a:cubicBezTo>
                  <a:pt x="2746336" y="0"/>
                  <a:pt x="2774896" y="28560"/>
                  <a:pt x="2774896" y="63790"/>
                </a:cubicBezTo>
                <a:lnTo>
                  <a:pt x="2774896" y="1243920"/>
                </a:lnTo>
                <a:cubicBezTo>
                  <a:pt x="2774896" y="1279150"/>
                  <a:pt x="2746336" y="1307710"/>
                  <a:pt x="2711106" y="1307710"/>
                </a:cubicBezTo>
                <a:lnTo>
                  <a:pt x="31895" y="1307710"/>
                </a:lnTo>
                <a:cubicBezTo>
                  <a:pt x="14280" y="1307710"/>
                  <a:pt x="0" y="1293430"/>
                  <a:pt x="0" y="1275814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76" name="Shape 74"/>
          <p:cNvSpPr/>
          <p:nvPr/>
        </p:nvSpPr>
        <p:spPr>
          <a:xfrm>
            <a:off x="3255071" y="3667966"/>
            <a:ext cx="31895" cy="1307710"/>
          </a:xfrm>
          <a:custGeom>
            <a:avLst/>
            <a:gdLst/>
            <a:ahLst/>
            <a:cxnLst/>
            <a:rect l="l" t="t" r="r" b="b"/>
            <a:pathLst>
              <a:path w="31895" h="1307710">
                <a:moveTo>
                  <a:pt x="31895" y="0"/>
                </a:moveTo>
                <a:lnTo>
                  <a:pt x="31895" y="0"/>
                </a:lnTo>
                <a:lnTo>
                  <a:pt x="31895" y="1307710"/>
                </a:lnTo>
                <a:lnTo>
                  <a:pt x="31895" y="1307710"/>
                </a:lnTo>
                <a:cubicBezTo>
                  <a:pt x="14280" y="1307710"/>
                  <a:pt x="0" y="1293430"/>
                  <a:pt x="0" y="1275814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77" name="Text 75"/>
          <p:cNvSpPr/>
          <p:nvPr/>
        </p:nvSpPr>
        <p:spPr>
          <a:xfrm>
            <a:off x="3398600" y="3827443"/>
            <a:ext cx="566143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Security</a:t>
            </a:r>
            <a:endParaRPr lang="en-US" sz="1600" dirty="0"/>
          </a:p>
        </p:txBody>
      </p:sp>
      <p:sp>
        <p:nvSpPr>
          <p:cNvPr id="78" name="Text 76"/>
          <p:cNvSpPr/>
          <p:nvPr/>
        </p:nvSpPr>
        <p:spPr>
          <a:xfrm>
            <a:off x="5788883" y="3795547"/>
            <a:ext cx="207320" cy="2551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7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6</a:t>
            </a:r>
            <a:endParaRPr lang="en-US" sz="1600" dirty="0"/>
          </a:p>
        </p:txBody>
      </p:sp>
      <p:sp>
        <p:nvSpPr>
          <p:cNvPr id="79" name="Text 77"/>
          <p:cNvSpPr/>
          <p:nvPr/>
        </p:nvSpPr>
        <p:spPr>
          <a:xfrm>
            <a:off x="3398600" y="4114501"/>
            <a:ext cx="2559602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INFOSEC</a:t>
            </a:r>
            <a:endParaRPr lang="en-US" sz="1600" dirty="0"/>
          </a:p>
        </p:txBody>
      </p:sp>
      <p:sp>
        <p:nvSpPr>
          <p:cNvPr id="80" name="Text 78"/>
          <p:cNvSpPr/>
          <p:nvPr/>
        </p:nvSpPr>
        <p:spPr>
          <a:xfrm>
            <a:off x="3398600" y="4305873"/>
            <a:ext cx="2559602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EC-Council</a:t>
            </a:r>
            <a:endParaRPr lang="en-US" sz="1600" dirty="0"/>
          </a:p>
        </p:txBody>
      </p:sp>
      <p:sp>
        <p:nvSpPr>
          <p:cNvPr id="81" name="Text 79"/>
          <p:cNvSpPr/>
          <p:nvPr/>
        </p:nvSpPr>
        <p:spPr>
          <a:xfrm>
            <a:off x="3398600" y="4497245"/>
            <a:ext cx="2559602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Cisco</a:t>
            </a:r>
            <a:endParaRPr lang="en-US" sz="1600" dirty="0"/>
          </a:p>
        </p:txBody>
      </p:sp>
      <p:sp>
        <p:nvSpPr>
          <p:cNvPr id="82" name="Text 80"/>
          <p:cNvSpPr/>
          <p:nvPr/>
        </p:nvSpPr>
        <p:spPr>
          <a:xfrm>
            <a:off x="3398600" y="4688617"/>
            <a:ext cx="2559602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IBM Security</a:t>
            </a:r>
            <a:endParaRPr lang="en-US" sz="1600" dirty="0"/>
          </a:p>
        </p:txBody>
      </p:sp>
      <p:sp>
        <p:nvSpPr>
          <p:cNvPr id="83" name="Shape 81"/>
          <p:cNvSpPr/>
          <p:nvPr/>
        </p:nvSpPr>
        <p:spPr>
          <a:xfrm>
            <a:off x="6175240" y="3667966"/>
            <a:ext cx="2774896" cy="1307710"/>
          </a:xfrm>
          <a:custGeom>
            <a:avLst/>
            <a:gdLst/>
            <a:ahLst/>
            <a:cxnLst/>
            <a:rect l="l" t="t" r="r" b="b"/>
            <a:pathLst>
              <a:path w="2774896" h="1307710">
                <a:moveTo>
                  <a:pt x="31895" y="0"/>
                </a:moveTo>
                <a:lnTo>
                  <a:pt x="2711106" y="0"/>
                </a:lnTo>
                <a:cubicBezTo>
                  <a:pt x="2746336" y="0"/>
                  <a:pt x="2774896" y="28560"/>
                  <a:pt x="2774896" y="63790"/>
                </a:cubicBezTo>
                <a:lnTo>
                  <a:pt x="2774896" y="1243920"/>
                </a:lnTo>
                <a:cubicBezTo>
                  <a:pt x="2774896" y="1279150"/>
                  <a:pt x="2746336" y="1307710"/>
                  <a:pt x="2711106" y="1307710"/>
                </a:cubicBezTo>
                <a:lnTo>
                  <a:pt x="31895" y="1307710"/>
                </a:lnTo>
                <a:cubicBezTo>
                  <a:pt x="14280" y="1307710"/>
                  <a:pt x="0" y="1293430"/>
                  <a:pt x="0" y="1275814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84" name="Shape 82"/>
          <p:cNvSpPr/>
          <p:nvPr/>
        </p:nvSpPr>
        <p:spPr>
          <a:xfrm>
            <a:off x="6175240" y="3667966"/>
            <a:ext cx="31895" cy="1307710"/>
          </a:xfrm>
          <a:custGeom>
            <a:avLst/>
            <a:gdLst/>
            <a:ahLst/>
            <a:cxnLst/>
            <a:rect l="l" t="t" r="r" b="b"/>
            <a:pathLst>
              <a:path w="31895" h="1307710">
                <a:moveTo>
                  <a:pt x="31895" y="0"/>
                </a:moveTo>
                <a:lnTo>
                  <a:pt x="31895" y="0"/>
                </a:lnTo>
                <a:lnTo>
                  <a:pt x="31895" y="1307710"/>
                </a:lnTo>
                <a:lnTo>
                  <a:pt x="31895" y="1307710"/>
                </a:lnTo>
                <a:cubicBezTo>
                  <a:pt x="14280" y="1307710"/>
                  <a:pt x="0" y="1293430"/>
                  <a:pt x="0" y="1275814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85" name="Text 83"/>
          <p:cNvSpPr/>
          <p:nvPr/>
        </p:nvSpPr>
        <p:spPr>
          <a:xfrm>
            <a:off x="6318769" y="3827443"/>
            <a:ext cx="645881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&amp; Auto</a:t>
            </a:r>
            <a:endParaRPr lang="en-US" sz="1600" dirty="0"/>
          </a:p>
        </p:txBody>
      </p:sp>
      <p:sp>
        <p:nvSpPr>
          <p:cNvPr id="86" name="Text 84"/>
          <p:cNvSpPr/>
          <p:nvPr/>
        </p:nvSpPr>
        <p:spPr>
          <a:xfrm>
            <a:off x="8709052" y="3795547"/>
            <a:ext cx="207320" cy="2551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7" b="1" dirty="0">
                <a:solidFill>
                  <a:srgbClr val="7C3AE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</a:t>
            </a:r>
            <a:endParaRPr lang="en-US" sz="1600" dirty="0"/>
          </a:p>
        </p:txBody>
      </p:sp>
      <p:sp>
        <p:nvSpPr>
          <p:cNvPr id="87" name="Text 85"/>
          <p:cNvSpPr/>
          <p:nvPr/>
        </p:nvSpPr>
        <p:spPr>
          <a:xfrm>
            <a:off x="6318769" y="4114501"/>
            <a:ext cx="2559602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Machine Learning</a:t>
            </a:r>
            <a:endParaRPr lang="en-US" sz="1600" dirty="0"/>
          </a:p>
        </p:txBody>
      </p:sp>
      <p:sp>
        <p:nvSpPr>
          <p:cNvPr id="88" name="Text 86"/>
          <p:cNvSpPr/>
          <p:nvPr/>
        </p:nvSpPr>
        <p:spPr>
          <a:xfrm>
            <a:off x="6318769" y="4305873"/>
            <a:ext cx="2559602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Engineering</a:t>
            </a:r>
            <a:endParaRPr lang="en-US" sz="1600" dirty="0"/>
          </a:p>
        </p:txBody>
      </p:sp>
      <p:sp>
        <p:nvSpPr>
          <p:cNvPr id="89" name="Text 87"/>
          <p:cNvSpPr/>
          <p:nvPr/>
        </p:nvSpPr>
        <p:spPr>
          <a:xfrm>
            <a:off x="6318769" y="4497245"/>
            <a:ext cx="2559602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RPA</a:t>
            </a:r>
            <a:endParaRPr lang="en-US" sz="1600" dirty="0"/>
          </a:p>
        </p:txBody>
      </p:sp>
      <p:sp>
        <p:nvSpPr>
          <p:cNvPr id="90" name="Shape 88"/>
          <p:cNvSpPr/>
          <p:nvPr/>
        </p:nvSpPr>
        <p:spPr>
          <a:xfrm>
            <a:off x="9095409" y="3667966"/>
            <a:ext cx="2774896" cy="1307710"/>
          </a:xfrm>
          <a:custGeom>
            <a:avLst/>
            <a:gdLst/>
            <a:ahLst/>
            <a:cxnLst/>
            <a:rect l="l" t="t" r="r" b="b"/>
            <a:pathLst>
              <a:path w="2774896" h="1307710">
                <a:moveTo>
                  <a:pt x="31895" y="0"/>
                </a:moveTo>
                <a:lnTo>
                  <a:pt x="2711106" y="0"/>
                </a:lnTo>
                <a:cubicBezTo>
                  <a:pt x="2746336" y="0"/>
                  <a:pt x="2774896" y="28560"/>
                  <a:pt x="2774896" y="63790"/>
                </a:cubicBezTo>
                <a:lnTo>
                  <a:pt x="2774896" y="1243920"/>
                </a:lnTo>
                <a:cubicBezTo>
                  <a:pt x="2774896" y="1279150"/>
                  <a:pt x="2746336" y="1307710"/>
                  <a:pt x="2711106" y="1307710"/>
                </a:cubicBezTo>
                <a:lnTo>
                  <a:pt x="31895" y="1307710"/>
                </a:lnTo>
                <a:cubicBezTo>
                  <a:pt x="14280" y="1307710"/>
                  <a:pt x="0" y="1293430"/>
                  <a:pt x="0" y="1275814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91" name="Shape 89"/>
          <p:cNvSpPr/>
          <p:nvPr/>
        </p:nvSpPr>
        <p:spPr>
          <a:xfrm>
            <a:off x="9095409" y="3667966"/>
            <a:ext cx="31895" cy="1307710"/>
          </a:xfrm>
          <a:custGeom>
            <a:avLst/>
            <a:gdLst/>
            <a:ahLst/>
            <a:cxnLst/>
            <a:rect l="l" t="t" r="r" b="b"/>
            <a:pathLst>
              <a:path w="31895" h="1307710">
                <a:moveTo>
                  <a:pt x="31895" y="0"/>
                </a:moveTo>
                <a:lnTo>
                  <a:pt x="31895" y="0"/>
                </a:lnTo>
                <a:lnTo>
                  <a:pt x="31895" y="1307710"/>
                </a:lnTo>
                <a:lnTo>
                  <a:pt x="31895" y="1307710"/>
                </a:lnTo>
                <a:cubicBezTo>
                  <a:pt x="14280" y="1307710"/>
                  <a:pt x="0" y="1293430"/>
                  <a:pt x="0" y="1275814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92" name="Shape 90"/>
          <p:cNvSpPr/>
          <p:nvPr/>
        </p:nvSpPr>
        <p:spPr>
          <a:xfrm>
            <a:off x="9238939" y="3827443"/>
            <a:ext cx="159477" cy="127581"/>
          </a:xfrm>
          <a:custGeom>
            <a:avLst/>
            <a:gdLst/>
            <a:ahLst/>
            <a:cxnLst/>
            <a:rect l="l" t="t" r="r" b="b"/>
            <a:pathLst>
              <a:path w="159477" h="127581">
                <a:moveTo>
                  <a:pt x="79738" y="3987"/>
                </a:moveTo>
                <a:cubicBezTo>
                  <a:pt x="94041" y="3987"/>
                  <a:pt x="105653" y="15599"/>
                  <a:pt x="105653" y="29902"/>
                </a:cubicBezTo>
                <a:cubicBezTo>
                  <a:pt x="105653" y="44205"/>
                  <a:pt x="94041" y="55817"/>
                  <a:pt x="79738" y="55817"/>
                </a:cubicBezTo>
                <a:cubicBezTo>
                  <a:pt x="65436" y="55817"/>
                  <a:pt x="53823" y="44205"/>
                  <a:pt x="53823" y="29902"/>
                </a:cubicBezTo>
                <a:cubicBezTo>
                  <a:pt x="53823" y="15599"/>
                  <a:pt x="65436" y="3987"/>
                  <a:pt x="79738" y="3987"/>
                </a:cubicBezTo>
                <a:close/>
                <a:moveTo>
                  <a:pt x="23922" y="21928"/>
                </a:moveTo>
                <a:cubicBezTo>
                  <a:pt x="33824" y="21928"/>
                  <a:pt x="41863" y="29967"/>
                  <a:pt x="41863" y="39869"/>
                </a:cubicBezTo>
                <a:cubicBezTo>
                  <a:pt x="41863" y="49771"/>
                  <a:pt x="33824" y="57810"/>
                  <a:pt x="23922" y="57810"/>
                </a:cubicBezTo>
                <a:cubicBezTo>
                  <a:pt x="14020" y="57810"/>
                  <a:pt x="5980" y="49771"/>
                  <a:pt x="5980" y="39869"/>
                </a:cubicBezTo>
                <a:cubicBezTo>
                  <a:pt x="5980" y="29967"/>
                  <a:pt x="14020" y="21928"/>
                  <a:pt x="23922" y="21928"/>
                </a:cubicBezTo>
                <a:close/>
                <a:moveTo>
                  <a:pt x="0" y="103660"/>
                </a:moveTo>
                <a:cubicBezTo>
                  <a:pt x="0" y="86043"/>
                  <a:pt x="14278" y="71765"/>
                  <a:pt x="31895" y="71765"/>
                </a:cubicBezTo>
                <a:cubicBezTo>
                  <a:pt x="35085" y="71765"/>
                  <a:pt x="38175" y="72238"/>
                  <a:pt x="41090" y="73110"/>
                </a:cubicBezTo>
                <a:cubicBezTo>
                  <a:pt x="32892" y="82280"/>
                  <a:pt x="27908" y="94390"/>
                  <a:pt x="27908" y="107647"/>
                </a:cubicBezTo>
                <a:lnTo>
                  <a:pt x="27908" y="111634"/>
                </a:lnTo>
                <a:cubicBezTo>
                  <a:pt x="27908" y="114474"/>
                  <a:pt x="28506" y="117166"/>
                  <a:pt x="29578" y="119608"/>
                </a:cubicBezTo>
                <a:lnTo>
                  <a:pt x="7974" y="119608"/>
                </a:lnTo>
                <a:cubicBezTo>
                  <a:pt x="3563" y="119608"/>
                  <a:pt x="0" y="116044"/>
                  <a:pt x="0" y="111634"/>
                </a:cubicBezTo>
                <a:lnTo>
                  <a:pt x="0" y="103660"/>
                </a:lnTo>
                <a:close/>
                <a:moveTo>
                  <a:pt x="129899" y="119608"/>
                </a:moveTo>
                <a:cubicBezTo>
                  <a:pt x="130970" y="117166"/>
                  <a:pt x="131568" y="114474"/>
                  <a:pt x="131568" y="111634"/>
                </a:cubicBezTo>
                <a:lnTo>
                  <a:pt x="131568" y="107647"/>
                </a:lnTo>
                <a:cubicBezTo>
                  <a:pt x="131568" y="94390"/>
                  <a:pt x="126585" y="82280"/>
                  <a:pt x="118387" y="73110"/>
                </a:cubicBezTo>
                <a:cubicBezTo>
                  <a:pt x="121302" y="72238"/>
                  <a:pt x="124392" y="71765"/>
                  <a:pt x="127581" y="71765"/>
                </a:cubicBezTo>
                <a:cubicBezTo>
                  <a:pt x="145199" y="71765"/>
                  <a:pt x="159477" y="86043"/>
                  <a:pt x="159477" y="103660"/>
                </a:cubicBezTo>
                <a:lnTo>
                  <a:pt x="159477" y="111634"/>
                </a:lnTo>
                <a:cubicBezTo>
                  <a:pt x="159477" y="116044"/>
                  <a:pt x="155913" y="119608"/>
                  <a:pt x="151503" y="119608"/>
                </a:cubicBezTo>
                <a:lnTo>
                  <a:pt x="129899" y="119608"/>
                </a:lnTo>
                <a:close/>
                <a:moveTo>
                  <a:pt x="117614" y="39869"/>
                </a:moveTo>
                <a:cubicBezTo>
                  <a:pt x="117614" y="29967"/>
                  <a:pt x="125653" y="21928"/>
                  <a:pt x="135555" y="21928"/>
                </a:cubicBezTo>
                <a:cubicBezTo>
                  <a:pt x="145457" y="21928"/>
                  <a:pt x="153496" y="29967"/>
                  <a:pt x="153496" y="39869"/>
                </a:cubicBezTo>
                <a:cubicBezTo>
                  <a:pt x="153496" y="49771"/>
                  <a:pt x="145457" y="57810"/>
                  <a:pt x="135555" y="57810"/>
                </a:cubicBezTo>
                <a:cubicBezTo>
                  <a:pt x="125653" y="57810"/>
                  <a:pt x="117614" y="49771"/>
                  <a:pt x="117614" y="39869"/>
                </a:cubicBezTo>
                <a:close/>
                <a:moveTo>
                  <a:pt x="39869" y="107647"/>
                </a:moveTo>
                <a:cubicBezTo>
                  <a:pt x="39869" y="85619"/>
                  <a:pt x="57711" y="67778"/>
                  <a:pt x="79738" y="67778"/>
                </a:cubicBezTo>
                <a:cubicBezTo>
                  <a:pt x="101766" y="67778"/>
                  <a:pt x="119608" y="85619"/>
                  <a:pt x="119608" y="107647"/>
                </a:cubicBezTo>
                <a:lnTo>
                  <a:pt x="119608" y="111634"/>
                </a:lnTo>
                <a:cubicBezTo>
                  <a:pt x="119608" y="116044"/>
                  <a:pt x="116044" y="119608"/>
                  <a:pt x="111634" y="119608"/>
                </a:cubicBezTo>
                <a:lnTo>
                  <a:pt x="47843" y="119608"/>
                </a:lnTo>
                <a:cubicBezTo>
                  <a:pt x="43433" y="119608"/>
                  <a:pt x="39869" y="116044"/>
                  <a:pt x="39869" y="111634"/>
                </a:cubicBezTo>
                <a:lnTo>
                  <a:pt x="39869" y="107647"/>
                </a:ln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93" name="Text 91"/>
          <p:cNvSpPr/>
          <p:nvPr/>
        </p:nvSpPr>
        <p:spPr>
          <a:xfrm>
            <a:off x="9462206" y="3795547"/>
            <a:ext cx="885096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b="1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Memberships</a:t>
            </a:r>
            <a:endParaRPr lang="en-US" sz="1600" dirty="0"/>
          </a:p>
        </p:txBody>
      </p:sp>
      <p:sp>
        <p:nvSpPr>
          <p:cNvPr id="94" name="Shape 92"/>
          <p:cNvSpPr/>
          <p:nvPr/>
        </p:nvSpPr>
        <p:spPr>
          <a:xfrm>
            <a:off x="9254886" y="4106527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95" name="Text 93"/>
          <p:cNvSpPr/>
          <p:nvPr/>
        </p:nvSpPr>
        <p:spPr>
          <a:xfrm>
            <a:off x="9442271" y="4082606"/>
            <a:ext cx="701698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CFA Institute</a:t>
            </a:r>
            <a:endParaRPr lang="en-US" sz="1600" dirty="0"/>
          </a:p>
        </p:txBody>
      </p:sp>
      <p:sp>
        <p:nvSpPr>
          <p:cNvPr id="96" name="Shape 94"/>
          <p:cNvSpPr/>
          <p:nvPr/>
        </p:nvSpPr>
        <p:spPr>
          <a:xfrm>
            <a:off x="9254886" y="4329795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97" name="Text 95"/>
          <p:cNvSpPr/>
          <p:nvPr/>
        </p:nvSpPr>
        <p:spPr>
          <a:xfrm>
            <a:off x="9442271" y="4305873"/>
            <a:ext cx="909018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KADIN Indonesia</a:t>
            </a:r>
            <a:endParaRPr lang="en-US" sz="1600" dirty="0"/>
          </a:p>
        </p:txBody>
      </p:sp>
      <p:sp>
        <p:nvSpPr>
          <p:cNvPr id="98" name="Shape 96"/>
          <p:cNvSpPr/>
          <p:nvPr/>
        </p:nvSpPr>
        <p:spPr>
          <a:xfrm>
            <a:off x="9254886" y="4553062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99" name="Text 97"/>
          <p:cNvSpPr/>
          <p:nvPr/>
        </p:nvSpPr>
        <p:spPr>
          <a:xfrm>
            <a:off x="9442271" y="4529141"/>
            <a:ext cx="677776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HIPMI JAYA</a:t>
            </a:r>
            <a:endParaRPr lang="en-US" sz="1600" dirty="0"/>
          </a:p>
        </p:txBody>
      </p:sp>
      <p:sp>
        <p:nvSpPr>
          <p:cNvPr id="100" name="Shape 98"/>
          <p:cNvSpPr/>
          <p:nvPr/>
        </p:nvSpPr>
        <p:spPr>
          <a:xfrm>
            <a:off x="322940" y="5107244"/>
            <a:ext cx="11546119" cy="677776"/>
          </a:xfrm>
          <a:custGeom>
            <a:avLst/>
            <a:gdLst/>
            <a:ahLst/>
            <a:cxnLst/>
            <a:rect l="l" t="t" r="r" b="b"/>
            <a:pathLst>
              <a:path w="11546119" h="677776">
                <a:moveTo>
                  <a:pt x="63792" y="0"/>
                </a:moveTo>
                <a:lnTo>
                  <a:pt x="11482327" y="0"/>
                </a:lnTo>
                <a:cubicBezTo>
                  <a:pt x="11517558" y="0"/>
                  <a:pt x="11546119" y="28561"/>
                  <a:pt x="11546119" y="63792"/>
                </a:cubicBezTo>
                <a:lnTo>
                  <a:pt x="11546119" y="613984"/>
                </a:lnTo>
                <a:cubicBezTo>
                  <a:pt x="11546119" y="649216"/>
                  <a:pt x="11517558" y="677776"/>
                  <a:pt x="11482327" y="677776"/>
                </a:cubicBezTo>
                <a:lnTo>
                  <a:pt x="63792" y="677776"/>
                </a:lnTo>
                <a:cubicBezTo>
                  <a:pt x="28561" y="677776"/>
                  <a:pt x="0" y="649216"/>
                  <a:pt x="0" y="613984"/>
                </a:cubicBezTo>
                <a:lnTo>
                  <a:pt x="0" y="63792"/>
                </a:lnTo>
                <a:cubicBezTo>
                  <a:pt x="0" y="28584"/>
                  <a:pt x="28584" y="0"/>
                  <a:pt x="63792" y="0"/>
                </a:cubicBezTo>
                <a:close/>
              </a:path>
            </a:pathLst>
          </a:custGeom>
          <a:solidFill>
            <a:srgbClr val="161B22"/>
          </a:solidFill>
          <a:ln w="12700">
            <a:solidFill>
              <a:srgbClr val="00D084"/>
            </a:solidFill>
            <a:prstDash val="solid"/>
          </a:ln>
        </p:spPr>
      </p:sp>
      <p:sp>
        <p:nvSpPr>
          <p:cNvPr id="101" name="Shape 99"/>
          <p:cNvSpPr/>
          <p:nvPr/>
        </p:nvSpPr>
        <p:spPr>
          <a:xfrm>
            <a:off x="490391" y="5350446"/>
            <a:ext cx="167451" cy="191372"/>
          </a:xfrm>
          <a:custGeom>
            <a:avLst/>
            <a:gdLst/>
            <a:ahLst/>
            <a:cxnLst/>
            <a:rect l="l" t="t" r="r" b="b"/>
            <a:pathLst>
              <a:path w="167451" h="191372">
                <a:moveTo>
                  <a:pt x="91911" y="-9681"/>
                </a:moveTo>
                <a:cubicBezTo>
                  <a:pt x="86902" y="-12746"/>
                  <a:pt x="80586" y="-12746"/>
                  <a:pt x="75577" y="-9681"/>
                </a:cubicBezTo>
                <a:cubicBezTo>
                  <a:pt x="66457" y="-4112"/>
                  <a:pt x="60813" y="-2616"/>
                  <a:pt x="50123" y="-2841"/>
                </a:cubicBezTo>
                <a:cubicBezTo>
                  <a:pt x="44255" y="-2990"/>
                  <a:pt x="38798" y="187"/>
                  <a:pt x="35957" y="5345"/>
                </a:cubicBezTo>
                <a:cubicBezTo>
                  <a:pt x="30836" y="14727"/>
                  <a:pt x="26687" y="18876"/>
                  <a:pt x="17306" y="23996"/>
                </a:cubicBezTo>
                <a:cubicBezTo>
                  <a:pt x="12148" y="26800"/>
                  <a:pt x="9008" y="32294"/>
                  <a:pt x="9120" y="38162"/>
                </a:cubicBezTo>
                <a:cubicBezTo>
                  <a:pt x="9382" y="48852"/>
                  <a:pt x="7849" y="54496"/>
                  <a:pt x="2280" y="63616"/>
                </a:cubicBezTo>
                <a:cubicBezTo>
                  <a:pt x="-785" y="68625"/>
                  <a:pt x="-785" y="74942"/>
                  <a:pt x="2280" y="79950"/>
                </a:cubicBezTo>
                <a:cubicBezTo>
                  <a:pt x="7849" y="89070"/>
                  <a:pt x="9344" y="94714"/>
                  <a:pt x="9120" y="105404"/>
                </a:cubicBezTo>
                <a:cubicBezTo>
                  <a:pt x="8971" y="111272"/>
                  <a:pt x="12148" y="116730"/>
                  <a:pt x="17306" y="119570"/>
                </a:cubicBezTo>
                <a:cubicBezTo>
                  <a:pt x="25566" y="124093"/>
                  <a:pt x="29752" y="127831"/>
                  <a:pt x="34163" y="135082"/>
                </a:cubicBezTo>
                <a:lnTo>
                  <a:pt x="15960" y="171375"/>
                </a:lnTo>
                <a:cubicBezTo>
                  <a:pt x="13755" y="175823"/>
                  <a:pt x="15549" y="181205"/>
                  <a:pt x="19960" y="183411"/>
                </a:cubicBezTo>
                <a:lnTo>
                  <a:pt x="52104" y="199483"/>
                </a:lnTo>
                <a:cubicBezTo>
                  <a:pt x="56402" y="201614"/>
                  <a:pt x="61635" y="200006"/>
                  <a:pt x="63953" y="195820"/>
                </a:cubicBezTo>
                <a:lnTo>
                  <a:pt x="83688" y="160274"/>
                </a:lnTo>
                <a:lnTo>
                  <a:pt x="103423" y="195820"/>
                </a:lnTo>
                <a:cubicBezTo>
                  <a:pt x="105741" y="200006"/>
                  <a:pt x="110973" y="201651"/>
                  <a:pt x="115272" y="199483"/>
                </a:cubicBezTo>
                <a:lnTo>
                  <a:pt x="147416" y="183411"/>
                </a:lnTo>
                <a:cubicBezTo>
                  <a:pt x="151864" y="181205"/>
                  <a:pt x="153658" y="175823"/>
                  <a:pt x="151416" y="171375"/>
                </a:cubicBezTo>
                <a:lnTo>
                  <a:pt x="133250" y="135044"/>
                </a:lnTo>
                <a:cubicBezTo>
                  <a:pt x="137623" y="127793"/>
                  <a:pt x="141847" y="124055"/>
                  <a:pt x="150108" y="119533"/>
                </a:cubicBezTo>
                <a:cubicBezTo>
                  <a:pt x="155266" y="116730"/>
                  <a:pt x="158405" y="111235"/>
                  <a:pt x="158293" y="105367"/>
                </a:cubicBezTo>
                <a:cubicBezTo>
                  <a:pt x="158032" y="94677"/>
                  <a:pt x="159564" y="89033"/>
                  <a:pt x="165133" y="79913"/>
                </a:cubicBezTo>
                <a:cubicBezTo>
                  <a:pt x="168198" y="74904"/>
                  <a:pt x="168198" y="68587"/>
                  <a:pt x="165133" y="63579"/>
                </a:cubicBezTo>
                <a:cubicBezTo>
                  <a:pt x="159564" y="54459"/>
                  <a:pt x="158069" y="48815"/>
                  <a:pt x="158293" y="38125"/>
                </a:cubicBezTo>
                <a:cubicBezTo>
                  <a:pt x="158443" y="32257"/>
                  <a:pt x="155266" y="26800"/>
                  <a:pt x="150108" y="23959"/>
                </a:cubicBezTo>
                <a:cubicBezTo>
                  <a:pt x="140726" y="18838"/>
                  <a:pt x="136577" y="14689"/>
                  <a:pt x="131456" y="5308"/>
                </a:cubicBezTo>
                <a:cubicBezTo>
                  <a:pt x="128653" y="150"/>
                  <a:pt x="123158" y="-2990"/>
                  <a:pt x="117290" y="-2878"/>
                </a:cubicBezTo>
                <a:cubicBezTo>
                  <a:pt x="106600" y="-2616"/>
                  <a:pt x="100956" y="-4149"/>
                  <a:pt x="91836" y="-9718"/>
                </a:cubicBezTo>
                <a:close/>
                <a:moveTo>
                  <a:pt x="83725" y="35882"/>
                </a:moveTo>
                <a:cubicBezTo>
                  <a:pt x="103529" y="35882"/>
                  <a:pt x="119608" y="51961"/>
                  <a:pt x="119608" y="71765"/>
                </a:cubicBezTo>
                <a:cubicBezTo>
                  <a:pt x="119608" y="91569"/>
                  <a:pt x="103529" y="107647"/>
                  <a:pt x="83725" y="107647"/>
                </a:cubicBezTo>
                <a:cubicBezTo>
                  <a:pt x="63921" y="107647"/>
                  <a:pt x="47843" y="91569"/>
                  <a:pt x="47843" y="71765"/>
                </a:cubicBezTo>
                <a:cubicBezTo>
                  <a:pt x="47843" y="51961"/>
                  <a:pt x="63921" y="35882"/>
                  <a:pt x="83725" y="35882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102" name="Text 100"/>
          <p:cNvSpPr/>
          <p:nvPr/>
        </p:nvSpPr>
        <p:spPr>
          <a:xfrm>
            <a:off x="789410" y="5238812"/>
            <a:ext cx="4281952" cy="2232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0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Featured Recognition</a:t>
            </a:r>
            <a:endParaRPr lang="en-US" sz="1600" dirty="0"/>
          </a:p>
        </p:txBody>
      </p:sp>
      <p:sp>
        <p:nvSpPr>
          <p:cNvPr id="103" name="Text 101"/>
          <p:cNvSpPr/>
          <p:nvPr/>
        </p:nvSpPr>
        <p:spPr>
          <a:xfrm>
            <a:off x="789410" y="5462080"/>
            <a:ext cx="4273978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5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Top 100 Startup - Ministry of Industry | Top 20 - NUS Enterprise BLOCK71</a:t>
            </a:r>
            <a:endParaRPr lang="en-US" sz="1600" dirty="0"/>
          </a:p>
        </p:txBody>
      </p:sp>
      <p:sp>
        <p:nvSpPr>
          <p:cNvPr id="104" name="Shape 102"/>
          <p:cNvSpPr/>
          <p:nvPr/>
        </p:nvSpPr>
        <p:spPr>
          <a:xfrm>
            <a:off x="10416201" y="5318551"/>
            <a:ext cx="661829" cy="255163"/>
          </a:xfrm>
          <a:custGeom>
            <a:avLst/>
            <a:gdLst/>
            <a:ahLst/>
            <a:cxnLst/>
            <a:rect l="l" t="t" r="r" b="b"/>
            <a:pathLst>
              <a:path w="661829" h="255163">
                <a:moveTo>
                  <a:pt x="31895" y="0"/>
                </a:moveTo>
                <a:lnTo>
                  <a:pt x="629933" y="0"/>
                </a:lnTo>
                <a:cubicBezTo>
                  <a:pt x="647549" y="0"/>
                  <a:pt x="661829" y="14280"/>
                  <a:pt x="661829" y="31895"/>
                </a:cubicBezTo>
                <a:lnTo>
                  <a:pt x="661829" y="223267"/>
                </a:lnTo>
                <a:cubicBezTo>
                  <a:pt x="661829" y="240883"/>
                  <a:pt x="647549" y="255163"/>
                  <a:pt x="629933" y="255163"/>
                </a:cubicBezTo>
                <a:lnTo>
                  <a:pt x="31895" y="255163"/>
                </a:lnTo>
                <a:cubicBezTo>
                  <a:pt x="14280" y="255163"/>
                  <a:pt x="0" y="240883"/>
                  <a:pt x="0" y="223267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105" name="Text 103"/>
          <p:cNvSpPr/>
          <p:nvPr/>
        </p:nvSpPr>
        <p:spPr>
          <a:xfrm>
            <a:off x="10416201" y="5318551"/>
            <a:ext cx="717646" cy="255163"/>
          </a:xfrm>
          <a:prstGeom prst="rect">
            <a:avLst/>
          </a:prstGeom>
          <a:noFill/>
          <a:ln/>
        </p:spPr>
        <p:txBody>
          <a:bodyPr wrap="square" lIns="95686" tIns="47843" rIns="95686" bIns="47843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TOP 100</a:t>
            </a:r>
            <a:endParaRPr lang="en-US" sz="1600" dirty="0"/>
          </a:p>
        </p:txBody>
      </p:sp>
      <p:sp>
        <p:nvSpPr>
          <p:cNvPr id="106" name="Shape 104"/>
          <p:cNvSpPr/>
          <p:nvPr/>
        </p:nvSpPr>
        <p:spPr>
          <a:xfrm>
            <a:off x="11141883" y="5318551"/>
            <a:ext cx="598038" cy="255163"/>
          </a:xfrm>
          <a:custGeom>
            <a:avLst/>
            <a:gdLst/>
            <a:ahLst/>
            <a:cxnLst/>
            <a:rect l="l" t="t" r="r" b="b"/>
            <a:pathLst>
              <a:path w="598038" h="255163">
                <a:moveTo>
                  <a:pt x="31895" y="0"/>
                </a:moveTo>
                <a:lnTo>
                  <a:pt x="566143" y="0"/>
                </a:lnTo>
                <a:cubicBezTo>
                  <a:pt x="583758" y="0"/>
                  <a:pt x="598038" y="14280"/>
                  <a:pt x="598038" y="31895"/>
                </a:cubicBezTo>
                <a:lnTo>
                  <a:pt x="598038" y="223267"/>
                </a:lnTo>
                <a:cubicBezTo>
                  <a:pt x="598038" y="240883"/>
                  <a:pt x="583758" y="255163"/>
                  <a:pt x="566143" y="255163"/>
                </a:cubicBezTo>
                <a:lnTo>
                  <a:pt x="31895" y="255163"/>
                </a:lnTo>
                <a:cubicBezTo>
                  <a:pt x="14280" y="255163"/>
                  <a:pt x="0" y="240883"/>
                  <a:pt x="0" y="223267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07" name="Text 105"/>
          <p:cNvSpPr/>
          <p:nvPr/>
        </p:nvSpPr>
        <p:spPr>
          <a:xfrm>
            <a:off x="11141883" y="5318551"/>
            <a:ext cx="653855" cy="255163"/>
          </a:xfrm>
          <a:prstGeom prst="rect">
            <a:avLst/>
          </a:prstGeom>
          <a:noFill/>
          <a:ln/>
        </p:spPr>
        <p:txBody>
          <a:bodyPr wrap="square" lIns="95686" tIns="47843" rIns="95686" bIns="47843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TOP 20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D11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59250" y="0"/>
            <a:ext cx="3968750" cy="3968750"/>
          </a:xfrm>
          <a:custGeom>
            <a:avLst/>
            <a:gdLst/>
            <a:ahLst/>
            <a:cxnLst/>
            <a:rect l="l" t="t" r="r" b="b"/>
            <a:pathLst>
              <a:path w="3968750" h="3968750">
                <a:moveTo>
                  <a:pt x="1984375" y="0"/>
                </a:moveTo>
                <a:lnTo>
                  <a:pt x="1984375" y="0"/>
                </a:lnTo>
                <a:cubicBezTo>
                  <a:pt x="3079581" y="0"/>
                  <a:pt x="3968750" y="889169"/>
                  <a:pt x="3968750" y="1984375"/>
                </a:cubicBezTo>
                <a:lnTo>
                  <a:pt x="3968750" y="1984375"/>
                </a:lnTo>
                <a:cubicBezTo>
                  <a:pt x="3968750" y="3079581"/>
                  <a:pt x="3079581" y="3968750"/>
                  <a:pt x="1984375" y="3968750"/>
                </a:cubicBezTo>
                <a:lnTo>
                  <a:pt x="1984375" y="3968750"/>
                </a:lnTo>
                <a:cubicBezTo>
                  <a:pt x="889169" y="3968750"/>
                  <a:pt x="0" y="3079581"/>
                  <a:pt x="0" y="1984375"/>
                </a:cubicBezTo>
                <a:lnTo>
                  <a:pt x="0" y="1984375"/>
                </a:lnTo>
                <a:cubicBezTo>
                  <a:pt x="0" y="889169"/>
                  <a:pt x="889169" y="0"/>
                  <a:pt x="1984375" y="0"/>
                </a:cubicBezTo>
                <a:close/>
              </a:path>
            </a:pathLst>
          </a:custGeom>
          <a:solidFill>
            <a:srgbClr val="7C3AED">
              <a:alpha val="300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317500" y="317500"/>
            <a:ext cx="119063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$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447911" y="317500"/>
            <a:ext cx="1928813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cat education/phd_roadmap.md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17500" y="539750"/>
            <a:ext cx="1169987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0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Academic Journey &amp; PhD Ambition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17500" y="920750"/>
            <a:ext cx="11620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Never done learning — from practitioner to researcher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33375" y="1238250"/>
            <a:ext cx="6254750" cy="4913313"/>
          </a:xfrm>
          <a:custGeom>
            <a:avLst/>
            <a:gdLst/>
            <a:ahLst/>
            <a:cxnLst/>
            <a:rect l="l" t="t" r="r" b="b"/>
            <a:pathLst>
              <a:path w="6254750" h="4913313">
                <a:moveTo>
                  <a:pt x="31750" y="0"/>
                </a:moveTo>
                <a:lnTo>
                  <a:pt x="6191270" y="0"/>
                </a:lnTo>
                <a:cubicBezTo>
                  <a:pt x="6226329" y="0"/>
                  <a:pt x="6254750" y="28421"/>
                  <a:pt x="6254750" y="63480"/>
                </a:cubicBezTo>
                <a:lnTo>
                  <a:pt x="6254750" y="4849833"/>
                </a:lnTo>
                <a:cubicBezTo>
                  <a:pt x="6254750" y="4884892"/>
                  <a:pt x="6226329" y="4913313"/>
                  <a:pt x="6191270" y="4913313"/>
                </a:cubicBezTo>
                <a:lnTo>
                  <a:pt x="31750" y="4913313"/>
                </a:lnTo>
                <a:cubicBezTo>
                  <a:pt x="14227" y="4913313"/>
                  <a:pt x="0" y="4899086"/>
                  <a:pt x="0" y="4881563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8" name="Shape 6"/>
          <p:cNvSpPr/>
          <p:nvPr/>
        </p:nvSpPr>
        <p:spPr>
          <a:xfrm>
            <a:off x="333375" y="1238250"/>
            <a:ext cx="31750" cy="4913313"/>
          </a:xfrm>
          <a:custGeom>
            <a:avLst/>
            <a:gdLst/>
            <a:ahLst/>
            <a:cxnLst/>
            <a:rect l="l" t="t" r="r" b="b"/>
            <a:pathLst>
              <a:path w="31750" h="4913313">
                <a:moveTo>
                  <a:pt x="31750" y="0"/>
                </a:moveTo>
                <a:lnTo>
                  <a:pt x="31750" y="0"/>
                </a:lnTo>
                <a:lnTo>
                  <a:pt x="31750" y="4913313"/>
                </a:lnTo>
                <a:lnTo>
                  <a:pt x="31750" y="4913313"/>
                </a:lnTo>
                <a:cubicBezTo>
                  <a:pt x="14227" y="4913313"/>
                  <a:pt x="0" y="4899086"/>
                  <a:pt x="0" y="4881563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9" name="Shape 7"/>
          <p:cNvSpPr/>
          <p:nvPr/>
        </p:nvSpPr>
        <p:spPr>
          <a:xfrm>
            <a:off x="523875" y="1420813"/>
            <a:ext cx="111125" cy="111125"/>
          </a:xfrm>
          <a:custGeom>
            <a:avLst/>
            <a:gdLst/>
            <a:ahLst/>
            <a:cxnLst/>
            <a:rect l="l" t="t" r="r" b="b"/>
            <a:pathLst>
              <a:path w="111125" h="111125">
                <a:moveTo>
                  <a:pt x="48595" y="6945"/>
                </a:moveTo>
                <a:lnTo>
                  <a:pt x="32057" y="6945"/>
                </a:lnTo>
                <a:cubicBezTo>
                  <a:pt x="25676" y="6945"/>
                  <a:pt x="20098" y="11308"/>
                  <a:pt x="18579" y="17494"/>
                </a:cubicBezTo>
                <a:lnTo>
                  <a:pt x="304" y="91266"/>
                </a:lnTo>
                <a:cubicBezTo>
                  <a:pt x="-1324" y="97820"/>
                  <a:pt x="3646" y="104180"/>
                  <a:pt x="10418" y="104180"/>
                </a:cubicBezTo>
                <a:lnTo>
                  <a:pt x="48595" y="104180"/>
                </a:lnTo>
                <a:lnTo>
                  <a:pt x="48595" y="90289"/>
                </a:lnTo>
                <a:cubicBezTo>
                  <a:pt x="48595" y="86447"/>
                  <a:pt x="51699" y="83344"/>
                  <a:pt x="55541" y="83344"/>
                </a:cubicBezTo>
                <a:cubicBezTo>
                  <a:pt x="59382" y="83344"/>
                  <a:pt x="62486" y="86447"/>
                  <a:pt x="62486" y="90289"/>
                </a:cubicBezTo>
                <a:lnTo>
                  <a:pt x="62486" y="104180"/>
                </a:lnTo>
                <a:lnTo>
                  <a:pt x="100707" y="104180"/>
                </a:lnTo>
                <a:cubicBezTo>
                  <a:pt x="107479" y="104180"/>
                  <a:pt x="112449" y="97820"/>
                  <a:pt x="110821" y="91266"/>
                </a:cubicBezTo>
                <a:lnTo>
                  <a:pt x="92568" y="17494"/>
                </a:lnTo>
                <a:cubicBezTo>
                  <a:pt x="91027" y="11308"/>
                  <a:pt x="85471" y="6945"/>
                  <a:pt x="79068" y="6945"/>
                </a:cubicBezTo>
                <a:lnTo>
                  <a:pt x="62486" y="6945"/>
                </a:lnTo>
                <a:lnTo>
                  <a:pt x="62486" y="20836"/>
                </a:lnTo>
                <a:cubicBezTo>
                  <a:pt x="62486" y="24678"/>
                  <a:pt x="59382" y="27781"/>
                  <a:pt x="55541" y="27781"/>
                </a:cubicBezTo>
                <a:cubicBezTo>
                  <a:pt x="51699" y="27781"/>
                  <a:pt x="48595" y="24678"/>
                  <a:pt x="48595" y="20836"/>
                </a:cubicBezTo>
                <a:lnTo>
                  <a:pt x="48595" y="6945"/>
                </a:lnTo>
                <a:close/>
                <a:moveTo>
                  <a:pt x="62486" y="48617"/>
                </a:moveTo>
                <a:lnTo>
                  <a:pt x="62486" y="62508"/>
                </a:lnTo>
                <a:cubicBezTo>
                  <a:pt x="62486" y="66349"/>
                  <a:pt x="59382" y="69453"/>
                  <a:pt x="55541" y="69453"/>
                </a:cubicBezTo>
                <a:cubicBezTo>
                  <a:pt x="51699" y="69453"/>
                  <a:pt x="48595" y="66349"/>
                  <a:pt x="48595" y="62508"/>
                </a:cubicBezTo>
                <a:lnTo>
                  <a:pt x="48595" y="48617"/>
                </a:lnTo>
                <a:cubicBezTo>
                  <a:pt x="48595" y="44776"/>
                  <a:pt x="51699" y="41672"/>
                  <a:pt x="55541" y="41672"/>
                </a:cubicBezTo>
                <a:cubicBezTo>
                  <a:pt x="59382" y="41672"/>
                  <a:pt x="62486" y="44776"/>
                  <a:pt x="62486" y="48617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0" name="Text 8"/>
          <p:cNvSpPr/>
          <p:nvPr/>
        </p:nvSpPr>
        <p:spPr>
          <a:xfrm>
            <a:off x="710406" y="1397000"/>
            <a:ext cx="152400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academic_timeline.json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08000" y="168275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12" name="Shape 10"/>
          <p:cNvSpPr/>
          <p:nvPr/>
        </p:nvSpPr>
        <p:spPr>
          <a:xfrm>
            <a:off x="595313" y="1778000"/>
            <a:ext cx="142875" cy="127000"/>
          </a:xfrm>
          <a:custGeom>
            <a:avLst/>
            <a:gdLst/>
            <a:ahLst/>
            <a:cxnLst/>
            <a:rect l="l" t="t" r="r" b="b"/>
            <a:pathLst>
              <a:path w="142875" h="127000">
                <a:moveTo>
                  <a:pt x="11906" y="48568"/>
                </a:moveTo>
                <a:lnTo>
                  <a:pt x="63798" y="69924"/>
                </a:lnTo>
                <a:cubicBezTo>
                  <a:pt x="66229" y="70917"/>
                  <a:pt x="68808" y="71438"/>
                  <a:pt x="71438" y="71438"/>
                </a:cubicBezTo>
                <a:cubicBezTo>
                  <a:pt x="74067" y="71438"/>
                  <a:pt x="76646" y="70917"/>
                  <a:pt x="79077" y="69924"/>
                </a:cubicBezTo>
                <a:lnTo>
                  <a:pt x="139204" y="45169"/>
                </a:lnTo>
                <a:cubicBezTo>
                  <a:pt x="141436" y="44252"/>
                  <a:pt x="142875" y="42094"/>
                  <a:pt x="142875" y="39687"/>
                </a:cubicBezTo>
                <a:cubicBezTo>
                  <a:pt x="142875" y="37281"/>
                  <a:pt x="141436" y="35123"/>
                  <a:pt x="139204" y="34206"/>
                </a:cubicBezTo>
                <a:lnTo>
                  <a:pt x="79077" y="9451"/>
                </a:lnTo>
                <a:cubicBezTo>
                  <a:pt x="76646" y="8458"/>
                  <a:pt x="74067" y="7938"/>
                  <a:pt x="71438" y="7938"/>
                </a:cubicBezTo>
                <a:cubicBezTo>
                  <a:pt x="68808" y="7938"/>
                  <a:pt x="66229" y="8458"/>
                  <a:pt x="63798" y="9451"/>
                </a:cubicBezTo>
                <a:lnTo>
                  <a:pt x="3671" y="34206"/>
                </a:lnTo>
                <a:cubicBezTo>
                  <a:pt x="1439" y="35123"/>
                  <a:pt x="0" y="37281"/>
                  <a:pt x="0" y="39688"/>
                </a:cubicBezTo>
                <a:lnTo>
                  <a:pt x="0" y="113109"/>
                </a:lnTo>
                <a:cubicBezTo>
                  <a:pt x="0" y="116408"/>
                  <a:pt x="2654" y="119063"/>
                  <a:pt x="5953" y="119063"/>
                </a:cubicBezTo>
                <a:cubicBezTo>
                  <a:pt x="9252" y="119063"/>
                  <a:pt x="11906" y="116408"/>
                  <a:pt x="11906" y="113109"/>
                </a:cubicBezTo>
                <a:lnTo>
                  <a:pt x="11906" y="48568"/>
                </a:lnTo>
                <a:close/>
                <a:moveTo>
                  <a:pt x="23812" y="66353"/>
                </a:moveTo>
                <a:lnTo>
                  <a:pt x="23812" y="95250"/>
                </a:lnTo>
                <a:cubicBezTo>
                  <a:pt x="23812" y="108396"/>
                  <a:pt x="45145" y="119063"/>
                  <a:pt x="71438" y="119063"/>
                </a:cubicBezTo>
                <a:cubicBezTo>
                  <a:pt x="97730" y="119063"/>
                  <a:pt x="119063" y="108396"/>
                  <a:pt x="119063" y="95250"/>
                </a:cubicBezTo>
                <a:lnTo>
                  <a:pt x="119063" y="66328"/>
                </a:lnTo>
                <a:lnTo>
                  <a:pt x="83617" y="80938"/>
                </a:lnTo>
                <a:cubicBezTo>
                  <a:pt x="79747" y="82525"/>
                  <a:pt x="75629" y="83344"/>
                  <a:pt x="71438" y="83344"/>
                </a:cubicBezTo>
                <a:cubicBezTo>
                  <a:pt x="67246" y="83344"/>
                  <a:pt x="63128" y="82525"/>
                  <a:pt x="59258" y="80938"/>
                </a:cubicBezTo>
                <a:lnTo>
                  <a:pt x="23812" y="66328"/>
                </a:ln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13" name="Shape 11"/>
          <p:cNvSpPr/>
          <p:nvPr/>
        </p:nvSpPr>
        <p:spPr>
          <a:xfrm>
            <a:off x="658813" y="2000250"/>
            <a:ext cx="15875" cy="635000"/>
          </a:xfrm>
          <a:custGeom>
            <a:avLst/>
            <a:gdLst/>
            <a:ahLst/>
            <a:cxnLst/>
            <a:rect l="l" t="t" r="r" b="b"/>
            <a:pathLst>
              <a:path w="15875" h="635000">
                <a:moveTo>
                  <a:pt x="0" y="0"/>
                </a:moveTo>
                <a:lnTo>
                  <a:pt x="15875" y="0"/>
                </a:lnTo>
                <a:lnTo>
                  <a:pt x="15875" y="635000"/>
                </a:lnTo>
                <a:lnTo>
                  <a:pt x="0" y="635000"/>
                </a:lnTo>
                <a:lnTo>
                  <a:pt x="0" y="0"/>
                </a:lnTo>
                <a:close/>
              </a:path>
            </a:pathLst>
          </a:custGeom>
          <a:solidFill>
            <a:srgbClr val="8B949E">
              <a:alpha val="30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952500" y="1682750"/>
            <a:ext cx="3254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2021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784639" y="1682750"/>
            <a:ext cx="642938" cy="158750"/>
          </a:xfrm>
          <a:custGeom>
            <a:avLst/>
            <a:gdLst/>
            <a:ahLst/>
            <a:cxnLst/>
            <a:rect l="l" t="t" r="r" b="b"/>
            <a:pathLst>
              <a:path w="642938" h="158750">
                <a:moveTo>
                  <a:pt x="31750" y="0"/>
                </a:moveTo>
                <a:lnTo>
                  <a:pt x="611188" y="0"/>
                </a:lnTo>
                <a:cubicBezTo>
                  <a:pt x="628711" y="0"/>
                  <a:pt x="642938" y="14227"/>
                  <a:pt x="642938" y="31750"/>
                </a:cubicBezTo>
                <a:lnTo>
                  <a:pt x="642938" y="127000"/>
                </a:lnTo>
                <a:cubicBezTo>
                  <a:pt x="642938" y="144523"/>
                  <a:pt x="628711" y="158750"/>
                  <a:pt x="611188" y="158750"/>
                </a:cubicBezTo>
                <a:lnTo>
                  <a:pt x="31750" y="158750"/>
                </a:lnTo>
                <a:cubicBezTo>
                  <a:pt x="14227" y="158750"/>
                  <a:pt x="0" y="144523"/>
                  <a:pt x="0" y="127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16" name="Text 14"/>
          <p:cNvSpPr/>
          <p:nvPr/>
        </p:nvSpPr>
        <p:spPr>
          <a:xfrm>
            <a:off x="5784639" y="1682750"/>
            <a:ext cx="690563" cy="158750"/>
          </a:xfrm>
          <a:prstGeom prst="rect">
            <a:avLst/>
          </a:prstGeom>
          <a:noFill/>
          <a:ln/>
        </p:spPr>
        <p:txBody>
          <a:bodyPr wrap="square" lIns="63500" tIns="15875" rIns="63500" bIns="15875" rtlCol="0" anchor="ctr"/>
          <a:lstStyle/>
          <a:p>
            <a:pPr>
              <a:lnSpc>
                <a:spcPct val="110000"/>
              </a:lnSpc>
            </a:pPr>
            <a:r>
              <a:rPr lang="en-US" sz="75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COMPLETED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952500" y="1873250"/>
            <a:ext cx="55483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S.Kom in Informatics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952500" y="2127250"/>
            <a:ext cx="5540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Telkom University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952500" y="2349500"/>
            <a:ext cx="99218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GPA: 3.34/4.00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984437" y="2349500"/>
            <a:ext cx="105568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2nd Best Graduate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508000" y="276225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2" name="Shape 20"/>
          <p:cNvSpPr/>
          <p:nvPr/>
        </p:nvSpPr>
        <p:spPr>
          <a:xfrm>
            <a:off x="595313" y="2857500"/>
            <a:ext cx="142875" cy="127000"/>
          </a:xfrm>
          <a:custGeom>
            <a:avLst/>
            <a:gdLst/>
            <a:ahLst/>
            <a:cxnLst/>
            <a:rect l="l" t="t" r="r" b="b"/>
            <a:pathLst>
              <a:path w="142875" h="127000">
                <a:moveTo>
                  <a:pt x="11906" y="48568"/>
                </a:moveTo>
                <a:lnTo>
                  <a:pt x="63798" y="69924"/>
                </a:lnTo>
                <a:cubicBezTo>
                  <a:pt x="66229" y="70917"/>
                  <a:pt x="68808" y="71438"/>
                  <a:pt x="71438" y="71438"/>
                </a:cubicBezTo>
                <a:cubicBezTo>
                  <a:pt x="74067" y="71438"/>
                  <a:pt x="76646" y="70917"/>
                  <a:pt x="79077" y="69924"/>
                </a:cubicBezTo>
                <a:lnTo>
                  <a:pt x="139204" y="45169"/>
                </a:lnTo>
                <a:cubicBezTo>
                  <a:pt x="141436" y="44252"/>
                  <a:pt x="142875" y="42094"/>
                  <a:pt x="142875" y="39687"/>
                </a:cubicBezTo>
                <a:cubicBezTo>
                  <a:pt x="142875" y="37281"/>
                  <a:pt x="141436" y="35123"/>
                  <a:pt x="139204" y="34206"/>
                </a:cubicBezTo>
                <a:lnTo>
                  <a:pt x="79077" y="9451"/>
                </a:lnTo>
                <a:cubicBezTo>
                  <a:pt x="76646" y="8458"/>
                  <a:pt x="74067" y="7938"/>
                  <a:pt x="71438" y="7938"/>
                </a:cubicBezTo>
                <a:cubicBezTo>
                  <a:pt x="68808" y="7938"/>
                  <a:pt x="66229" y="8458"/>
                  <a:pt x="63798" y="9451"/>
                </a:cubicBezTo>
                <a:lnTo>
                  <a:pt x="3671" y="34206"/>
                </a:lnTo>
                <a:cubicBezTo>
                  <a:pt x="1439" y="35123"/>
                  <a:pt x="0" y="37281"/>
                  <a:pt x="0" y="39688"/>
                </a:cubicBezTo>
                <a:lnTo>
                  <a:pt x="0" y="113109"/>
                </a:lnTo>
                <a:cubicBezTo>
                  <a:pt x="0" y="116408"/>
                  <a:pt x="2654" y="119063"/>
                  <a:pt x="5953" y="119063"/>
                </a:cubicBezTo>
                <a:cubicBezTo>
                  <a:pt x="9252" y="119063"/>
                  <a:pt x="11906" y="116408"/>
                  <a:pt x="11906" y="113109"/>
                </a:cubicBezTo>
                <a:lnTo>
                  <a:pt x="11906" y="48568"/>
                </a:lnTo>
                <a:close/>
                <a:moveTo>
                  <a:pt x="23812" y="66353"/>
                </a:moveTo>
                <a:lnTo>
                  <a:pt x="23812" y="95250"/>
                </a:lnTo>
                <a:cubicBezTo>
                  <a:pt x="23812" y="108396"/>
                  <a:pt x="45145" y="119063"/>
                  <a:pt x="71438" y="119063"/>
                </a:cubicBezTo>
                <a:cubicBezTo>
                  <a:pt x="97730" y="119063"/>
                  <a:pt x="119063" y="108396"/>
                  <a:pt x="119063" y="95250"/>
                </a:cubicBezTo>
                <a:lnTo>
                  <a:pt x="119063" y="66328"/>
                </a:lnTo>
                <a:lnTo>
                  <a:pt x="83617" y="80938"/>
                </a:lnTo>
                <a:cubicBezTo>
                  <a:pt x="79747" y="82525"/>
                  <a:pt x="75629" y="83344"/>
                  <a:pt x="71438" y="83344"/>
                </a:cubicBezTo>
                <a:cubicBezTo>
                  <a:pt x="67246" y="83344"/>
                  <a:pt x="63128" y="82525"/>
                  <a:pt x="59258" y="80938"/>
                </a:cubicBezTo>
                <a:lnTo>
                  <a:pt x="23812" y="66328"/>
                </a:ln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3" name="Shape 21"/>
          <p:cNvSpPr/>
          <p:nvPr/>
        </p:nvSpPr>
        <p:spPr>
          <a:xfrm>
            <a:off x="658813" y="3079750"/>
            <a:ext cx="15875" cy="635000"/>
          </a:xfrm>
          <a:custGeom>
            <a:avLst/>
            <a:gdLst/>
            <a:ahLst/>
            <a:cxnLst/>
            <a:rect l="l" t="t" r="r" b="b"/>
            <a:pathLst>
              <a:path w="15875" h="635000">
                <a:moveTo>
                  <a:pt x="0" y="0"/>
                </a:moveTo>
                <a:lnTo>
                  <a:pt x="15875" y="0"/>
                </a:lnTo>
                <a:lnTo>
                  <a:pt x="15875" y="635000"/>
                </a:lnTo>
                <a:lnTo>
                  <a:pt x="0" y="635000"/>
                </a:lnTo>
                <a:lnTo>
                  <a:pt x="0" y="0"/>
                </a:lnTo>
                <a:close/>
              </a:path>
            </a:pathLst>
          </a:custGeom>
          <a:solidFill>
            <a:srgbClr val="00D084">
              <a:alpha val="30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952500" y="2762250"/>
            <a:ext cx="3254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2024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5784639" y="2762250"/>
            <a:ext cx="642938" cy="158750"/>
          </a:xfrm>
          <a:custGeom>
            <a:avLst/>
            <a:gdLst/>
            <a:ahLst/>
            <a:cxnLst/>
            <a:rect l="l" t="t" r="r" b="b"/>
            <a:pathLst>
              <a:path w="642938" h="158750">
                <a:moveTo>
                  <a:pt x="31750" y="0"/>
                </a:moveTo>
                <a:lnTo>
                  <a:pt x="611188" y="0"/>
                </a:lnTo>
                <a:cubicBezTo>
                  <a:pt x="628711" y="0"/>
                  <a:pt x="642938" y="14227"/>
                  <a:pt x="642938" y="31750"/>
                </a:cubicBezTo>
                <a:lnTo>
                  <a:pt x="642938" y="127000"/>
                </a:lnTo>
                <a:cubicBezTo>
                  <a:pt x="642938" y="144523"/>
                  <a:pt x="628711" y="158750"/>
                  <a:pt x="611188" y="158750"/>
                </a:cubicBezTo>
                <a:lnTo>
                  <a:pt x="31750" y="158750"/>
                </a:lnTo>
                <a:cubicBezTo>
                  <a:pt x="14227" y="158750"/>
                  <a:pt x="0" y="144523"/>
                  <a:pt x="0" y="127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6" name="Text 24"/>
          <p:cNvSpPr/>
          <p:nvPr/>
        </p:nvSpPr>
        <p:spPr>
          <a:xfrm>
            <a:off x="5784639" y="2762250"/>
            <a:ext cx="690563" cy="158750"/>
          </a:xfrm>
          <a:prstGeom prst="rect">
            <a:avLst/>
          </a:prstGeom>
          <a:noFill/>
          <a:ln/>
        </p:spPr>
        <p:txBody>
          <a:bodyPr wrap="square" lIns="63500" tIns="15875" rIns="63500" bIns="15875" rtlCol="0" anchor="ctr"/>
          <a:lstStyle/>
          <a:p>
            <a:pPr>
              <a:lnSpc>
                <a:spcPct val="110000"/>
              </a:lnSpc>
            </a:pPr>
            <a:r>
              <a:rPr lang="en-US" sz="75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COMPLETED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952500" y="2952750"/>
            <a:ext cx="55483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MBA - Senior Executive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952500" y="3206750"/>
            <a:ext cx="5540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Universitas Gadjah Mada (UGM)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952500" y="3429000"/>
            <a:ext cx="99218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GPA: 3.60/4.00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1984437" y="3429000"/>
            <a:ext cx="13414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Thesis: Product Strategy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515938" y="3849688"/>
            <a:ext cx="301625" cy="301625"/>
          </a:xfrm>
          <a:custGeom>
            <a:avLst/>
            <a:gdLst/>
            <a:ahLst/>
            <a:cxnLst/>
            <a:rect l="l" t="t" r="r" b="b"/>
            <a:pathLst>
              <a:path w="301625" h="301625">
                <a:moveTo>
                  <a:pt x="150813" y="0"/>
                </a:moveTo>
                <a:lnTo>
                  <a:pt x="150813" y="0"/>
                </a:lnTo>
                <a:cubicBezTo>
                  <a:pt x="234048" y="0"/>
                  <a:pt x="301625" y="67577"/>
                  <a:pt x="301625" y="150813"/>
                </a:cubicBezTo>
                <a:lnTo>
                  <a:pt x="301625" y="150813"/>
                </a:lnTo>
                <a:cubicBezTo>
                  <a:pt x="301625" y="234048"/>
                  <a:pt x="234048" y="301625"/>
                  <a:pt x="150813" y="301625"/>
                </a:cubicBezTo>
                <a:lnTo>
                  <a:pt x="150813" y="301625"/>
                </a:lnTo>
                <a:cubicBezTo>
                  <a:pt x="67577" y="301625"/>
                  <a:pt x="0" y="234048"/>
                  <a:pt x="0" y="150813"/>
                </a:cubicBezTo>
                <a:lnTo>
                  <a:pt x="0" y="150813"/>
                </a:lnTo>
                <a:cubicBezTo>
                  <a:pt x="0" y="67577"/>
                  <a:pt x="67577" y="0"/>
                  <a:pt x="150812" y="0"/>
                </a:cubicBezTo>
                <a:close/>
              </a:path>
            </a:pathLst>
          </a:custGeom>
          <a:solidFill>
            <a:srgbClr val="7C3AED"/>
          </a:solidFill>
          <a:ln w="25400">
            <a:solidFill>
              <a:srgbClr val="7C3AED"/>
            </a:solidFill>
            <a:prstDash val="dash"/>
          </a:ln>
        </p:spPr>
      </p:sp>
      <p:sp>
        <p:nvSpPr>
          <p:cNvPr id="32" name="Shape 30"/>
          <p:cNvSpPr/>
          <p:nvPr/>
        </p:nvSpPr>
        <p:spPr>
          <a:xfrm>
            <a:off x="595313" y="3937000"/>
            <a:ext cx="142875" cy="127000"/>
          </a:xfrm>
          <a:custGeom>
            <a:avLst/>
            <a:gdLst/>
            <a:ahLst/>
            <a:cxnLst/>
            <a:rect l="l" t="t" r="r" b="b"/>
            <a:pathLst>
              <a:path w="142875" h="127000">
                <a:moveTo>
                  <a:pt x="76771" y="-4688"/>
                </a:moveTo>
                <a:cubicBezTo>
                  <a:pt x="75754" y="-6672"/>
                  <a:pt x="73695" y="-7937"/>
                  <a:pt x="71462" y="-7937"/>
                </a:cubicBezTo>
                <a:cubicBezTo>
                  <a:pt x="69230" y="-7937"/>
                  <a:pt x="67171" y="-6672"/>
                  <a:pt x="66154" y="-4688"/>
                </a:cubicBezTo>
                <a:lnTo>
                  <a:pt x="47898" y="31080"/>
                </a:lnTo>
                <a:lnTo>
                  <a:pt x="8235" y="37381"/>
                </a:lnTo>
                <a:cubicBezTo>
                  <a:pt x="6028" y="37728"/>
                  <a:pt x="4192" y="39291"/>
                  <a:pt x="3497" y="41424"/>
                </a:cubicBezTo>
                <a:cubicBezTo>
                  <a:pt x="2803" y="43557"/>
                  <a:pt x="3373" y="45889"/>
                  <a:pt x="4936" y="47476"/>
                </a:cubicBezTo>
                <a:lnTo>
                  <a:pt x="33313" y="75878"/>
                </a:lnTo>
                <a:lnTo>
                  <a:pt x="27062" y="115540"/>
                </a:lnTo>
                <a:cubicBezTo>
                  <a:pt x="26715" y="117748"/>
                  <a:pt x="27632" y="119980"/>
                  <a:pt x="29443" y="121295"/>
                </a:cubicBezTo>
                <a:cubicBezTo>
                  <a:pt x="31254" y="122610"/>
                  <a:pt x="33635" y="122808"/>
                  <a:pt x="35644" y="121791"/>
                </a:cubicBezTo>
                <a:lnTo>
                  <a:pt x="71462" y="103584"/>
                </a:lnTo>
                <a:lnTo>
                  <a:pt x="107255" y="121791"/>
                </a:lnTo>
                <a:cubicBezTo>
                  <a:pt x="109240" y="122808"/>
                  <a:pt x="111646" y="122610"/>
                  <a:pt x="113457" y="121295"/>
                </a:cubicBezTo>
                <a:cubicBezTo>
                  <a:pt x="115267" y="119980"/>
                  <a:pt x="116185" y="117773"/>
                  <a:pt x="115838" y="115540"/>
                </a:cubicBezTo>
                <a:lnTo>
                  <a:pt x="109562" y="75878"/>
                </a:lnTo>
                <a:lnTo>
                  <a:pt x="137939" y="47476"/>
                </a:lnTo>
                <a:cubicBezTo>
                  <a:pt x="139526" y="45889"/>
                  <a:pt x="140072" y="43557"/>
                  <a:pt x="139378" y="41424"/>
                </a:cubicBezTo>
                <a:cubicBezTo>
                  <a:pt x="138683" y="39291"/>
                  <a:pt x="136872" y="37728"/>
                  <a:pt x="134640" y="37381"/>
                </a:cubicBezTo>
                <a:lnTo>
                  <a:pt x="95002" y="31080"/>
                </a:lnTo>
                <a:lnTo>
                  <a:pt x="76771" y="-4688"/>
                </a:ln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33" name="Text 31"/>
          <p:cNvSpPr/>
          <p:nvPr/>
        </p:nvSpPr>
        <p:spPr>
          <a:xfrm>
            <a:off x="952500" y="3841750"/>
            <a:ext cx="3254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2027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5956660" y="3841750"/>
            <a:ext cx="468313" cy="158750"/>
          </a:xfrm>
          <a:custGeom>
            <a:avLst/>
            <a:gdLst/>
            <a:ahLst/>
            <a:cxnLst/>
            <a:rect l="l" t="t" r="r" b="b"/>
            <a:pathLst>
              <a:path w="468313" h="158750">
                <a:moveTo>
                  <a:pt x="31750" y="0"/>
                </a:moveTo>
                <a:lnTo>
                  <a:pt x="436563" y="0"/>
                </a:lnTo>
                <a:cubicBezTo>
                  <a:pt x="454086" y="0"/>
                  <a:pt x="468313" y="14227"/>
                  <a:pt x="468313" y="31750"/>
                </a:cubicBezTo>
                <a:lnTo>
                  <a:pt x="468313" y="127000"/>
                </a:lnTo>
                <a:cubicBezTo>
                  <a:pt x="468313" y="144523"/>
                  <a:pt x="454086" y="158750"/>
                  <a:pt x="436563" y="158750"/>
                </a:cubicBezTo>
                <a:lnTo>
                  <a:pt x="31750" y="158750"/>
                </a:lnTo>
                <a:cubicBezTo>
                  <a:pt x="14227" y="158750"/>
                  <a:pt x="0" y="144523"/>
                  <a:pt x="0" y="127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35" name="Text 33"/>
          <p:cNvSpPr/>
          <p:nvPr/>
        </p:nvSpPr>
        <p:spPr>
          <a:xfrm>
            <a:off x="5956660" y="3841750"/>
            <a:ext cx="515938" cy="158750"/>
          </a:xfrm>
          <a:prstGeom prst="rect">
            <a:avLst/>
          </a:prstGeom>
          <a:noFill/>
          <a:ln/>
        </p:spPr>
        <p:txBody>
          <a:bodyPr wrap="square" lIns="63500" tIns="15875" rIns="63500" bIns="15875" rtlCol="0" anchor="ctr"/>
          <a:lstStyle/>
          <a:p>
            <a:pPr>
              <a:lnSpc>
                <a:spcPct val="110000"/>
              </a:lnSpc>
            </a:pPr>
            <a:r>
              <a:rPr lang="en-US" sz="750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TARGET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952500" y="4032250"/>
            <a:ext cx="55483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PhD in AI/Information Science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952500" y="4286250"/>
            <a:ext cx="5540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Top 100 Global University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952500" y="4540250"/>
            <a:ext cx="642938" cy="190500"/>
          </a:xfrm>
          <a:custGeom>
            <a:avLst/>
            <a:gdLst/>
            <a:ahLst/>
            <a:cxnLst/>
            <a:rect l="l" t="t" r="r" b="b"/>
            <a:pathLst>
              <a:path w="642938" h="190500">
                <a:moveTo>
                  <a:pt x="31751" y="0"/>
                </a:moveTo>
                <a:lnTo>
                  <a:pt x="611187" y="0"/>
                </a:lnTo>
                <a:cubicBezTo>
                  <a:pt x="628722" y="0"/>
                  <a:pt x="642938" y="14215"/>
                  <a:pt x="642938" y="31751"/>
                </a:cubicBezTo>
                <a:lnTo>
                  <a:pt x="642938" y="158749"/>
                </a:lnTo>
                <a:cubicBezTo>
                  <a:pt x="642938" y="176285"/>
                  <a:pt x="628722" y="190500"/>
                  <a:pt x="611187" y="190500"/>
                </a:cubicBezTo>
                <a:lnTo>
                  <a:pt x="31751" y="190500"/>
                </a:lnTo>
                <a:cubicBezTo>
                  <a:pt x="14227" y="190500"/>
                  <a:pt x="0" y="176273"/>
                  <a:pt x="0" y="15874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39" name="Text 37"/>
          <p:cNvSpPr/>
          <p:nvPr/>
        </p:nvSpPr>
        <p:spPr>
          <a:xfrm>
            <a:off x="952500" y="4540250"/>
            <a:ext cx="690563" cy="19050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10000"/>
              </a:lnSpc>
            </a:pPr>
            <a:r>
              <a:rPr lang="en-US" sz="750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Fall 2027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1659124" y="4540250"/>
            <a:ext cx="642938" cy="190500"/>
          </a:xfrm>
          <a:custGeom>
            <a:avLst/>
            <a:gdLst/>
            <a:ahLst/>
            <a:cxnLst/>
            <a:rect l="l" t="t" r="r" b="b"/>
            <a:pathLst>
              <a:path w="642938" h="190500">
                <a:moveTo>
                  <a:pt x="31751" y="0"/>
                </a:moveTo>
                <a:lnTo>
                  <a:pt x="611187" y="0"/>
                </a:lnTo>
                <a:cubicBezTo>
                  <a:pt x="628722" y="0"/>
                  <a:pt x="642938" y="14215"/>
                  <a:pt x="642938" y="31751"/>
                </a:cubicBezTo>
                <a:lnTo>
                  <a:pt x="642938" y="158749"/>
                </a:lnTo>
                <a:cubicBezTo>
                  <a:pt x="642938" y="176285"/>
                  <a:pt x="628722" y="190500"/>
                  <a:pt x="611187" y="190500"/>
                </a:cubicBezTo>
                <a:lnTo>
                  <a:pt x="31751" y="190500"/>
                </a:lnTo>
                <a:cubicBezTo>
                  <a:pt x="14227" y="190500"/>
                  <a:pt x="0" y="176273"/>
                  <a:pt x="0" y="15874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1" name="Text 39"/>
          <p:cNvSpPr/>
          <p:nvPr/>
        </p:nvSpPr>
        <p:spPr>
          <a:xfrm>
            <a:off x="1659124" y="4540250"/>
            <a:ext cx="690563" cy="19050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10000"/>
              </a:lnSpc>
            </a:pPr>
            <a:r>
              <a:rPr lang="en-US" sz="750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Fulbright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2365747" y="4540250"/>
            <a:ext cx="1047750" cy="190500"/>
          </a:xfrm>
          <a:custGeom>
            <a:avLst/>
            <a:gdLst/>
            <a:ahLst/>
            <a:cxnLst/>
            <a:rect l="l" t="t" r="r" b="b"/>
            <a:pathLst>
              <a:path w="1047750" h="190500">
                <a:moveTo>
                  <a:pt x="31751" y="0"/>
                </a:moveTo>
                <a:lnTo>
                  <a:pt x="1015999" y="0"/>
                </a:lnTo>
                <a:cubicBezTo>
                  <a:pt x="1033535" y="0"/>
                  <a:pt x="1047750" y="14215"/>
                  <a:pt x="1047750" y="31751"/>
                </a:cubicBezTo>
                <a:lnTo>
                  <a:pt x="1047750" y="158749"/>
                </a:lnTo>
                <a:cubicBezTo>
                  <a:pt x="1047750" y="176285"/>
                  <a:pt x="1033535" y="190500"/>
                  <a:pt x="1015999" y="190500"/>
                </a:cubicBezTo>
                <a:lnTo>
                  <a:pt x="31751" y="190500"/>
                </a:lnTo>
                <a:cubicBezTo>
                  <a:pt x="14227" y="190500"/>
                  <a:pt x="0" y="176273"/>
                  <a:pt x="0" y="15874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3" name="Text 41"/>
          <p:cNvSpPr/>
          <p:nvPr/>
        </p:nvSpPr>
        <p:spPr>
          <a:xfrm>
            <a:off x="2365747" y="4540250"/>
            <a:ext cx="1095375" cy="19050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10000"/>
              </a:lnSpc>
            </a:pPr>
            <a:r>
              <a:rPr lang="en-US" sz="750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Australia Awards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3473772" y="4540250"/>
            <a:ext cx="357188" cy="190500"/>
          </a:xfrm>
          <a:custGeom>
            <a:avLst/>
            <a:gdLst/>
            <a:ahLst/>
            <a:cxnLst/>
            <a:rect l="l" t="t" r="r" b="b"/>
            <a:pathLst>
              <a:path w="357188" h="190500">
                <a:moveTo>
                  <a:pt x="31751" y="0"/>
                </a:moveTo>
                <a:lnTo>
                  <a:pt x="325437" y="0"/>
                </a:lnTo>
                <a:cubicBezTo>
                  <a:pt x="342972" y="0"/>
                  <a:pt x="357188" y="14215"/>
                  <a:pt x="357188" y="31751"/>
                </a:cubicBezTo>
                <a:lnTo>
                  <a:pt x="357188" y="158749"/>
                </a:lnTo>
                <a:cubicBezTo>
                  <a:pt x="357188" y="176285"/>
                  <a:pt x="342972" y="190500"/>
                  <a:pt x="325437" y="190500"/>
                </a:cubicBezTo>
                <a:lnTo>
                  <a:pt x="31751" y="190500"/>
                </a:lnTo>
                <a:cubicBezTo>
                  <a:pt x="14227" y="190500"/>
                  <a:pt x="0" y="176273"/>
                  <a:pt x="0" y="15874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5" name="Text 43"/>
          <p:cNvSpPr/>
          <p:nvPr/>
        </p:nvSpPr>
        <p:spPr>
          <a:xfrm>
            <a:off x="3473772" y="4540250"/>
            <a:ext cx="404813" cy="19050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10000"/>
              </a:lnSpc>
            </a:pPr>
            <a:r>
              <a:rPr lang="en-US" sz="750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LPDP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6761138" y="1238250"/>
            <a:ext cx="5111750" cy="1762125"/>
          </a:xfrm>
          <a:custGeom>
            <a:avLst/>
            <a:gdLst/>
            <a:ahLst/>
            <a:cxnLst/>
            <a:rect l="l" t="t" r="r" b="b"/>
            <a:pathLst>
              <a:path w="5111750" h="1762125">
                <a:moveTo>
                  <a:pt x="31750" y="0"/>
                </a:moveTo>
                <a:lnTo>
                  <a:pt x="5048243" y="0"/>
                </a:lnTo>
                <a:cubicBezTo>
                  <a:pt x="5083317" y="0"/>
                  <a:pt x="5111750" y="28433"/>
                  <a:pt x="5111750" y="63507"/>
                </a:cubicBezTo>
                <a:lnTo>
                  <a:pt x="5111750" y="1698618"/>
                </a:lnTo>
                <a:cubicBezTo>
                  <a:pt x="5111750" y="1733692"/>
                  <a:pt x="5083317" y="1762125"/>
                  <a:pt x="5048243" y="1762125"/>
                </a:cubicBezTo>
                <a:lnTo>
                  <a:pt x="31750" y="1762125"/>
                </a:lnTo>
                <a:cubicBezTo>
                  <a:pt x="14227" y="1762125"/>
                  <a:pt x="0" y="1747898"/>
                  <a:pt x="0" y="17303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47" name="Shape 45"/>
          <p:cNvSpPr/>
          <p:nvPr/>
        </p:nvSpPr>
        <p:spPr>
          <a:xfrm>
            <a:off x="6761138" y="1238250"/>
            <a:ext cx="31750" cy="1762125"/>
          </a:xfrm>
          <a:custGeom>
            <a:avLst/>
            <a:gdLst/>
            <a:ahLst/>
            <a:cxnLst/>
            <a:rect l="l" t="t" r="r" b="b"/>
            <a:pathLst>
              <a:path w="31750" h="1762125">
                <a:moveTo>
                  <a:pt x="31750" y="0"/>
                </a:moveTo>
                <a:lnTo>
                  <a:pt x="31750" y="0"/>
                </a:lnTo>
                <a:lnTo>
                  <a:pt x="31750" y="1762125"/>
                </a:lnTo>
                <a:lnTo>
                  <a:pt x="31750" y="1762125"/>
                </a:lnTo>
                <a:cubicBezTo>
                  <a:pt x="14227" y="1762125"/>
                  <a:pt x="0" y="1747898"/>
                  <a:pt x="0" y="17303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8" name="Shape 46"/>
          <p:cNvSpPr/>
          <p:nvPr/>
        </p:nvSpPr>
        <p:spPr>
          <a:xfrm>
            <a:off x="6975450" y="1428750"/>
            <a:ext cx="119063" cy="158750"/>
          </a:xfrm>
          <a:custGeom>
            <a:avLst/>
            <a:gdLst/>
            <a:ahLst/>
            <a:cxnLst/>
            <a:rect l="l" t="t" r="r" b="b"/>
            <a:pathLst>
              <a:path w="119063" h="158750">
                <a:moveTo>
                  <a:pt x="90816" y="119062"/>
                </a:moveTo>
                <a:cubicBezTo>
                  <a:pt x="93080" y="112148"/>
                  <a:pt x="97606" y="105885"/>
                  <a:pt x="102722" y="100490"/>
                </a:cubicBezTo>
                <a:cubicBezTo>
                  <a:pt x="112861" y="89824"/>
                  <a:pt x="119062" y="75406"/>
                  <a:pt x="119062" y="59531"/>
                </a:cubicBezTo>
                <a:cubicBezTo>
                  <a:pt x="119062" y="26665"/>
                  <a:pt x="92397" y="0"/>
                  <a:pt x="59531" y="0"/>
                </a:cubicBezTo>
                <a:cubicBezTo>
                  <a:pt x="26665" y="0"/>
                  <a:pt x="0" y="26665"/>
                  <a:pt x="0" y="59531"/>
                </a:cubicBezTo>
                <a:cubicBezTo>
                  <a:pt x="0" y="75406"/>
                  <a:pt x="6201" y="89824"/>
                  <a:pt x="16340" y="100490"/>
                </a:cubicBezTo>
                <a:cubicBezTo>
                  <a:pt x="21456" y="105885"/>
                  <a:pt x="26014" y="112148"/>
                  <a:pt x="28246" y="119062"/>
                </a:cubicBezTo>
                <a:lnTo>
                  <a:pt x="90785" y="119062"/>
                </a:lnTo>
                <a:close/>
                <a:moveTo>
                  <a:pt x="89297" y="133945"/>
                </a:moveTo>
                <a:lnTo>
                  <a:pt x="29766" y="133945"/>
                </a:lnTo>
                <a:lnTo>
                  <a:pt x="29766" y="138906"/>
                </a:lnTo>
                <a:cubicBezTo>
                  <a:pt x="29766" y="152611"/>
                  <a:pt x="40866" y="163711"/>
                  <a:pt x="54570" y="163711"/>
                </a:cubicBezTo>
                <a:lnTo>
                  <a:pt x="64492" y="163711"/>
                </a:lnTo>
                <a:cubicBezTo>
                  <a:pt x="78197" y="163711"/>
                  <a:pt x="89297" y="152611"/>
                  <a:pt x="89297" y="138906"/>
                </a:cubicBezTo>
                <a:lnTo>
                  <a:pt x="89297" y="133945"/>
                </a:lnTo>
                <a:close/>
                <a:moveTo>
                  <a:pt x="57051" y="34727"/>
                </a:moveTo>
                <a:cubicBezTo>
                  <a:pt x="44710" y="34727"/>
                  <a:pt x="34727" y="44710"/>
                  <a:pt x="34727" y="57051"/>
                </a:cubicBezTo>
                <a:cubicBezTo>
                  <a:pt x="34727" y="61175"/>
                  <a:pt x="31409" y="64492"/>
                  <a:pt x="27285" y="64492"/>
                </a:cubicBezTo>
                <a:cubicBezTo>
                  <a:pt x="23161" y="64492"/>
                  <a:pt x="19844" y="61175"/>
                  <a:pt x="19844" y="57051"/>
                </a:cubicBezTo>
                <a:cubicBezTo>
                  <a:pt x="19844" y="36494"/>
                  <a:pt x="36494" y="19844"/>
                  <a:pt x="57051" y="19844"/>
                </a:cubicBezTo>
                <a:cubicBezTo>
                  <a:pt x="61175" y="19844"/>
                  <a:pt x="64492" y="23161"/>
                  <a:pt x="64492" y="27285"/>
                </a:cubicBezTo>
                <a:cubicBezTo>
                  <a:pt x="64492" y="31409"/>
                  <a:pt x="61175" y="34727"/>
                  <a:pt x="57051" y="34727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9" name="Text 47"/>
          <p:cNvSpPr/>
          <p:nvPr/>
        </p:nvSpPr>
        <p:spPr>
          <a:xfrm>
            <a:off x="7197700" y="1397000"/>
            <a:ext cx="8731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7C3AE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Why PhD?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6935763" y="1714500"/>
            <a:ext cx="4841875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Five years of building solutions kept bringing me to the same question: </a:t>
            </a:r>
            <a:pPr>
              <a:lnSpc>
                <a:spcPct val="140000"/>
              </a:lnSpc>
            </a:pPr>
            <a:r>
              <a:rPr lang="en-US" sz="1000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why do some organizations embrace digital transformation while others resist it?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6935763" y="2222500"/>
            <a:ext cx="4841875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 doctorate will provide the research methodology to transform practitioner intuition into systematic knowledge. I want to design systems informed by the bureaucracy where I work.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745263" y="3143250"/>
            <a:ext cx="5127625" cy="1770063"/>
          </a:xfrm>
          <a:custGeom>
            <a:avLst/>
            <a:gdLst/>
            <a:ahLst/>
            <a:cxnLst/>
            <a:rect l="l" t="t" r="r" b="b"/>
            <a:pathLst>
              <a:path w="5127625" h="1770063">
                <a:moveTo>
                  <a:pt x="31750" y="0"/>
                </a:moveTo>
                <a:lnTo>
                  <a:pt x="5095875" y="0"/>
                </a:lnTo>
                <a:cubicBezTo>
                  <a:pt x="5113398" y="0"/>
                  <a:pt x="5127625" y="14227"/>
                  <a:pt x="5127625" y="31750"/>
                </a:cubicBezTo>
                <a:lnTo>
                  <a:pt x="5127625" y="1706570"/>
                </a:lnTo>
                <a:cubicBezTo>
                  <a:pt x="5127625" y="1741636"/>
                  <a:pt x="5099199" y="1770063"/>
                  <a:pt x="5064133" y="1770063"/>
                </a:cubicBezTo>
                <a:lnTo>
                  <a:pt x="63492" y="1770063"/>
                </a:lnTo>
                <a:cubicBezTo>
                  <a:pt x="28426" y="1770063"/>
                  <a:pt x="0" y="1741636"/>
                  <a:pt x="0" y="170657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53" name="Shape 51"/>
          <p:cNvSpPr/>
          <p:nvPr/>
        </p:nvSpPr>
        <p:spPr>
          <a:xfrm>
            <a:off x="6745263" y="3143250"/>
            <a:ext cx="5127625" cy="31750"/>
          </a:xfrm>
          <a:custGeom>
            <a:avLst/>
            <a:gdLst/>
            <a:ahLst/>
            <a:cxnLst/>
            <a:rect l="l" t="t" r="r" b="b"/>
            <a:pathLst>
              <a:path w="5127625" h="31750">
                <a:moveTo>
                  <a:pt x="31750" y="0"/>
                </a:moveTo>
                <a:lnTo>
                  <a:pt x="5095875" y="0"/>
                </a:lnTo>
                <a:cubicBezTo>
                  <a:pt x="5113398" y="0"/>
                  <a:pt x="5127625" y="14227"/>
                  <a:pt x="5127625" y="31750"/>
                </a:cubicBezTo>
                <a:lnTo>
                  <a:pt x="5127625" y="31750"/>
                </a:lnTo>
                <a:lnTo>
                  <a:pt x="0" y="31750"/>
                </a:ln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54" name="Shape 52"/>
          <p:cNvSpPr/>
          <p:nvPr/>
        </p:nvSpPr>
        <p:spPr>
          <a:xfrm>
            <a:off x="6919888" y="3341688"/>
            <a:ext cx="111125" cy="111125"/>
          </a:xfrm>
          <a:custGeom>
            <a:avLst/>
            <a:gdLst/>
            <a:ahLst/>
            <a:cxnLst/>
            <a:rect l="l" t="t" r="r" b="b"/>
            <a:pathLst>
              <a:path w="111125" h="111125">
                <a:moveTo>
                  <a:pt x="38199" y="0"/>
                </a:moveTo>
                <a:cubicBezTo>
                  <a:pt x="32448" y="0"/>
                  <a:pt x="27781" y="4666"/>
                  <a:pt x="27781" y="10418"/>
                </a:cubicBezTo>
                <a:lnTo>
                  <a:pt x="27781" y="55563"/>
                </a:lnTo>
                <a:cubicBezTo>
                  <a:pt x="27781" y="61314"/>
                  <a:pt x="32448" y="65980"/>
                  <a:pt x="38199" y="65980"/>
                </a:cubicBezTo>
                <a:lnTo>
                  <a:pt x="52090" y="65980"/>
                </a:lnTo>
                <a:cubicBezTo>
                  <a:pt x="57841" y="65980"/>
                  <a:pt x="62508" y="61314"/>
                  <a:pt x="62508" y="55563"/>
                </a:cubicBezTo>
                <a:lnTo>
                  <a:pt x="62508" y="41672"/>
                </a:lnTo>
                <a:lnTo>
                  <a:pt x="69453" y="41672"/>
                </a:lnTo>
                <a:cubicBezTo>
                  <a:pt x="84798" y="41672"/>
                  <a:pt x="97234" y="54108"/>
                  <a:pt x="97234" y="69453"/>
                </a:cubicBezTo>
                <a:cubicBezTo>
                  <a:pt x="97234" y="84798"/>
                  <a:pt x="84798" y="97234"/>
                  <a:pt x="69453" y="97234"/>
                </a:cubicBezTo>
                <a:lnTo>
                  <a:pt x="6945" y="97234"/>
                </a:lnTo>
                <a:cubicBezTo>
                  <a:pt x="3104" y="97234"/>
                  <a:pt x="0" y="100338"/>
                  <a:pt x="0" y="104180"/>
                </a:cubicBezTo>
                <a:cubicBezTo>
                  <a:pt x="0" y="108021"/>
                  <a:pt x="3104" y="111125"/>
                  <a:pt x="6945" y="111125"/>
                </a:cubicBezTo>
                <a:lnTo>
                  <a:pt x="104180" y="111125"/>
                </a:lnTo>
                <a:cubicBezTo>
                  <a:pt x="108021" y="111125"/>
                  <a:pt x="111125" y="108021"/>
                  <a:pt x="111125" y="104180"/>
                </a:cubicBezTo>
                <a:cubicBezTo>
                  <a:pt x="111125" y="100338"/>
                  <a:pt x="108021" y="97234"/>
                  <a:pt x="104180" y="97234"/>
                </a:cubicBezTo>
                <a:lnTo>
                  <a:pt x="100512" y="97234"/>
                </a:lnTo>
                <a:cubicBezTo>
                  <a:pt x="107110" y="89855"/>
                  <a:pt x="111125" y="80132"/>
                  <a:pt x="111125" y="69453"/>
                </a:cubicBezTo>
                <a:cubicBezTo>
                  <a:pt x="111125" y="46447"/>
                  <a:pt x="92459" y="27781"/>
                  <a:pt x="69453" y="27781"/>
                </a:cubicBezTo>
                <a:lnTo>
                  <a:pt x="62508" y="27781"/>
                </a:lnTo>
                <a:lnTo>
                  <a:pt x="62508" y="10418"/>
                </a:lnTo>
                <a:cubicBezTo>
                  <a:pt x="62508" y="4666"/>
                  <a:pt x="57841" y="0"/>
                  <a:pt x="52090" y="0"/>
                </a:cubicBezTo>
                <a:lnTo>
                  <a:pt x="38199" y="0"/>
                </a:lnTo>
                <a:close/>
                <a:moveTo>
                  <a:pt x="26045" y="76398"/>
                </a:moveTo>
                <a:cubicBezTo>
                  <a:pt x="23158" y="76398"/>
                  <a:pt x="20836" y="78721"/>
                  <a:pt x="20836" y="81607"/>
                </a:cubicBezTo>
                <a:cubicBezTo>
                  <a:pt x="20836" y="84494"/>
                  <a:pt x="23158" y="86816"/>
                  <a:pt x="26045" y="86816"/>
                </a:cubicBezTo>
                <a:lnTo>
                  <a:pt x="64244" y="86816"/>
                </a:lnTo>
                <a:cubicBezTo>
                  <a:pt x="67131" y="86816"/>
                  <a:pt x="69453" y="84494"/>
                  <a:pt x="69453" y="81607"/>
                </a:cubicBezTo>
                <a:cubicBezTo>
                  <a:pt x="69453" y="78721"/>
                  <a:pt x="67131" y="76398"/>
                  <a:pt x="64244" y="76398"/>
                </a:cubicBezTo>
                <a:lnTo>
                  <a:pt x="26045" y="76398"/>
                </a:ln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55" name="Text 53"/>
          <p:cNvSpPr/>
          <p:nvPr/>
        </p:nvSpPr>
        <p:spPr>
          <a:xfrm>
            <a:off x="7106419" y="3317875"/>
            <a:ext cx="99218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research_focus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6904013" y="3603625"/>
            <a:ext cx="488156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Autonomous AI for Government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6904013" y="3921125"/>
            <a:ext cx="4873625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How intelligent agents can perform document-intensive workflows with minimal human oversight—specifically for Indonesian government administrative processes.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6904013" y="4460875"/>
            <a:ext cx="793750" cy="222250"/>
          </a:xfrm>
          <a:custGeom>
            <a:avLst/>
            <a:gdLst/>
            <a:ahLst/>
            <a:cxnLst/>
            <a:rect l="l" t="t" r="r" b="b"/>
            <a:pathLst>
              <a:path w="793750" h="222250">
                <a:moveTo>
                  <a:pt x="31751" y="0"/>
                </a:moveTo>
                <a:lnTo>
                  <a:pt x="761999" y="0"/>
                </a:lnTo>
                <a:cubicBezTo>
                  <a:pt x="779535" y="0"/>
                  <a:pt x="793750" y="14215"/>
                  <a:pt x="793750" y="31751"/>
                </a:cubicBezTo>
                <a:lnTo>
                  <a:pt x="793750" y="190499"/>
                </a:lnTo>
                <a:cubicBezTo>
                  <a:pt x="793750" y="208035"/>
                  <a:pt x="779535" y="222250"/>
                  <a:pt x="761999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59" name="Text 57"/>
          <p:cNvSpPr/>
          <p:nvPr/>
        </p:nvSpPr>
        <p:spPr>
          <a:xfrm>
            <a:off x="6904013" y="4460875"/>
            <a:ext cx="849313" cy="22225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Agentic AI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7763557" y="4460875"/>
            <a:ext cx="1333500" cy="222250"/>
          </a:xfrm>
          <a:custGeom>
            <a:avLst/>
            <a:gdLst/>
            <a:ahLst/>
            <a:cxnLst/>
            <a:rect l="l" t="t" r="r" b="b"/>
            <a:pathLst>
              <a:path w="1333500" h="222250">
                <a:moveTo>
                  <a:pt x="31751" y="0"/>
                </a:moveTo>
                <a:lnTo>
                  <a:pt x="1301749" y="0"/>
                </a:lnTo>
                <a:cubicBezTo>
                  <a:pt x="1319285" y="0"/>
                  <a:pt x="1333500" y="14215"/>
                  <a:pt x="1333500" y="31751"/>
                </a:cubicBezTo>
                <a:lnTo>
                  <a:pt x="1333500" y="190499"/>
                </a:lnTo>
                <a:cubicBezTo>
                  <a:pt x="1333500" y="208035"/>
                  <a:pt x="1319285" y="222250"/>
                  <a:pt x="1301749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61" name="Text 59"/>
          <p:cNvSpPr/>
          <p:nvPr/>
        </p:nvSpPr>
        <p:spPr>
          <a:xfrm>
            <a:off x="7763557" y="4460875"/>
            <a:ext cx="1389063" cy="22225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Digital Government</a:t>
            </a:r>
            <a:endParaRPr lang="en-US" sz="1600" dirty="0"/>
          </a:p>
        </p:txBody>
      </p:sp>
      <p:sp>
        <p:nvSpPr>
          <p:cNvPr id="62" name="Shape 60"/>
          <p:cNvSpPr/>
          <p:nvPr/>
        </p:nvSpPr>
        <p:spPr>
          <a:xfrm>
            <a:off x="9158325" y="4460875"/>
            <a:ext cx="1000125" cy="222250"/>
          </a:xfrm>
          <a:custGeom>
            <a:avLst/>
            <a:gdLst/>
            <a:ahLst/>
            <a:cxnLst/>
            <a:rect l="l" t="t" r="r" b="b"/>
            <a:pathLst>
              <a:path w="1000125" h="222250">
                <a:moveTo>
                  <a:pt x="31751" y="0"/>
                </a:moveTo>
                <a:lnTo>
                  <a:pt x="968374" y="0"/>
                </a:lnTo>
                <a:cubicBezTo>
                  <a:pt x="985910" y="0"/>
                  <a:pt x="1000125" y="14215"/>
                  <a:pt x="1000125" y="31751"/>
                </a:cubicBezTo>
                <a:lnTo>
                  <a:pt x="1000125" y="190499"/>
                </a:lnTo>
                <a:cubicBezTo>
                  <a:pt x="1000125" y="208035"/>
                  <a:pt x="985910" y="222250"/>
                  <a:pt x="968374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63" name="Text 61"/>
          <p:cNvSpPr/>
          <p:nvPr/>
        </p:nvSpPr>
        <p:spPr>
          <a:xfrm>
            <a:off x="9158325" y="4460875"/>
            <a:ext cx="1055688" cy="22225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Governance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10218601" y="4460875"/>
            <a:ext cx="1000125" cy="222250"/>
          </a:xfrm>
          <a:custGeom>
            <a:avLst/>
            <a:gdLst/>
            <a:ahLst/>
            <a:cxnLst/>
            <a:rect l="l" t="t" r="r" b="b"/>
            <a:pathLst>
              <a:path w="1000125" h="222250">
                <a:moveTo>
                  <a:pt x="31751" y="0"/>
                </a:moveTo>
                <a:lnTo>
                  <a:pt x="968374" y="0"/>
                </a:lnTo>
                <a:cubicBezTo>
                  <a:pt x="985910" y="0"/>
                  <a:pt x="1000125" y="14215"/>
                  <a:pt x="1000125" y="31751"/>
                </a:cubicBezTo>
                <a:lnTo>
                  <a:pt x="1000125" y="190499"/>
                </a:lnTo>
                <a:cubicBezTo>
                  <a:pt x="1000125" y="208035"/>
                  <a:pt x="985910" y="222250"/>
                  <a:pt x="968374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65" name="Text 63"/>
          <p:cNvSpPr/>
          <p:nvPr/>
        </p:nvSpPr>
        <p:spPr>
          <a:xfrm>
            <a:off x="10218601" y="4460875"/>
            <a:ext cx="1055688" cy="22225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Public Sector</a:t>
            </a:r>
            <a:endParaRPr lang="en-US" sz="1600" dirty="0"/>
          </a:p>
        </p:txBody>
      </p:sp>
      <p:sp>
        <p:nvSpPr>
          <p:cNvPr id="66" name="Shape 64"/>
          <p:cNvSpPr/>
          <p:nvPr/>
        </p:nvSpPr>
        <p:spPr>
          <a:xfrm>
            <a:off x="6749231" y="5044281"/>
            <a:ext cx="5119688" cy="1103313"/>
          </a:xfrm>
          <a:custGeom>
            <a:avLst/>
            <a:gdLst/>
            <a:ahLst/>
            <a:cxnLst/>
            <a:rect l="l" t="t" r="r" b="b"/>
            <a:pathLst>
              <a:path w="5119688" h="1103313">
                <a:moveTo>
                  <a:pt x="63496" y="0"/>
                </a:moveTo>
                <a:lnTo>
                  <a:pt x="5056192" y="0"/>
                </a:lnTo>
                <a:cubicBezTo>
                  <a:pt x="5091260" y="0"/>
                  <a:pt x="5119687" y="28428"/>
                  <a:pt x="5119687" y="63496"/>
                </a:cubicBezTo>
                <a:lnTo>
                  <a:pt x="5119688" y="1039817"/>
                </a:lnTo>
                <a:cubicBezTo>
                  <a:pt x="5119688" y="1074885"/>
                  <a:pt x="5091260" y="1103312"/>
                  <a:pt x="5056192" y="1103313"/>
                </a:cubicBezTo>
                <a:lnTo>
                  <a:pt x="63496" y="1103313"/>
                </a:lnTo>
                <a:cubicBezTo>
                  <a:pt x="28428" y="1103313"/>
                  <a:pt x="0" y="1074885"/>
                  <a:pt x="0" y="1039817"/>
                </a:cubicBezTo>
                <a:lnTo>
                  <a:pt x="0" y="63496"/>
                </a:lnTo>
                <a:cubicBezTo>
                  <a:pt x="0" y="28428"/>
                  <a:pt x="28428" y="0"/>
                  <a:pt x="63496" y="0"/>
                </a:cubicBezTo>
                <a:close/>
              </a:path>
            </a:pathLst>
          </a:custGeom>
          <a:solidFill>
            <a:srgbClr val="161B22"/>
          </a:solidFill>
          <a:ln w="12700">
            <a:solidFill>
              <a:srgbClr val="00D084"/>
            </a:solidFill>
            <a:prstDash val="solid"/>
          </a:ln>
        </p:spPr>
      </p:sp>
      <p:sp>
        <p:nvSpPr>
          <p:cNvPr id="67" name="Shape 65"/>
          <p:cNvSpPr/>
          <p:nvPr/>
        </p:nvSpPr>
        <p:spPr>
          <a:xfrm>
            <a:off x="6903021" y="5199063"/>
            <a:ext cx="97234" cy="111125"/>
          </a:xfrm>
          <a:custGeom>
            <a:avLst/>
            <a:gdLst/>
            <a:ahLst/>
            <a:cxnLst/>
            <a:rect l="l" t="t" r="r" b="b"/>
            <a:pathLst>
              <a:path w="97234" h="111125">
                <a:moveTo>
                  <a:pt x="0" y="46881"/>
                </a:moveTo>
                <a:cubicBezTo>
                  <a:pt x="0" y="32491"/>
                  <a:pt x="11655" y="20836"/>
                  <a:pt x="26045" y="20836"/>
                </a:cubicBezTo>
                <a:lnTo>
                  <a:pt x="27781" y="20836"/>
                </a:lnTo>
                <a:cubicBezTo>
                  <a:pt x="31623" y="20836"/>
                  <a:pt x="34727" y="23940"/>
                  <a:pt x="34727" y="27781"/>
                </a:cubicBezTo>
                <a:cubicBezTo>
                  <a:pt x="34727" y="31623"/>
                  <a:pt x="31623" y="34727"/>
                  <a:pt x="27781" y="34727"/>
                </a:cubicBezTo>
                <a:lnTo>
                  <a:pt x="26045" y="34727"/>
                </a:lnTo>
                <a:cubicBezTo>
                  <a:pt x="19338" y="34727"/>
                  <a:pt x="13891" y="40174"/>
                  <a:pt x="13891" y="46881"/>
                </a:cubicBezTo>
                <a:lnTo>
                  <a:pt x="13891" y="48617"/>
                </a:lnTo>
                <a:lnTo>
                  <a:pt x="27781" y="48617"/>
                </a:lnTo>
                <a:cubicBezTo>
                  <a:pt x="35443" y="48617"/>
                  <a:pt x="41672" y="54846"/>
                  <a:pt x="41672" y="62508"/>
                </a:cubicBezTo>
                <a:lnTo>
                  <a:pt x="41672" y="76398"/>
                </a:lnTo>
                <a:cubicBezTo>
                  <a:pt x="41672" y="84060"/>
                  <a:pt x="35443" y="90289"/>
                  <a:pt x="27781" y="90289"/>
                </a:cubicBezTo>
                <a:lnTo>
                  <a:pt x="13891" y="90289"/>
                </a:lnTo>
                <a:cubicBezTo>
                  <a:pt x="6229" y="90289"/>
                  <a:pt x="0" y="84060"/>
                  <a:pt x="0" y="76398"/>
                </a:cubicBezTo>
                <a:lnTo>
                  <a:pt x="0" y="46881"/>
                </a:lnTo>
                <a:close/>
                <a:moveTo>
                  <a:pt x="55563" y="46881"/>
                </a:moveTo>
                <a:cubicBezTo>
                  <a:pt x="55563" y="32491"/>
                  <a:pt x="67218" y="20836"/>
                  <a:pt x="81607" y="20836"/>
                </a:cubicBezTo>
                <a:lnTo>
                  <a:pt x="83344" y="20836"/>
                </a:lnTo>
                <a:cubicBezTo>
                  <a:pt x="87185" y="20836"/>
                  <a:pt x="90289" y="23940"/>
                  <a:pt x="90289" y="27781"/>
                </a:cubicBezTo>
                <a:cubicBezTo>
                  <a:pt x="90289" y="31623"/>
                  <a:pt x="87185" y="34727"/>
                  <a:pt x="83344" y="34727"/>
                </a:cubicBezTo>
                <a:lnTo>
                  <a:pt x="81607" y="34727"/>
                </a:lnTo>
                <a:cubicBezTo>
                  <a:pt x="74901" y="34727"/>
                  <a:pt x="69453" y="40174"/>
                  <a:pt x="69453" y="46881"/>
                </a:cubicBezTo>
                <a:lnTo>
                  <a:pt x="69453" y="48617"/>
                </a:lnTo>
                <a:lnTo>
                  <a:pt x="83344" y="48617"/>
                </a:lnTo>
                <a:cubicBezTo>
                  <a:pt x="91005" y="48617"/>
                  <a:pt x="97234" y="54846"/>
                  <a:pt x="97234" y="62508"/>
                </a:cubicBezTo>
                <a:lnTo>
                  <a:pt x="97234" y="76398"/>
                </a:lnTo>
                <a:cubicBezTo>
                  <a:pt x="97234" y="84060"/>
                  <a:pt x="91005" y="90289"/>
                  <a:pt x="83344" y="90289"/>
                </a:cubicBezTo>
                <a:lnTo>
                  <a:pt x="69453" y="90289"/>
                </a:lnTo>
                <a:cubicBezTo>
                  <a:pt x="61792" y="90289"/>
                  <a:pt x="55563" y="84060"/>
                  <a:pt x="55563" y="76398"/>
                </a:cubicBezTo>
                <a:lnTo>
                  <a:pt x="55563" y="46881"/>
                </a:ln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68" name="Text 66"/>
          <p:cNvSpPr/>
          <p:nvPr/>
        </p:nvSpPr>
        <p:spPr>
          <a:xfrm>
            <a:off x="7082606" y="5175250"/>
            <a:ext cx="1325563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research_philosophy</a:t>
            </a:r>
            <a:endParaRPr lang="en-US" sz="1600" dirty="0"/>
          </a:p>
        </p:txBody>
      </p:sp>
      <p:sp>
        <p:nvSpPr>
          <p:cNvPr id="69" name="Text 67"/>
          <p:cNvSpPr/>
          <p:nvPr/>
        </p:nvSpPr>
        <p:spPr>
          <a:xfrm>
            <a:off x="6880200" y="5397500"/>
            <a:ext cx="4921250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"I want to design systems informed by the bureaucracy where I work, test hypotheses with colleagues I sit alongside, and develop frameworks grounded in institutional realities."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317500" y="6250781"/>
            <a:ext cx="11557000" cy="7938"/>
          </a:xfrm>
          <a:custGeom>
            <a:avLst/>
            <a:gdLst/>
            <a:ahLst/>
            <a:cxnLst/>
            <a:rect l="l" t="t" r="r" b="b"/>
            <a:pathLst>
              <a:path w="11557000" h="7938">
                <a:moveTo>
                  <a:pt x="0" y="0"/>
                </a:moveTo>
                <a:lnTo>
                  <a:pt x="11557000" y="0"/>
                </a:lnTo>
                <a:lnTo>
                  <a:pt x="11557000" y="7938"/>
                </a:lnTo>
                <a:lnTo>
                  <a:pt x="0" y="7938"/>
                </a:lnTo>
                <a:lnTo>
                  <a:pt x="0" y="0"/>
                </a:ln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71" name="Text 69"/>
          <p:cNvSpPr/>
          <p:nvPr/>
        </p:nvSpPr>
        <p:spPr>
          <a:xfrm>
            <a:off x="317500" y="6350000"/>
            <a:ext cx="11620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//</a:t>
            </a:r>
            <a:pPr>
              <a:lnSpc>
                <a:spcPct val="130000"/>
              </a:lnSpc>
            </a:pPr>
            <a:r>
              <a:rPr lang="en-US" sz="100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Vision: Advancing responsible AI development in Indonesia's government—contributing to efficiency gains for 4 million civil servants and bringing Indonesian perspectives to global AI governance.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D11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048659" y="1714896"/>
            <a:ext cx="4218685" cy="4218685"/>
          </a:xfrm>
          <a:custGeom>
            <a:avLst/>
            <a:gdLst/>
            <a:ahLst/>
            <a:cxnLst/>
            <a:rect l="l" t="t" r="r" b="b"/>
            <a:pathLst>
              <a:path w="4218685" h="4218685">
                <a:moveTo>
                  <a:pt x="2109343" y="0"/>
                </a:moveTo>
                <a:lnTo>
                  <a:pt x="2109343" y="0"/>
                </a:lnTo>
                <a:cubicBezTo>
                  <a:pt x="3273520" y="0"/>
                  <a:pt x="4218685" y="945165"/>
                  <a:pt x="4218685" y="2109343"/>
                </a:cubicBezTo>
                <a:lnTo>
                  <a:pt x="4218685" y="2109343"/>
                </a:lnTo>
                <a:cubicBezTo>
                  <a:pt x="4218685" y="3273520"/>
                  <a:pt x="3273520" y="4218685"/>
                  <a:pt x="2109343" y="4218685"/>
                </a:cubicBezTo>
                <a:lnTo>
                  <a:pt x="2109343" y="4218685"/>
                </a:lnTo>
                <a:cubicBezTo>
                  <a:pt x="945165" y="4218685"/>
                  <a:pt x="0" y="3273520"/>
                  <a:pt x="0" y="2109343"/>
                </a:cubicBezTo>
                <a:lnTo>
                  <a:pt x="0" y="2109343"/>
                </a:lnTo>
                <a:cubicBezTo>
                  <a:pt x="0" y="945165"/>
                  <a:pt x="945165" y="0"/>
                  <a:pt x="2109343" y="0"/>
                </a:cubicBezTo>
                <a:close/>
              </a:path>
            </a:pathLst>
          </a:custGeom>
          <a:solidFill>
            <a:srgbClr val="00D084">
              <a:alpha val="4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4927424" y="926001"/>
            <a:ext cx="4218685" cy="4218685"/>
          </a:xfrm>
          <a:custGeom>
            <a:avLst/>
            <a:gdLst/>
            <a:ahLst/>
            <a:cxnLst/>
            <a:rect l="l" t="t" r="r" b="b"/>
            <a:pathLst>
              <a:path w="4218685" h="4218685">
                <a:moveTo>
                  <a:pt x="2109343" y="0"/>
                </a:moveTo>
                <a:lnTo>
                  <a:pt x="2109343" y="0"/>
                </a:lnTo>
                <a:cubicBezTo>
                  <a:pt x="3273520" y="0"/>
                  <a:pt x="4218685" y="945165"/>
                  <a:pt x="4218685" y="2109343"/>
                </a:cubicBezTo>
                <a:lnTo>
                  <a:pt x="4218685" y="2109343"/>
                </a:lnTo>
                <a:cubicBezTo>
                  <a:pt x="4218685" y="3273520"/>
                  <a:pt x="3273520" y="4218685"/>
                  <a:pt x="2109343" y="4218685"/>
                </a:cubicBezTo>
                <a:lnTo>
                  <a:pt x="2109343" y="4218685"/>
                </a:lnTo>
                <a:cubicBezTo>
                  <a:pt x="945165" y="4218685"/>
                  <a:pt x="0" y="3273520"/>
                  <a:pt x="0" y="2109343"/>
                </a:cubicBezTo>
                <a:lnTo>
                  <a:pt x="0" y="2109343"/>
                </a:lnTo>
                <a:cubicBezTo>
                  <a:pt x="0" y="945165"/>
                  <a:pt x="945165" y="0"/>
                  <a:pt x="2109343" y="0"/>
                </a:cubicBezTo>
                <a:close/>
              </a:path>
            </a:pathLst>
          </a:custGeom>
          <a:solidFill>
            <a:srgbClr val="7C3AED">
              <a:alpha val="4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4409910" y="1742317"/>
            <a:ext cx="3374948" cy="3374948"/>
          </a:xfrm>
          <a:custGeom>
            <a:avLst/>
            <a:gdLst/>
            <a:ahLst/>
            <a:cxnLst/>
            <a:rect l="l" t="t" r="r" b="b"/>
            <a:pathLst>
              <a:path w="3374948" h="3374948">
                <a:moveTo>
                  <a:pt x="1687474" y="0"/>
                </a:moveTo>
                <a:lnTo>
                  <a:pt x="1687474" y="0"/>
                </a:lnTo>
                <a:cubicBezTo>
                  <a:pt x="2618816" y="0"/>
                  <a:pt x="3374948" y="756132"/>
                  <a:pt x="3374948" y="1687474"/>
                </a:cubicBezTo>
                <a:lnTo>
                  <a:pt x="3374948" y="1687474"/>
                </a:lnTo>
                <a:cubicBezTo>
                  <a:pt x="3374948" y="2618816"/>
                  <a:pt x="2618816" y="3374948"/>
                  <a:pt x="1687474" y="3374948"/>
                </a:cubicBezTo>
                <a:lnTo>
                  <a:pt x="1687474" y="3374948"/>
                </a:lnTo>
                <a:cubicBezTo>
                  <a:pt x="756132" y="3374948"/>
                  <a:pt x="0" y="2618816"/>
                  <a:pt x="0" y="1687474"/>
                </a:cubicBezTo>
                <a:lnTo>
                  <a:pt x="0" y="1687474"/>
                </a:lnTo>
                <a:cubicBezTo>
                  <a:pt x="0" y="756132"/>
                  <a:pt x="756132" y="0"/>
                  <a:pt x="1687474" y="0"/>
                </a:cubicBezTo>
                <a:close/>
              </a:path>
            </a:pathLst>
          </a:custGeom>
          <a:solidFill>
            <a:srgbClr val="F59E0B">
              <a:alpha val="3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0" y="0"/>
            <a:ext cx="12192000" cy="6859582"/>
          </a:xfrm>
          <a:custGeom>
            <a:avLst/>
            <a:gdLst/>
            <a:ahLst/>
            <a:cxnLst/>
            <a:rect l="l" t="t" r="r" b="b"/>
            <a:pathLst>
              <a:path w="12192000" h="6859582">
                <a:moveTo>
                  <a:pt x="0" y="0"/>
                </a:moveTo>
                <a:lnTo>
                  <a:pt x="12192000" y="0"/>
                </a:lnTo>
                <a:lnTo>
                  <a:pt x="12192000" y="6859582"/>
                </a:lnTo>
                <a:lnTo>
                  <a:pt x="0" y="6859582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00D084"/>
              </a:gs>
              <a:gs pos="20000">
                <a:srgbClr val="00D084"/>
              </a:gs>
              <a:gs pos="33333.333333333336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/>
        </p:spPr>
      </p:sp>
      <p:sp>
        <p:nvSpPr>
          <p:cNvPr id="6" name="Text 4"/>
          <p:cNvSpPr/>
          <p:nvPr/>
        </p:nvSpPr>
        <p:spPr>
          <a:xfrm>
            <a:off x="337495" y="337495"/>
            <a:ext cx="126561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$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476118" y="337495"/>
            <a:ext cx="1484977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./connect --initiate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37495" y="573741"/>
            <a:ext cx="11719507" cy="4049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189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Let's Build the Future Together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54370" y="1181232"/>
            <a:ext cx="5644601" cy="1653725"/>
          </a:xfrm>
          <a:custGeom>
            <a:avLst/>
            <a:gdLst/>
            <a:ahLst/>
            <a:cxnLst/>
            <a:rect l="l" t="t" r="r" b="b"/>
            <a:pathLst>
              <a:path w="5644601" h="1653725">
                <a:moveTo>
                  <a:pt x="33749" y="0"/>
                </a:moveTo>
                <a:lnTo>
                  <a:pt x="5577096" y="0"/>
                </a:lnTo>
                <a:cubicBezTo>
                  <a:pt x="5614378" y="0"/>
                  <a:pt x="5644601" y="30223"/>
                  <a:pt x="5644601" y="67505"/>
                </a:cubicBezTo>
                <a:lnTo>
                  <a:pt x="5644601" y="1586220"/>
                </a:lnTo>
                <a:cubicBezTo>
                  <a:pt x="5644601" y="1623502"/>
                  <a:pt x="5614378" y="1653725"/>
                  <a:pt x="5577096" y="1653725"/>
                </a:cubicBezTo>
                <a:lnTo>
                  <a:pt x="33749" y="1653725"/>
                </a:lnTo>
                <a:cubicBezTo>
                  <a:pt x="15110" y="1653725"/>
                  <a:pt x="0" y="1638614"/>
                  <a:pt x="0" y="1619975"/>
                </a:cubicBezTo>
                <a:lnTo>
                  <a:pt x="0" y="33749"/>
                </a:lnTo>
                <a:cubicBezTo>
                  <a:pt x="0" y="15110"/>
                  <a:pt x="15110" y="0"/>
                  <a:pt x="33749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10" name="Shape 8"/>
          <p:cNvSpPr/>
          <p:nvPr/>
        </p:nvSpPr>
        <p:spPr>
          <a:xfrm>
            <a:off x="354370" y="1181232"/>
            <a:ext cx="33749" cy="1653725"/>
          </a:xfrm>
          <a:custGeom>
            <a:avLst/>
            <a:gdLst/>
            <a:ahLst/>
            <a:cxnLst/>
            <a:rect l="l" t="t" r="r" b="b"/>
            <a:pathLst>
              <a:path w="33749" h="1653725">
                <a:moveTo>
                  <a:pt x="33749" y="0"/>
                </a:moveTo>
                <a:lnTo>
                  <a:pt x="33749" y="0"/>
                </a:lnTo>
                <a:lnTo>
                  <a:pt x="33749" y="1653725"/>
                </a:lnTo>
                <a:lnTo>
                  <a:pt x="33749" y="1653725"/>
                </a:lnTo>
                <a:cubicBezTo>
                  <a:pt x="15110" y="1653725"/>
                  <a:pt x="0" y="1638614"/>
                  <a:pt x="0" y="1619975"/>
                </a:cubicBezTo>
                <a:lnTo>
                  <a:pt x="0" y="33749"/>
                </a:lnTo>
                <a:cubicBezTo>
                  <a:pt x="0" y="15110"/>
                  <a:pt x="15110" y="0"/>
                  <a:pt x="33749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1" name="Shape 9"/>
          <p:cNvSpPr/>
          <p:nvPr/>
        </p:nvSpPr>
        <p:spPr>
          <a:xfrm>
            <a:off x="539992" y="1383729"/>
            <a:ext cx="337495" cy="337495"/>
          </a:xfrm>
          <a:custGeom>
            <a:avLst/>
            <a:gdLst/>
            <a:ahLst/>
            <a:cxnLst/>
            <a:rect l="l" t="t" r="r" b="b"/>
            <a:pathLst>
              <a:path w="337495" h="337495">
                <a:moveTo>
                  <a:pt x="67499" y="0"/>
                </a:moveTo>
                <a:lnTo>
                  <a:pt x="269996" y="0"/>
                </a:lnTo>
                <a:cubicBezTo>
                  <a:pt x="307274" y="0"/>
                  <a:pt x="337495" y="30220"/>
                  <a:pt x="337495" y="67499"/>
                </a:cubicBezTo>
                <a:lnTo>
                  <a:pt x="337495" y="269996"/>
                </a:lnTo>
                <a:cubicBezTo>
                  <a:pt x="337495" y="307274"/>
                  <a:pt x="307274" y="337495"/>
                  <a:pt x="269996" y="337495"/>
                </a:cubicBezTo>
                <a:lnTo>
                  <a:pt x="67499" y="337495"/>
                </a:lnTo>
                <a:cubicBezTo>
                  <a:pt x="30220" y="337495"/>
                  <a:pt x="0" y="307274"/>
                  <a:pt x="0" y="269996"/>
                </a:cubicBezTo>
                <a:lnTo>
                  <a:pt x="0" y="67499"/>
                </a:lnTo>
                <a:cubicBezTo>
                  <a:pt x="0" y="30220"/>
                  <a:pt x="30220" y="0"/>
                  <a:pt x="67499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2" name="Shape 10"/>
          <p:cNvSpPr/>
          <p:nvPr/>
        </p:nvSpPr>
        <p:spPr>
          <a:xfrm>
            <a:off x="634912" y="1476540"/>
            <a:ext cx="151873" cy="151873"/>
          </a:xfrm>
          <a:custGeom>
            <a:avLst/>
            <a:gdLst/>
            <a:ahLst/>
            <a:cxnLst/>
            <a:rect l="l" t="t" r="r" b="b"/>
            <a:pathLst>
              <a:path w="151873" h="151873">
                <a:moveTo>
                  <a:pt x="59325" y="14238"/>
                </a:moveTo>
                <a:lnTo>
                  <a:pt x="92547" y="14238"/>
                </a:lnTo>
                <a:cubicBezTo>
                  <a:pt x="93853" y="14238"/>
                  <a:pt x="94920" y="15306"/>
                  <a:pt x="94920" y="16611"/>
                </a:cubicBezTo>
                <a:lnTo>
                  <a:pt x="94920" y="28476"/>
                </a:lnTo>
                <a:lnTo>
                  <a:pt x="56952" y="28476"/>
                </a:lnTo>
                <a:lnTo>
                  <a:pt x="56952" y="16611"/>
                </a:lnTo>
                <a:cubicBezTo>
                  <a:pt x="56952" y="15306"/>
                  <a:pt x="58020" y="14238"/>
                  <a:pt x="59325" y="14238"/>
                </a:cubicBezTo>
                <a:close/>
                <a:moveTo>
                  <a:pt x="42714" y="16611"/>
                </a:moveTo>
                <a:lnTo>
                  <a:pt x="42714" y="28476"/>
                </a:lnTo>
                <a:lnTo>
                  <a:pt x="18984" y="28476"/>
                </a:lnTo>
                <a:cubicBezTo>
                  <a:pt x="8513" y="28476"/>
                  <a:pt x="0" y="36989"/>
                  <a:pt x="0" y="47460"/>
                </a:cubicBezTo>
                <a:lnTo>
                  <a:pt x="0" y="75936"/>
                </a:lnTo>
                <a:lnTo>
                  <a:pt x="151873" y="75936"/>
                </a:lnTo>
                <a:lnTo>
                  <a:pt x="151873" y="47460"/>
                </a:lnTo>
                <a:cubicBezTo>
                  <a:pt x="151873" y="36989"/>
                  <a:pt x="143359" y="28476"/>
                  <a:pt x="132889" y="28476"/>
                </a:cubicBezTo>
                <a:lnTo>
                  <a:pt x="109158" y="28476"/>
                </a:lnTo>
                <a:lnTo>
                  <a:pt x="109158" y="16611"/>
                </a:lnTo>
                <a:cubicBezTo>
                  <a:pt x="109158" y="7445"/>
                  <a:pt x="101713" y="0"/>
                  <a:pt x="92547" y="0"/>
                </a:cubicBezTo>
                <a:lnTo>
                  <a:pt x="59325" y="0"/>
                </a:lnTo>
                <a:cubicBezTo>
                  <a:pt x="50160" y="0"/>
                  <a:pt x="42714" y="7445"/>
                  <a:pt x="42714" y="16611"/>
                </a:cubicBezTo>
                <a:close/>
                <a:moveTo>
                  <a:pt x="151873" y="90174"/>
                </a:moveTo>
                <a:lnTo>
                  <a:pt x="94920" y="90174"/>
                </a:lnTo>
                <a:lnTo>
                  <a:pt x="94920" y="94920"/>
                </a:lnTo>
                <a:cubicBezTo>
                  <a:pt x="94920" y="100171"/>
                  <a:pt x="90679" y="104412"/>
                  <a:pt x="85428" y="104412"/>
                </a:cubicBezTo>
                <a:lnTo>
                  <a:pt x="66444" y="104412"/>
                </a:lnTo>
                <a:cubicBezTo>
                  <a:pt x="61194" y="104412"/>
                  <a:pt x="56952" y="100171"/>
                  <a:pt x="56952" y="94920"/>
                </a:cubicBezTo>
                <a:lnTo>
                  <a:pt x="56952" y="90174"/>
                </a:lnTo>
                <a:lnTo>
                  <a:pt x="0" y="90174"/>
                </a:lnTo>
                <a:lnTo>
                  <a:pt x="0" y="123397"/>
                </a:lnTo>
                <a:cubicBezTo>
                  <a:pt x="0" y="133867"/>
                  <a:pt x="8513" y="142381"/>
                  <a:pt x="18984" y="142381"/>
                </a:cubicBezTo>
                <a:lnTo>
                  <a:pt x="132889" y="142381"/>
                </a:lnTo>
                <a:cubicBezTo>
                  <a:pt x="143359" y="142381"/>
                  <a:pt x="151873" y="133867"/>
                  <a:pt x="151873" y="123397"/>
                </a:cubicBezTo>
                <a:lnTo>
                  <a:pt x="151873" y="90174"/>
                </a:ln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3" name="Text 11"/>
          <p:cNvSpPr/>
          <p:nvPr/>
        </p:nvSpPr>
        <p:spPr>
          <a:xfrm>
            <a:off x="978735" y="1349979"/>
            <a:ext cx="1788722" cy="2362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29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Full-Time Roles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978735" y="1586226"/>
            <a:ext cx="1763410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Technical Leadership &amp; Strategy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539992" y="1889971"/>
            <a:ext cx="134998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79076" y="1856221"/>
            <a:ext cx="2075593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CTO, VP Engineering, Tech Lead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39992" y="2176842"/>
            <a:ext cx="134998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79076" y="2143092"/>
            <a:ext cx="1847784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AI/ML Engineering &amp; Strategy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39992" y="2463712"/>
            <a:ext cx="134998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679076" y="2429963"/>
            <a:ext cx="2438400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Blockchain Development &amp; Architecture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354370" y="2969954"/>
            <a:ext cx="5644601" cy="1653725"/>
          </a:xfrm>
          <a:custGeom>
            <a:avLst/>
            <a:gdLst/>
            <a:ahLst/>
            <a:cxnLst/>
            <a:rect l="l" t="t" r="r" b="b"/>
            <a:pathLst>
              <a:path w="5644601" h="1653725">
                <a:moveTo>
                  <a:pt x="33749" y="0"/>
                </a:moveTo>
                <a:lnTo>
                  <a:pt x="5577096" y="0"/>
                </a:lnTo>
                <a:cubicBezTo>
                  <a:pt x="5614378" y="0"/>
                  <a:pt x="5644601" y="30223"/>
                  <a:pt x="5644601" y="67505"/>
                </a:cubicBezTo>
                <a:lnTo>
                  <a:pt x="5644601" y="1586220"/>
                </a:lnTo>
                <a:cubicBezTo>
                  <a:pt x="5644601" y="1623502"/>
                  <a:pt x="5614378" y="1653725"/>
                  <a:pt x="5577096" y="1653725"/>
                </a:cubicBezTo>
                <a:lnTo>
                  <a:pt x="33749" y="1653725"/>
                </a:lnTo>
                <a:cubicBezTo>
                  <a:pt x="15110" y="1653725"/>
                  <a:pt x="0" y="1638614"/>
                  <a:pt x="0" y="1619975"/>
                </a:cubicBezTo>
                <a:lnTo>
                  <a:pt x="0" y="33749"/>
                </a:lnTo>
                <a:cubicBezTo>
                  <a:pt x="0" y="15110"/>
                  <a:pt x="15110" y="0"/>
                  <a:pt x="33749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22" name="Shape 20"/>
          <p:cNvSpPr/>
          <p:nvPr/>
        </p:nvSpPr>
        <p:spPr>
          <a:xfrm>
            <a:off x="354370" y="2969954"/>
            <a:ext cx="33749" cy="1653725"/>
          </a:xfrm>
          <a:custGeom>
            <a:avLst/>
            <a:gdLst/>
            <a:ahLst/>
            <a:cxnLst/>
            <a:rect l="l" t="t" r="r" b="b"/>
            <a:pathLst>
              <a:path w="33749" h="1653725">
                <a:moveTo>
                  <a:pt x="33749" y="0"/>
                </a:moveTo>
                <a:lnTo>
                  <a:pt x="33749" y="0"/>
                </a:lnTo>
                <a:lnTo>
                  <a:pt x="33749" y="1653725"/>
                </a:lnTo>
                <a:lnTo>
                  <a:pt x="33749" y="1653725"/>
                </a:lnTo>
                <a:cubicBezTo>
                  <a:pt x="15110" y="1653725"/>
                  <a:pt x="0" y="1638614"/>
                  <a:pt x="0" y="1619975"/>
                </a:cubicBezTo>
                <a:lnTo>
                  <a:pt x="0" y="33749"/>
                </a:lnTo>
                <a:cubicBezTo>
                  <a:pt x="0" y="15110"/>
                  <a:pt x="15110" y="0"/>
                  <a:pt x="33749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23" name="Shape 21"/>
          <p:cNvSpPr/>
          <p:nvPr/>
        </p:nvSpPr>
        <p:spPr>
          <a:xfrm>
            <a:off x="539992" y="3172451"/>
            <a:ext cx="337495" cy="337495"/>
          </a:xfrm>
          <a:custGeom>
            <a:avLst/>
            <a:gdLst/>
            <a:ahLst/>
            <a:cxnLst/>
            <a:rect l="l" t="t" r="r" b="b"/>
            <a:pathLst>
              <a:path w="337495" h="337495">
                <a:moveTo>
                  <a:pt x="67499" y="0"/>
                </a:moveTo>
                <a:lnTo>
                  <a:pt x="269996" y="0"/>
                </a:lnTo>
                <a:cubicBezTo>
                  <a:pt x="307274" y="0"/>
                  <a:pt x="337495" y="30220"/>
                  <a:pt x="337495" y="67499"/>
                </a:cubicBezTo>
                <a:lnTo>
                  <a:pt x="337495" y="269996"/>
                </a:lnTo>
                <a:cubicBezTo>
                  <a:pt x="337495" y="307274"/>
                  <a:pt x="307274" y="337495"/>
                  <a:pt x="269996" y="337495"/>
                </a:cubicBezTo>
                <a:lnTo>
                  <a:pt x="67499" y="337495"/>
                </a:lnTo>
                <a:cubicBezTo>
                  <a:pt x="30220" y="337495"/>
                  <a:pt x="0" y="307274"/>
                  <a:pt x="0" y="269996"/>
                </a:cubicBezTo>
                <a:lnTo>
                  <a:pt x="0" y="67499"/>
                </a:lnTo>
                <a:cubicBezTo>
                  <a:pt x="0" y="30220"/>
                  <a:pt x="30220" y="0"/>
                  <a:pt x="67499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24" name="Shape 22"/>
          <p:cNvSpPr/>
          <p:nvPr/>
        </p:nvSpPr>
        <p:spPr>
          <a:xfrm>
            <a:off x="644404" y="3265262"/>
            <a:ext cx="132889" cy="151873"/>
          </a:xfrm>
          <a:custGeom>
            <a:avLst/>
            <a:gdLst/>
            <a:ahLst/>
            <a:cxnLst/>
            <a:rect l="l" t="t" r="r" b="b"/>
            <a:pathLst>
              <a:path w="132889" h="151873">
                <a:moveTo>
                  <a:pt x="85428" y="0"/>
                </a:moveTo>
                <a:lnTo>
                  <a:pt x="37968" y="0"/>
                </a:lnTo>
                <a:cubicBezTo>
                  <a:pt x="32718" y="0"/>
                  <a:pt x="28476" y="4242"/>
                  <a:pt x="28476" y="9492"/>
                </a:cubicBezTo>
                <a:cubicBezTo>
                  <a:pt x="28476" y="14742"/>
                  <a:pt x="32718" y="18984"/>
                  <a:pt x="37968" y="18984"/>
                </a:cubicBezTo>
                <a:lnTo>
                  <a:pt x="37968" y="63923"/>
                </a:lnTo>
                <a:lnTo>
                  <a:pt x="2225" y="126452"/>
                </a:lnTo>
                <a:cubicBezTo>
                  <a:pt x="771" y="129032"/>
                  <a:pt x="0" y="131910"/>
                  <a:pt x="0" y="134876"/>
                </a:cubicBezTo>
                <a:cubicBezTo>
                  <a:pt x="0" y="144279"/>
                  <a:pt x="7594" y="151873"/>
                  <a:pt x="16997" y="151873"/>
                </a:cubicBezTo>
                <a:lnTo>
                  <a:pt x="115892" y="151873"/>
                </a:lnTo>
                <a:cubicBezTo>
                  <a:pt x="125265" y="151873"/>
                  <a:pt x="132889" y="144279"/>
                  <a:pt x="132889" y="134876"/>
                </a:cubicBezTo>
                <a:cubicBezTo>
                  <a:pt x="132889" y="131910"/>
                  <a:pt x="132117" y="129003"/>
                  <a:pt x="130664" y="126452"/>
                </a:cubicBezTo>
                <a:lnTo>
                  <a:pt x="94920" y="63923"/>
                </a:lnTo>
                <a:lnTo>
                  <a:pt x="94920" y="18984"/>
                </a:lnTo>
                <a:cubicBezTo>
                  <a:pt x="100171" y="18984"/>
                  <a:pt x="104412" y="14742"/>
                  <a:pt x="104412" y="9492"/>
                </a:cubicBezTo>
                <a:cubicBezTo>
                  <a:pt x="104412" y="4242"/>
                  <a:pt x="100171" y="0"/>
                  <a:pt x="94920" y="0"/>
                </a:cubicBezTo>
                <a:lnTo>
                  <a:pt x="85428" y="0"/>
                </a:lnTo>
                <a:close/>
                <a:moveTo>
                  <a:pt x="56952" y="63923"/>
                </a:moveTo>
                <a:lnTo>
                  <a:pt x="56952" y="18984"/>
                </a:lnTo>
                <a:lnTo>
                  <a:pt x="75936" y="18984"/>
                </a:lnTo>
                <a:lnTo>
                  <a:pt x="75936" y="63923"/>
                </a:lnTo>
                <a:cubicBezTo>
                  <a:pt x="75936" y="67216"/>
                  <a:pt x="76797" y="70478"/>
                  <a:pt x="78428" y="73356"/>
                </a:cubicBezTo>
                <a:lnTo>
                  <a:pt x="90768" y="94920"/>
                </a:lnTo>
                <a:lnTo>
                  <a:pt x="42121" y="94920"/>
                </a:lnTo>
                <a:lnTo>
                  <a:pt x="54461" y="73356"/>
                </a:lnTo>
                <a:cubicBezTo>
                  <a:pt x="56092" y="70478"/>
                  <a:pt x="56952" y="67245"/>
                  <a:pt x="56952" y="63923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25" name="Text 23"/>
          <p:cNvSpPr/>
          <p:nvPr/>
        </p:nvSpPr>
        <p:spPr>
          <a:xfrm>
            <a:off x="978735" y="3138702"/>
            <a:ext cx="1982782" cy="2362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29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Research Collaboration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978735" y="3374948"/>
            <a:ext cx="1957470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Academic &amp; Industry Partnerships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539992" y="3678693"/>
            <a:ext cx="134998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679076" y="3644944"/>
            <a:ext cx="1704349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for social good initiatives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539992" y="3965564"/>
            <a:ext cx="134998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679076" y="3931815"/>
            <a:ext cx="2100905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Government digital transformation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539992" y="4252435"/>
            <a:ext cx="134998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79076" y="4218685"/>
            <a:ext cx="1349979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 source projects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354370" y="4758677"/>
            <a:ext cx="5644601" cy="1653725"/>
          </a:xfrm>
          <a:custGeom>
            <a:avLst/>
            <a:gdLst/>
            <a:ahLst/>
            <a:cxnLst/>
            <a:rect l="l" t="t" r="r" b="b"/>
            <a:pathLst>
              <a:path w="5644601" h="1653725">
                <a:moveTo>
                  <a:pt x="33749" y="0"/>
                </a:moveTo>
                <a:lnTo>
                  <a:pt x="5577096" y="0"/>
                </a:lnTo>
                <a:cubicBezTo>
                  <a:pt x="5614378" y="0"/>
                  <a:pt x="5644601" y="30223"/>
                  <a:pt x="5644601" y="67505"/>
                </a:cubicBezTo>
                <a:lnTo>
                  <a:pt x="5644601" y="1586220"/>
                </a:lnTo>
                <a:cubicBezTo>
                  <a:pt x="5644601" y="1623502"/>
                  <a:pt x="5614378" y="1653725"/>
                  <a:pt x="5577096" y="1653725"/>
                </a:cubicBezTo>
                <a:lnTo>
                  <a:pt x="33749" y="1653725"/>
                </a:lnTo>
                <a:cubicBezTo>
                  <a:pt x="15110" y="1653725"/>
                  <a:pt x="0" y="1638614"/>
                  <a:pt x="0" y="1619975"/>
                </a:cubicBezTo>
                <a:lnTo>
                  <a:pt x="0" y="33749"/>
                </a:lnTo>
                <a:cubicBezTo>
                  <a:pt x="0" y="15110"/>
                  <a:pt x="15110" y="0"/>
                  <a:pt x="33749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34" name="Shape 32"/>
          <p:cNvSpPr/>
          <p:nvPr/>
        </p:nvSpPr>
        <p:spPr>
          <a:xfrm>
            <a:off x="354370" y="4758677"/>
            <a:ext cx="33749" cy="1653725"/>
          </a:xfrm>
          <a:custGeom>
            <a:avLst/>
            <a:gdLst/>
            <a:ahLst/>
            <a:cxnLst/>
            <a:rect l="l" t="t" r="r" b="b"/>
            <a:pathLst>
              <a:path w="33749" h="1653725">
                <a:moveTo>
                  <a:pt x="33749" y="0"/>
                </a:moveTo>
                <a:lnTo>
                  <a:pt x="33749" y="0"/>
                </a:lnTo>
                <a:lnTo>
                  <a:pt x="33749" y="1653725"/>
                </a:lnTo>
                <a:lnTo>
                  <a:pt x="33749" y="1653725"/>
                </a:lnTo>
                <a:cubicBezTo>
                  <a:pt x="15110" y="1653725"/>
                  <a:pt x="0" y="1638614"/>
                  <a:pt x="0" y="1619975"/>
                </a:cubicBezTo>
                <a:lnTo>
                  <a:pt x="0" y="33749"/>
                </a:lnTo>
                <a:cubicBezTo>
                  <a:pt x="0" y="15110"/>
                  <a:pt x="15110" y="0"/>
                  <a:pt x="33749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35" name="Shape 33"/>
          <p:cNvSpPr/>
          <p:nvPr/>
        </p:nvSpPr>
        <p:spPr>
          <a:xfrm>
            <a:off x="539992" y="4961174"/>
            <a:ext cx="337495" cy="337495"/>
          </a:xfrm>
          <a:custGeom>
            <a:avLst/>
            <a:gdLst/>
            <a:ahLst/>
            <a:cxnLst/>
            <a:rect l="l" t="t" r="r" b="b"/>
            <a:pathLst>
              <a:path w="337495" h="337495">
                <a:moveTo>
                  <a:pt x="67499" y="0"/>
                </a:moveTo>
                <a:lnTo>
                  <a:pt x="269996" y="0"/>
                </a:lnTo>
                <a:cubicBezTo>
                  <a:pt x="307274" y="0"/>
                  <a:pt x="337495" y="30220"/>
                  <a:pt x="337495" y="67499"/>
                </a:cubicBezTo>
                <a:lnTo>
                  <a:pt x="337495" y="269996"/>
                </a:lnTo>
                <a:cubicBezTo>
                  <a:pt x="337495" y="307274"/>
                  <a:pt x="307274" y="337495"/>
                  <a:pt x="269996" y="337495"/>
                </a:cubicBezTo>
                <a:lnTo>
                  <a:pt x="67499" y="337495"/>
                </a:lnTo>
                <a:cubicBezTo>
                  <a:pt x="30220" y="337495"/>
                  <a:pt x="0" y="307274"/>
                  <a:pt x="0" y="269996"/>
                </a:cubicBezTo>
                <a:lnTo>
                  <a:pt x="0" y="67499"/>
                </a:lnTo>
                <a:cubicBezTo>
                  <a:pt x="0" y="30220"/>
                  <a:pt x="30220" y="0"/>
                  <a:pt x="67499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36" name="Shape 34"/>
          <p:cNvSpPr/>
          <p:nvPr/>
        </p:nvSpPr>
        <p:spPr>
          <a:xfrm>
            <a:off x="625420" y="5053985"/>
            <a:ext cx="170857" cy="151873"/>
          </a:xfrm>
          <a:custGeom>
            <a:avLst/>
            <a:gdLst/>
            <a:ahLst/>
            <a:cxnLst/>
            <a:rect l="l" t="t" r="r" b="b"/>
            <a:pathLst>
              <a:path w="170857" h="151873">
                <a:moveTo>
                  <a:pt x="79763" y="25273"/>
                </a:moveTo>
                <a:lnTo>
                  <a:pt x="45176" y="63715"/>
                </a:lnTo>
                <a:cubicBezTo>
                  <a:pt x="43812" y="65228"/>
                  <a:pt x="43871" y="67571"/>
                  <a:pt x="45324" y="69025"/>
                </a:cubicBezTo>
                <a:cubicBezTo>
                  <a:pt x="54372" y="78072"/>
                  <a:pt x="69055" y="78072"/>
                  <a:pt x="78102" y="69025"/>
                </a:cubicBezTo>
                <a:lnTo>
                  <a:pt x="87534" y="59592"/>
                </a:lnTo>
                <a:cubicBezTo>
                  <a:pt x="88780" y="58346"/>
                  <a:pt x="90352" y="57664"/>
                  <a:pt x="91954" y="57546"/>
                </a:cubicBezTo>
                <a:cubicBezTo>
                  <a:pt x="93971" y="57368"/>
                  <a:pt x="96048" y="58050"/>
                  <a:pt x="97590" y="59592"/>
                </a:cubicBezTo>
                <a:lnTo>
                  <a:pt x="149974" y="111531"/>
                </a:lnTo>
                <a:lnTo>
                  <a:pt x="170857" y="94920"/>
                </a:lnTo>
                <a:lnTo>
                  <a:pt x="170857" y="9492"/>
                </a:lnTo>
                <a:lnTo>
                  <a:pt x="137635" y="28476"/>
                </a:lnTo>
                <a:lnTo>
                  <a:pt x="130575" y="23760"/>
                </a:lnTo>
                <a:cubicBezTo>
                  <a:pt x="125888" y="20645"/>
                  <a:pt x="120401" y="18984"/>
                  <a:pt x="114765" y="18984"/>
                </a:cubicBezTo>
                <a:lnTo>
                  <a:pt x="93882" y="18984"/>
                </a:lnTo>
                <a:cubicBezTo>
                  <a:pt x="93556" y="18984"/>
                  <a:pt x="93200" y="18984"/>
                  <a:pt x="92874" y="19014"/>
                </a:cubicBezTo>
                <a:cubicBezTo>
                  <a:pt x="87861" y="19281"/>
                  <a:pt x="83144" y="21535"/>
                  <a:pt x="79763" y="25273"/>
                </a:cubicBezTo>
                <a:close/>
                <a:moveTo>
                  <a:pt x="34587" y="54194"/>
                </a:moveTo>
                <a:lnTo>
                  <a:pt x="66266" y="18984"/>
                </a:lnTo>
                <a:lnTo>
                  <a:pt x="54520" y="18984"/>
                </a:lnTo>
                <a:cubicBezTo>
                  <a:pt x="46956" y="18984"/>
                  <a:pt x="39718" y="21980"/>
                  <a:pt x="34379" y="27319"/>
                </a:cubicBezTo>
                <a:lnTo>
                  <a:pt x="33222" y="28476"/>
                </a:lnTo>
                <a:lnTo>
                  <a:pt x="0" y="9492"/>
                </a:lnTo>
                <a:lnTo>
                  <a:pt x="0" y="94920"/>
                </a:lnTo>
                <a:lnTo>
                  <a:pt x="46392" y="133571"/>
                </a:lnTo>
                <a:cubicBezTo>
                  <a:pt x="53215" y="139266"/>
                  <a:pt x="61817" y="142381"/>
                  <a:pt x="70686" y="142381"/>
                </a:cubicBezTo>
                <a:lnTo>
                  <a:pt x="75343" y="142381"/>
                </a:lnTo>
                <a:lnTo>
                  <a:pt x="73267" y="140304"/>
                </a:lnTo>
                <a:cubicBezTo>
                  <a:pt x="70478" y="137516"/>
                  <a:pt x="70478" y="133007"/>
                  <a:pt x="73267" y="130249"/>
                </a:cubicBezTo>
                <a:cubicBezTo>
                  <a:pt x="76055" y="127490"/>
                  <a:pt x="80564" y="127460"/>
                  <a:pt x="83322" y="130249"/>
                </a:cubicBezTo>
                <a:lnTo>
                  <a:pt x="95484" y="142410"/>
                </a:lnTo>
                <a:lnTo>
                  <a:pt x="98154" y="142410"/>
                </a:lnTo>
                <a:cubicBezTo>
                  <a:pt x="103819" y="142410"/>
                  <a:pt x="109366" y="141135"/>
                  <a:pt x="114409" y="138762"/>
                </a:cubicBezTo>
                <a:lnTo>
                  <a:pt x="106489" y="130812"/>
                </a:lnTo>
                <a:cubicBezTo>
                  <a:pt x="103701" y="128024"/>
                  <a:pt x="103701" y="123515"/>
                  <a:pt x="106489" y="120757"/>
                </a:cubicBezTo>
                <a:cubicBezTo>
                  <a:pt x="109277" y="117998"/>
                  <a:pt x="113786" y="117968"/>
                  <a:pt x="116544" y="120757"/>
                </a:cubicBezTo>
                <a:lnTo>
                  <a:pt x="126037" y="130249"/>
                </a:lnTo>
                <a:lnTo>
                  <a:pt x="131227" y="125058"/>
                </a:lnTo>
                <a:cubicBezTo>
                  <a:pt x="133867" y="122418"/>
                  <a:pt x="134639" y="118591"/>
                  <a:pt x="133482" y="115239"/>
                </a:cubicBezTo>
                <a:lnTo>
                  <a:pt x="92577" y="74661"/>
                </a:lnTo>
                <a:lnTo>
                  <a:pt x="88157" y="79081"/>
                </a:lnTo>
                <a:cubicBezTo>
                  <a:pt x="73534" y="93704"/>
                  <a:pt x="49863" y="93704"/>
                  <a:pt x="35239" y="79081"/>
                </a:cubicBezTo>
                <a:cubicBezTo>
                  <a:pt x="28417" y="72258"/>
                  <a:pt x="28150" y="61313"/>
                  <a:pt x="34587" y="54164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37" name="Text 35"/>
          <p:cNvSpPr/>
          <p:nvPr/>
        </p:nvSpPr>
        <p:spPr>
          <a:xfrm>
            <a:off x="978735" y="4927424"/>
            <a:ext cx="1814035" cy="2362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29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Advisory &amp; Speaking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978735" y="5163671"/>
            <a:ext cx="1788722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Consulting &amp; Knowledge Sharing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539992" y="5467416"/>
            <a:ext cx="134998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679076" y="5433666"/>
            <a:ext cx="1830909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Strategic technology advisory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539992" y="5754287"/>
            <a:ext cx="134998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679076" y="5720537"/>
            <a:ext cx="1906846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Conference keynotes &amp; panels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539992" y="6041157"/>
            <a:ext cx="134998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679076" y="6007408"/>
            <a:ext cx="1957470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Corporate training &amp; workshops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6207070" y="1189669"/>
            <a:ext cx="5644601" cy="2598710"/>
          </a:xfrm>
          <a:custGeom>
            <a:avLst/>
            <a:gdLst/>
            <a:ahLst/>
            <a:cxnLst/>
            <a:rect l="l" t="t" r="r" b="b"/>
            <a:pathLst>
              <a:path w="5644601" h="2598710">
                <a:moveTo>
                  <a:pt x="67488" y="0"/>
                </a:moveTo>
                <a:lnTo>
                  <a:pt x="5577112" y="0"/>
                </a:lnTo>
                <a:cubicBezTo>
                  <a:pt x="5614385" y="0"/>
                  <a:pt x="5644601" y="30216"/>
                  <a:pt x="5644601" y="67488"/>
                </a:cubicBezTo>
                <a:lnTo>
                  <a:pt x="5644601" y="2531222"/>
                </a:lnTo>
                <a:cubicBezTo>
                  <a:pt x="5644601" y="2568494"/>
                  <a:pt x="5614385" y="2598710"/>
                  <a:pt x="5577112" y="2598710"/>
                </a:cubicBezTo>
                <a:lnTo>
                  <a:pt x="67488" y="2598710"/>
                </a:lnTo>
                <a:cubicBezTo>
                  <a:pt x="30216" y="2598710"/>
                  <a:pt x="0" y="2568494"/>
                  <a:pt x="0" y="2531222"/>
                </a:cubicBezTo>
                <a:lnTo>
                  <a:pt x="0" y="67488"/>
                </a:lnTo>
                <a:cubicBezTo>
                  <a:pt x="0" y="30241"/>
                  <a:pt x="30241" y="0"/>
                  <a:pt x="67488" y="0"/>
                </a:cubicBezTo>
                <a:close/>
              </a:path>
            </a:pathLst>
          </a:custGeom>
          <a:solidFill>
            <a:srgbClr val="161B22"/>
          </a:solidFill>
          <a:ln w="25400">
            <a:solidFill>
              <a:srgbClr val="00D084"/>
            </a:solidFill>
            <a:prstDash val="solid"/>
          </a:ln>
        </p:spPr>
      </p:sp>
      <p:sp>
        <p:nvSpPr>
          <p:cNvPr id="46" name="Shape 44"/>
          <p:cNvSpPr/>
          <p:nvPr/>
        </p:nvSpPr>
        <p:spPr>
          <a:xfrm>
            <a:off x="8734722" y="1539820"/>
            <a:ext cx="590616" cy="531554"/>
          </a:xfrm>
          <a:custGeom>
            <a:avLst/>
            <a:gdLst/>
            <a:ahLst/>
            <a:cxnLst/>
            <a:rect l="l" t="t" r="r" b="b"/>
            <a:pathLst>
              <a:path w="590616" h="531554">
                <a:moveTo>
                  <a:pt x="265777" y="0"/>
                </a:moveTo>
                <a:lnTo>
                  <a:pt x="324839" y="0"/>
                </a:lnTo>
                <a:cubicBezTo>
                  <a:pt x="471525" y="0"/>
                  <a:pt x="590616" y="119091"/>
                  <a:pt x="590616" y="265777"/>
                </a:cubicBezTo>
                <a:lnTo>
                  <a:pt x="590616" y="265777"/>
                </a:lnTo>
                <a:cubicBezTo>
                  <a:pt x="590616" y="412464"/>
                  <a:pt x="471525" y="531554"/>
                  <a:pt x="324839" y="531554"/>
                </a:cubicBezTo>
                <a:lnTo>
                  <a:pt x="265777" y="531554"/>
                </a:lnTo>
                <a:cubicBezTo>
                  <a:pt x="119091" y="531554"/>
                  <a:pt x="0" y="412464"/>
                  <a:pt x="0" y="265777"/>
                </a:cubicBezTo>
                <a:lnTo>
                  <a:pt x="0" y="265777"/>
                </a:lnTo>
                <a:cubicBezTo>
                  <a:pt x="0" y="119091"/>
                  <a:pt x="119091" y="0"/>
                  <a:pt x="265777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47" name="Shape 45"/>
          <p:cNvSpPr/>
          <p:nvPr/>
        </p:nvSpPr>
        <p:spPr>
          <a:xfrm>
            <a:off x="8903469" y="1674818"/>
            <a:ext cx="253121" cy="253121"/>
          </a:xfrm>
          <a:custGeom>
            <a:avLst/>
            <a:gdLst/>
            <a:ahLst/>
            <a:cxnLst/>
            <a:rect l="l" t="t" r="r" b="b"/>
            <a:pathLst>
              <a:path w="253121" h="253121">
                <a:moveTo>
                  <a:pt x="4647" y="58633"/>
                </a:moveTo>
                <a:cubicBezTo>
                  <a:pt x="-1533" y="52453"/>
                  <a:pt x="-1533" y="42418"/>
                  <a:pt x="4647" y="36238"/>
                </a:cubicBezTo>
                <a:cubicBezTo>
                  <a:pt x="10827" y="30058"/>
                  <a:pt x="20863" y="30058"/>
                  <a:pt x="27042" y="36238"/>
                </a:cubicBezTo>
                <a:lnTo>
                  <a:pt x="106143" y="115338"/>
                </a:lnTo>
                <a:cubicBezTo>
                  <a:pt x="112322" y="121518"/>
                  <a:pt x="112322" y="131554"/>
                  <a:pt x="106143" y="137733"/>
                </a:cubicBezTo>
                <a:lnTo>
                  <a:pt x="27042" y="216834"/>
                </a:lnTo>
                <a:cubicBezTo>
                  <a:pt x="20863" y="223014"/>
                  <a:pt x="10827" y="223014"/>
                  <a:pt x="4647" y="216834"/>
                </a:cubicBezTo>
                <a:cubicBezTo>
                  <a:pt x="-1533" y="210654"/>
                  <a:pt x="-1533" y="200618"/>
                  <a:pt x="4647" y="194439"/>
                </a:cubicBezTo>
                <a:lnTo>
                  <a:pt x="72525" y="126561"/>
                </a:lnTo>
                <a:lnTo>
                  <a:pt x="4647" y="58633"/>
                </a:lnTo>
                <a:close/>
                <a:moveTo>
                  <a:pt x="110740" y="189841"/>
                </a:moveTo>
                <a:lnTo>
                  <a:pt x="237301" y="189841"/>
                </a:lnTo>
                <a:cubicBezTo>
                  <a:pt x="246052" y="189841"/>
                  <a:pt x="253121" y="196910"/>
                  <a:pt x="253121" y="205661"/>
                </a:cubicBezTo>
                <a:cubicBezTo>
                  <a:pt x="253121" y="214411"/>
                  <a:pt x="246052" y="221481"/>
                  <a:pt x="237301" y="221481"/>
                </a:cubicBezTo>
                <a:lnTo>
                  <a:pt x="110740" y="221481"/>
                </a:lnTo>
                <a:cubicBezTo>
                  <a:pt x="101990" y="221481"/>
                  <a:pt x="94920" y="214411"/>
                  <a:pt x="94920" y="205661"/>
                </a:cubicBezTo>
                <a:cubicBezTo>
                  <a:pt x="94920" y="196910"/>
                  <a:pt x="101990" y="189841"/>
                  <a:pt x="110740" y="189841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48" name="Text 46"/>
          <p:cNvSpPr/>
          <p:nvPr/>
        </p:nvSpPr>
        <p:spPr>
          <a:xfrm>
            <a:off x="6367380" y="2206372"/>
            <a:ext cx="5323981" cy="6581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594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Building at the intersection of </a:t>
            </a:r>
            <a:pPr algn="ctr">
              <a:lnSpc>
                <a:spcPct val="140000"/>
              </a:lnSpc>
            </a:pPr>
            <a:r>
              <a:rPr lang="en-US" sz="1594" b="1" dirty="0">
                <a:solidFill>
                  <a:srgbClr val="00D08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</a:t>
            </a:r>
            <a:pPr algn="ctr">
              <a:lnSpc>
                <a:spcPct val="140000"/>
              </a:lnSpc>
            </a:pPr>
            <a:r>
              <a:rPr lang="en-US" sz="1594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, </a:t>
            </a:r>
            <a:pPr algn="ctr">
              <a:lnSpc>
                <a:spcPct val="140000"/>
              </a:lnSpc>
            </a:pPr>
            <a:r>
              <a:rPr lang="en-US" sz="1594" b="1" dirty="0">
                <a:solidFill>
                  <a:srgbClr val="7C3AE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Blockchain</a:t>
            </a:r>
            <a:pPr algn="ctr">
              <a:lnSpc>
                <a:spcPct val="140000"/>
              </a:lnSpc>
            </a:pPr>
            <a:r>
              <a:rPr lang="en-US" sz="1594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, and </a:t>
            </a:r>
            <a:pPr algn="ctr">
              <a:lnSpc>
                <a:spcPct val="140000"/>
              </a:lnSpc>
            </a:pPr>
            <a:r>
              <a:rPr lang="en-US" sz="1594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Cybersecurity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6375817" y="2999485"/>
            <a:ext cx="5307106" cy="2362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29" dirty="0">
                <a:solidFill>
                  <a:srgbClr val="8B949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— where the future actually lives.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6198633" y="3931815"/>
            <a:ext cx="5661475" cy="1889971"/>
          </a:xfrm>
          <a:custGeom>
            <a:avLst/>
            <a:gdLst/>
            <a:ahLst/>
            <a:cxnLst/>
            <a:rect l="l" t="t" r="r" b="b"/>
            <a:pathLst>
              <a:path w="5661475" h="1889971">
                <a:moveTo>
                  <a:pt x="67491" y="0"/>
                </a:moveTo>
                <a:lnTo>
                  <a:pt x="5593985" y="0"/>
                </a:lnTo>
                <a:cubicBezTo>
                  <a:pt x="5631259" y="0"/>
                  <a:pt x="5661475" y="30217"/>
                  <a:pt x="5661475" y="67491"/>
                </a:cubicBezTo>
                <a:lnTo>
                  <a:pt x="5661475" y="1822480"/>
                </a:lnTo>
                <a:cubicBezTo>
                  <a:pt x="5661475" y="1859754"/>
                  <a:pt x="5631259" y="1889971"/>
                  <a:pt x="5593985" y="1889971"/>
                </a:cubicBezTo>
                <a:lnTo>
                  <a:pt x="67491" y="1889971"/>
                </a:lnTo>
                <a:cubicBezTo>
                  <a:pt x="30217" y="1889971"/>
                  <a:pt x="0" y="1859754"/>
                  <a:pt x="0" y="1822480"/>
                </a:cubicBezTo>
                <a:lnTo>
                  <a:pt x="0" y="67491"/>
                </a:lnTo>
                <a:cubicBezTo>
                  <a:pt x="0" y="30242"/>
                  <a:pt x="30242" y="0"/>
                  <a:pt x="67491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51" name="Shape 49"/>
          <p:cNvSpPr/>
          <p:nvPr/>
        </p:nvSpPr>
        <p:spPr>
          <a:xfrm>
            <a:off x="6376872" y="4125874"/>
            <a:ext cx="132889" cy="118123"/>
          </a:xfrm>
          <a:custGeom>
            <a:avLst/>
            <a:gdLst/>
            <a:ahLst/>
            <a:cxnLst/>
            <a:rect l="l" t="t" r="r" b="b"/>
            <a:pathLst>
              <a:path w="132889" h="118123">
                <a:moveTo>
                  <a:pt x="14765" y="7383"/>
                </a:moveTo>
                <a:cubicBezTo>
                  <a:pt x="6621" y="7383"/>
                  <a:pt x="0" y="14004"/>
                  <a:pt x="0" y="22148"/>
                </a:cubicBezTo>
                <a:lnTo>
                  <a:pt x="0" y="95975"/>
                </a:lnTo>
                <a:cubicBezTo>
                  <a:pt x="0" y="104119"/>
                  <a:pt x="6621" y="110740"/>
                  <a:pt x="14765" y="110740"/>
                </a:cubicBezTo>
                <a:lnTo>
                  <a:pt x="118123" y="110740"/>
                </a:lnTo>
                <a:cubicBezTo>
                  <a:pt x="126267" y="110740"/>
                  <a:pt x="132889" y="104119"/>
                  <a:pt x="132889" y="95975"/>
                </a:cubicBezTo>
                <a:lnTo>
                  <a:pt x="132889" y="22148"/>
                </a:lnTo>
                <a:cubicBezTo>
                  <a:pt x="132889" y="14004"/>
                  <a:pt x="126267" y="7383"/>
                  <a:pt x="118123" y="7383"/>
                </a:cubicBezTo>
                <a:lnTo>
                  <a:pt x="14765" y="7383"/>
                </a:lnTo>
                <a:close/>
                <a:moveTo>
                  <a:pt x="33222" y="66444"/>
                </a:moveTo>
                <a:lnTo>
                  <a:pt x="47988" y="66444"/>
                </a:lnTo>
                <a:cubicBezTo>
                  <a:pt x="58185" y="66444"/>
                  <a:pt x="66444" y="74704"/>
                  <a:pt x="66444" y="84901"/>
                </a:cubicBezTo>
                <a:cubicBezTo>
                  <a:pt x="66444" y="86931"/>
                  <a:pt x="64783" y="88592"/>
                  <a:pt x="62753" y="88592"/>
                </a:cubicBezTo>
                <a:lnTo>
                  <a:pt x="18457" y="88592"/>
                </a:lnTo>
                <a:cubicBezTo>
                  <a:pt x="16427" y="88592"/>
                  <a:pt x="14765" y="86931"/>
                  <a:pt x="14765" y="84901"/>
                </a:cubicBezTo>
                <a:cubicBezTo>
                  <a:pt x="14765" y="74704"/>
                  <a:pt x="23025" y="66444"/>
                  <a:pt x="33222" y="66444"/>
                </a:cubicBezTo>
                <a:close/>
                <a:moveTo>
                  <a:pt x="27685" y="44296"/>
                </a:moveTo>
                <a:cubicBezTo>
                  <a:pt x="27685" y="37166"/>
                  <a:pt x="33474" y="31376"/>
                  <a:pt x="40605" y="31376"/>
                </a:cubicBezTo>
                <a:cubicBezTo>
                  <a:pt x="47735" y="31376"/>
                  <a:pt x="53525" y="37166"/>
                  <a:pt x="53525" y="44296"/>
                </a:cubicBezTo>
                <a:cubicBezTo>
                  <a:pt x="53525" y="51427"/>
                  <a:pt x="47735" y="57216"/>
                  <a:pt x="40605" y="57216"/>
                </a:cubicBezTo>
                <a:cubicBezTo>
                  <a:pt x="33474" y="57216"/>
                  <a:pt x="27685" y="51427"/>
                  <a:pt x="27685" y="44296"/>
                </a:cubicBezTo>
                <a:close/>
                <a:moveTo>
                  <a:pt x="83055" y="33222"/>
                </a:moveTo>
                <a:lnTo>
                  <a:pt x="108895" y="33222"/>
                </a:lnTo>
                <a:cubicBezTo>
                  <a:pt x="111963" y="33222"/>
                  <a:pt x="114432" y="35691"/>
                  <a:pt x="114432" y="38759"/>
                </a:cubicBezTo>
                <a:cubicBezTo>
                  <a:pt x="114432" y="41828"/>
                  <a:pt x="111963" y="44296"/>
                  <a:pt x="108895" y="44296"/>
                </a:cubicBezTo>
                <a:lnTo>
                  <a:pt x="83055" y="44296"/>
                </a:lnTo>
                <a:cubicBezTo>
                  <a:pt x="79987" y="44296"/>
                  <a:pt x="77518" y="41828"/>
                  <a:pt x="77518" y="38759"/>
                </a:cubicBezTo>
                <a:cubicBezTo>
                  <a:pt x="77518" y="35691"/>
                  <a:pt x="79987" y="33222"/>
                  <a:pt x="83055" y="33222"/>
                </a:cubicBezTo>
                <a:close/>
                <a:moveTo>
                  <a:pt x="83055" y="55370"/>
                </a:moveTo>
                <a:lnTo>
                  <a:pt x="108895" y="55370"/>
                </a:lnTo>
                <a:cubicBezTo>
                  <a:pt x="111963" y="55370"/>
                  <a:pt x="114432" y="57839"/>
                  <a:pt x="114432" y="60907"/>
                </a:cubicBezTo>
                <a:cubicBezTo>
                  <a:pt x="114432" y="63976"/>
                  <a:pt x="111963" y="66444"/>
                  <a:pt x="108895" y="66444"/>
                </a:cubicBezTo>
                <a:lnTo>
                  <a:pt x="83055" y="66444"/>
                </a:lnTo>
                <a:cubicBezTo>
                  <a:pt x="79987" y="66444"/>
                  <a:pt x="77518" y="63976"/>
                  <a:pt x="77518" y="60907"/>
                </a:cubicBezTo>
                <a:cubicBezTo>
                  <a:pt x="77518" y="57839"/>
                  <a:pt x="79987" y="55370"/>
                  <a:pt x="83055" y="5537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52" name="Text 50"/>
          <p:cNvSpPr/>
          <p:nvPr/>
        </p:nvSpPr>
        <p:spPr>
          <a:xfrm>
            <a:off x="6582533" y="4100562"/>
            <a:ext cx="1265606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contact_info.json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6367380" y="4404307"/>
            <a:ext cx="2607147" cy="573741"/>
          </a:xfrm>
          <a:custGeom>
            <a:avLst/>
            <a:gdLst/>
            <a:ahLst/>
            <a:cxnLst/>
            <a:rect l="l" t="t" r="r" b="b"/>
            <a:pathLst>
              <a:path w="2607147" h="573741">
                <a:moveTo>
                  <a:pt x="67501" y="0"/>
                </a:moveTo>
                <a:lnTo>
                  <a:pt x="2539647" y="0"/>
                </a:lnTo>
                <a:cubicBezTo>
                  <a:pt x="2576926" y="0"/>
                  <a:pt x="2607147" y="30221"/>
                  <a:pt x="2607147" y="67501"/>
                </a:cubicBezTo>
                <a:lnTo>
                  <a:pt x="2607147" y="506241"/>
                </a:lnTo>
                <a:cubicBezTo>
                  <a:pt x="2607147" y="543520"/>
                  <a:pt x="2576926" y="573741"/>
                  <a:pt x="2539647" y="573741"/>
                </a:cubicBezTo>
                <a:lnTo>
                  <a:pt x="67501" y="573741"/>
                </a:lnTo>
                <a:cubicBezTo>
                  <a:pt x="30221" y="573741"/>
                  <a:pt x="0" y="543520"/>
                  <a:pt x="0" y="506241"/>
                </a:cubicBezTo>
                <a:lnTo>
                  <a:pt x="0" y="67501"/>
                </a:lnTo>
                <a:cubicBezTo>
                  <a:pt x="0" y="30246"/>
                  <a:pt x="30246" y="0"/>
                  <a:pt x="67501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54" name="Shape 52"/>
          <p:cNvSpPr/>
          <p:nvPr/>
        </p:nvSpPr>
        <p:spPr>
          <a:xfrm>
            <a:off x="6489722" y="4615242"/>
            <a:ext cx="151873" cy="151873"/>
          </a:xfrm>
          <a:custGeom>
            <a:avLst/>
            <a:gdLst/>
            <a:ahLst/>
            <a:cxnLst/>
            <a:rect l="l" t="t" r="r" b="b"/>
            <a:pathLst>
              <a:path w="151873" h="151873">
                <a:moveTo>
                  <a:pt x="104383" y="83055"/>
                </a:moveTo>
                <a:lnTo>
                  <a:pt x="47757" y="83055"/>
                </a:lnTo>
                <a:cubicBezTo>
                  <a:pt x="48617" y="102188"/>
                  <a:pt x="52859" y="119807"/>
                  <a:pt x="58880" y="132711"/>
                </a:cubicBezTo>
                <a:cubicBezTo>
                  <a:pt x="62262" y="139978"/>
                  <a:pt x="65910" y="145110"/>
                  <a:pt x="69292" y="148254"/>
                </a:cubicBezTo>
                <a:cubicBezTo>
                  <a:pt x="72614" y="151368"/>
                  <a:pt x="74898" y="151873"/>
                  <a:pt x="76085" y="151873"/>
                </a:cubicBezTo>
                <a:cubicBezTo>
                  <a:pt x="77271" y="151873"/>
                  <a:pt x="79555" y="151368"/>
                  <a:pt x="82877" y="148254"/>
                </a:cubicBezTo>
                <a:cubicBezTo>
                  <a:pt x="86259" y="145110"/>
                  <a:pt x="89907" y="139948"/>
                  <a:pt x="93289" y="132711"/>
                </a:cubicBezTo>
                <a:cubicBezTo>
                  <a:pt x="99310" y="119807"/>
                  <a:pt x="103552" y="102188"/>
                  <a:pt x="104412" y="83055"/>
                </a:cubicBezTo>
                <a:close/>
                <a:moveTo>
                  <a:pt x="47727" y="68817"/>
                </a:moveTo>
                <a:lnTo>
                  <a:pt x="104353" y="68817"/>
                </a:lnTo>
                <a:cubicBezTo>
                  <a:pt x="103523" y="49685"/>
                  <a:pt x="99281" y="32065"/>
                  <a:pt x="93259" y="19162"/>
                </a:cubicBezTo>
                <a:cubicBezTo>
                  <a:pt x="89878" y="11924"/>
                  <a:pt x="86229" y="6763"/>
                  <a:pt x="82848" y="3619"/>
                </a:cubicBezTo>
                <a:cubicBezTo>
                  <a:pt x="79526" y="504"/>
                  <a:pt x="77241" y="0"/>
                  <a:pt x="76055" y="0"/>
                </a:cubicBezTo>
                <a:cubicBezTo>
                  <a:pt x="74868" y="0"/>
                  <a:pt x="72584" y="504"/>
                  <a:pt x="69262" y="3619"/>
                </a:cubicBezTo>
                <a:cubicBezTo>
                  <a:pt x="65881" y="6763"/>
                  <a:pt x="62232" y="11924"/>
                  <a:pt x="58851" y="19162"/>
                </a:cubicBezTo>
                <a:cubicBezTo>
                  <a:pt x="52829" y="32065"/>
                  <a:pt x="48587" y="49685"/>
                  <a:pt x="47727" y="68817"/>
                </a:cubicBezTo>
                <a:close/>
                <a:moveTo>
                  <a:pt x="33489" y="68817"/>
                </a:moveTo>
                <a:cubicBezTo>
                  <a:pt x="34527" y="43426"/>
                  <a:pt x="41083" y="19844"/>
                  <a:pt x="50664" y="4360"/>
                </a:cubicBezTo>
                <a:cubicBezTo>
                  <a:pt x="23344" y="14030"/>
                  <a:pt x="3233" y="38917"/>
                  <a:pt x="445" y="68817"/>
                </a:cubicBezTo>
                <a:lnTo>
                  <a:pt x="33489" y="68817"/>
                </a:lnTo>
                <a:close/>
                <a:moveTo>
                  <a:pt x="445" y="83055"/>
                </a:moveTo>
                <a:cubicBezTo>
                  <a:pt x="3233" y="112955"/>
                  <a:pt x="23344" y="137842"/>
                  <a:pt x="50664" y="147512"/>
                </a:cubicBezTo>
                <a:cubicBezTo>
                  <a:pt x="41083" y="132028"/>
                  <a:pt x="34527" y="108447"/>
                  <a:pt x="33489" y="83055"/>
                </a:cubicBezTo>
                <a:lnTo>
                  <a:pt x="445" y="83055"/>
                </a:lnTo>
                <a:close/>
                <a:moveTo>
                  <a:pt x="118621" y="83055"/>
                </a:moveTo>
                <a:cubicBezTo>
                  <a:pt x="117583" y="108447"/>
                  <a:pt x="111027" y="132028"/>
                  <a:pt x="101446" y="147512"/>
                </a:cubicBezTo>
                <a:cubicBezTo>
                  <a:pt x="128765" y="137813"/>
                  <a:pt x="148877" y="112955"/>
                  <a:pt x="151665" y="83055"/>
                </a:cubicBezTo>
                <a:lnTo>
                  <a:pt x="118621" y="83055"/>
                </a:lnTo>
                <a:close/>
                <a:moveTo>
                  <a:pt x="151665" y="68817"/>
                </a:moveTo>
                <a:cubicBezTo>
                  <a:pt x="148877" y="38917"/>
                  <a:pt x="128765" y="14030"/>
                  <a:pt x="101446" y="4360"/>
                </a:cubicBezTo>
                <a:cubicBezTo>
                  <a:pt x="111027" y="19844"/>
                  <a:pt x="117583" y="43426"/>
                  <a:pt x="118621" y="68817"/>
                </a:cubicBezTo>
                <a:lnTo>
                  <a:pt x="151665" y="68817"/>
                </a:ln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55" name="Text 53"/>
          <p:cNvSpPr/>
          <p:nvPr/>
        </p:nvSpPr>
        <p:spPr>
          <a:xfrm>
            <a:off x="6759718" y="4505556"/>
            <a:ext cx="953423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Website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6759718" y="4674303"/>
            <a:ext cx="961860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heyibnu.com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9078544" y="4404307"/>
            <a:ext cx="2607147" cy="573741"/>
          </a:xfrm>
          <a:custGeom>
            <a:avLst/>
            <a:gdLst/>
            <a:ahLst/>
            <a:cxnLst/>
            <a:rect l="l" t="t" r="r" b="b"/>
            <a:pathLst>
              <a:path w="2607147" h="573741">
                <a:moveTo>
                  <a:pt x="67501" y="0"/>
                </a:moveTo>
                <a:lnTo>
                  <a:pt x="2539647" y="0"/>
                </a:lnTo>
                <a:cubicBezTo>
                  <a:pt x="2576926" y="0"/>
                  <a:pt x="2607147" y="30221"/>
                  <a:pt x="2607147" y="67501"/>
                </a:cubicBezTo>
                <a:lnTo>
                  <a:pt x="2607147" y="506241"/>
                </a:lnTo>
                <a:cubicBezTo>
                  <a:pt x="2607147" y="543520"/>
                  <a:pt x="2576926" y="573741"/>
                  <a:pt x="2539647" y="573741"/>
                </a:cubicBezTo>
                <a:lnTo>
                  <a:pt x="67501" y="573741"/>
                </a:lnTo>
                <a:cubicBezTo>
                  <a:pt x="30221" y="573741"/>
                  <a:pt x="0" y="543520"/>
                  <a:pt x="0" y="506241"/>
                </a:cubicBezTo>
                <a:lnTo>
                  <a:pt x="0" y="67501"/>
                </a:lnTo>
                <a:cubicBezTo>
                  <a:pt x="0" y="30246"/>
                  <a:pt x="30246" y="0"/>
                  <a:pt x="67501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58" name="Shape 56"/>
          <p:cNvSpPr/>
          <p:nvPr/>
        </p:nvSpPr>
        <p:spPr>
          <a:xfrm>
            <a:off x="9210378" y="4615242"/>
            <a:ext cx="132889" cy="151873"/>
          </a:xfrm>
          <a:custGeom>
            <a:avLst/>
            <a:gdLst/>
            <a:ahLst/>
            <a:cxnLst/>
            <a:rect l="l" t="t" r="r" b="b"/>
            <a:pathLst>
              <a:path w="132889" h="151873">
                <a:moveTo>
                  <a:pt x="123397" y="9492"/>
                </a:moveTo>
                <a:lnTo>
                  <a:pt x="9462" y="9492"/>
                </a:lnTo>
                <a:cubicBezTo>
                  <a:pt x="4242" y="9492"/>
                  <a:pt x="0" y="13793"/>
                  <a:pt x="0" y="19073"/>
                </a:cubicBezTo>
                <a:lnTo>
                  <a:pt x="0" y="132800"/>
                </a:lnTo>
                <a:cubicBezTo>
                  <a:pt x="0" y="138080"/>
                  <a:pt x="4242" y="142381"/>
                  <a:pt x="9462" y="142381"/>
                </a:cubicBezTo>
                <a:lnTo>
                  <a:pt x="123397" y="142381"/>
                </a:lnTo>
                <a:cubicBezTo>
                  <a:pt x="128617" y="142381"/>
                  <a:pt x="132889" y="138080"/>
                  <a:pt x="132889" y="132800"/>
                </a:cubicBezTo>
                <a:lnTo>
                  <a:pt x="132889" y="19073"/>
                </a:lnTo>
                <a:cubicBezTo>
                  <a:pt x="132889" y="13793"/>
                  <a:pt x="128617" y="9492"/>
                  <a:pt x="123397" y="9492"/>
                </a:cubicBezTo>
                <a:close/>
                <a:moveTo>
                  <a:pt x="40163" y="123397"/>
                </a:moveTo>
                <a:lnTo>
                  <a:pt x="20467" y="123397"/>
                </a:lnTo>
                <a:lnTo>
                  <a:pt x="20467" y="59978"/>
                </a:lnTo>
                <a:lnTo>
                  <a:pt x="40193" y="59978"/>
                </a:lnTo>
                <a:lnTo>
                  <a:pt x="40193" y="123397"/>
                </a:lnTo>
                <a:lnTo>
                  <a:pt x="40163" y="123397"/>
                </a:lnTo>
                <a:close/>
                <a:moveTo>
                  <a:pt x="30315" y="28476"/>
                </a:moveTo>
                <a:cubicBezTo>
                  <a:pt x="36618" y="28476"/>
                  <a:pt x="41735" y="33593"/>
                  <a:pt x="41735" y="39896"/>
                </a:cubicBezTo>
                <a:cubicBezTo>
                  <a:pt x="41735" y="46199"/>
                  <a:pt x="36618" y="51316"/>
                  <a:pt x="30315" y="51316"/>
                </a:cubicBezTo>
                <a:cubicBezTo>
                  <a:pt x="24012" y="51316"/>
                  <a:pt x="18895" y="46199"/>
                  <a:pt x="18895" y="39896"/>
                </a:cubicBezTo>
                <a:cubicBezTo>
                  <a:pt x="18895" y="33593"/>
                  <a:pt x="24012" y="28476"/>
                  <a:pt x="30315" y="28476"/>
                </a:cubicBezTo>
                <a:close/>
                <a:moveTo>
                  <a:pt x="113993" y="123397"/>
                </a:moveTo>
                <a:lnTo>
                  <a:pt x="94298" y="123397"/>
                </a:lnTo>
                <a:lnTo>
                  <a:pt x="94298" y="92547"/>
                </a:lnTo>
                <a:cubicBezTo>
                  <a:pt x="94298" y="85191"/>
                  <a:pt x="94149" y="75729"/>
                  <a:pt x="84064" y="75729"/>
                </a:cubicBezTo>
                <a:cubicBezTo>
                  <a:pt x="73801" y="75729"/>
                  <a:pt x="72229" y="83738"/>
                  <a:pt x="72229" y="92013"/>
                </a:cubicBezTo>
                <a:lnTo>
                  <a:pt x="72229" y="123397"/>
                </a:lnTo>
                <a:lnTo>
                  <a:pt x="52533" y="123397"/>
                </a:lnTo>
                <a:lnTo>
                  <a:pt x="52533" y="59978"/>
                </a:lnTo>
                <a:lnTo>
                  <a:pt x="71428" y="59978"/>
                </a:lnTo>
                <a:lnTo>
                  <a:pt x="71428" y="68639"/>
                </a:lnTo>
                <a:lnTo>
                  <a:pt x="71695" y="68639"/>
                </a:lnTo>
                <a:cubicBezTo>
                  <a:pt x="74335" y="63656"/>
                  <a:pt x="80771" y="58406"/>
                  <a:pt x="90352" y="58406"/>
                </a:cubicBezTo>
                <a:cubicBezTo>
                  <a:pt x="110286" y="58406"/>
                  <a:pt x="113993" y="71546"/>
                  <a:pt x="113993" y="88632"/>
                </a:cubicBezTo>
                <a:lnTo>
                  <a:pt x="113993" y="123397"/>
                </a:ln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59" name="Text 57"/>
          <p:cNvSpPr/>
          <p:nvPr/>
        </p:nvSpPr>
        <p:spPr>
          <a:xfrm>
            <a:off x="9470882" y="4505556"/>
            <a:ext cx="1274043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LinkedIn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9470882" y="4674303"/>
            <a:ext cx="1282480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/subkhanibnuaji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6367380" y="5079297"/>
            <a:ext cx="2607147" cy="573741"/>
          </a:xfrm>
          <a:custGeom>
            <a:avLst/>
            <a:gdLst/>
            <a:ahLst/>
            <a:cxnLst/>
            <a:rect l="l" t="t" r="r" b="b"/>
            <a:pathLst>
              <a:path w="2607147" h="573741">
                <a:moveTo>
                  <a:pt x="67501" y="0"/>
                </a:moveTo>
                <a:lnTo>
                  <a:pt x="2539647" y="0"/>
                </a:lnTo>
                <a:cubicBezTo>
                  <a:pt x="2576926" y="0"/>
                  <a:pt x="2607147" y="30221"/>
                  <a:pt x="2607147" y="67501"/>
                </a:cubicBezTo>
                <a:lnTo>
                  <a:pt x="2607147" y="506241"/>
                </a:lnTo>
                <a:cubicBezTo>
                  <a:pt x="2607147" y="543520"/>
                  <a:pt x="2576926" y="573741"/>
                  <a:pt x="2539647" y="573741"/>
                </a:cubicBezTo>
                <a:lnTo>
                  <a:pt x="67501" y="573741"/>
                </a:lnTo>
                <a:cubicBezTo>
                  <a:pt x="30221" y="573741"/>
                  <a:pt x="0" y="543520"/>
                  <a:pt x="0" y="506241"/>
                </a:cubicBezTo>
                <a:lnTo>
                  <a:pt x="0" y="67501"/>
                </a:lnTo>
                <a:cubicBezTo>
                  <a:pt x="0" y="30246"/>
                  <a:pt x="30246" y="0"/>
                  <a:pt x="67501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62" name="Shape 60"/>
          <p:cNvSpPr/>
          <p:nvPr/>
        </p:nvSpPr>
        <p:spPr>
          <a:xfrm>
            <a:off x="6489722" y="5290231"/>
            <a:ext cx="151873" cy="151873"/>
          </a:xfrm>
          <a:custGeom>
            <a:avLst/>
            <a:gdLst/>
            <a:ahLst/>
            <a:cxnLst/>
            <a:rect l="l" t="t" r="r" b="b"/>
            <a:pathLst>
              <a:path w="151873" h="151873">
                <a:moveTo>
                  <a:pt x="51583" y="117879"/>
                </a:moveTo>
                <a:cubicBezTo>
                  <a:pt x="51583" y="118473"/>
                  <a:pt x="50901" y="118947"/>
                  <a:pt x="50041" y="118947"/>
                </a:cubicBezTo>
                <a:cubicBezTo>
                  <a:pt x="49062" y="119036"/>
                  <a:pt x="48380" y="118562"/>
                  <a:pt x="48380" y="117879"/>
                </a:cubicBezTo>
                <a:cubicBezTo>
                  <a:pt x="48380" y="117286"/>
                  <a:pt x="49062" y="116811"/>
                  <a:pt x="49922" y="116811"/>
                </a:cubicBezTo>
                <a:cubicBezTo>
                  <a:pt x="50812" y="116722"/>
                  <a:pt x="51583" y="117197"/>
                  <a:pt x="51583" y="117879"/>
                </a:cubicBezTo>
                <a:close/>
                <a:moveTo>
                  <a:pt x="42358" y="116544"/>
                </a:moveTo>
                <a:cubicBezTo>
                  <a:pt x="42151" y="117138"/>
                  <a:pt x="42744" y="117820"/>
                  <a:pt x="43634" y="117998"/>
                </a:cubicBezTo>
                <a:cubicBezTo>
                  <a:pt x="44405" y="118295"/>
                  <a:pt x="45295" y="117998"/>
                  <a:pt x="45473" y="117405"/>
                </a:cubicBezTo>
                <a:cubicBezTo>
                  <a:pt x="45651" y="116811"/>
                  <a:pt x="45087" y="116129"/>
                  <a:pt x="44197" y="115862"/>
                </a:cubicBezTo>
                <a:cubicBezTo>
                  <a:pt x="43426" y="115655"/>
                  <a:pt x="42566" y="115951"/>
                  <a:pt x="42358" y="116544"/>
                </a:cubicBezTo>
                <a:close/>
                <a:moveTo>
                  <a:pt x="55469" y="116040"/>
                </a:moveTo>
                <a:cubicBezTo>
                  <a:pt x="54609" y="116248"/>
                  <a:pt x="54016" y="116811"/>
                  <a:pt x="54105" y="117494"/>
                </a:cubicBezTo>
                <a:cubicBezTo>
                  <a:pt x="54194" y="118087"/>
                  <a:pt x="54965" y="118473"/>
                  <a:pt x="55855" y="118265"/>
                </a:cubicBezTo>
                <a:cubicBezTo>
                  <a:pt x="56715" y="118057"/>
                  <a:pt x="57308" y="117494"/>
                  <a:pt x="57219" y="116900"/>
                </a:cubicBezTo>
                <a:cubicBezTo>
                  <a:pt x="57130" y="116337"/>
                  <a:pt x="56329" y="115951"/>
                  <a:pt x="55469" y="116040"/>
                </a:cubicBezTo>
                <a:close/>
                <a:moveTo>
                  <a:pt x="74987" y="2373"/>
                </a:moveTo>
                <a:cubicBezTo>
                  <a:pt x="33845" y="2373"/>
                  <a:pt x="2373" y="33608"/>
                  <a:pt x="2373" y="74750"/>
                </a:cubicBezTo>
                <a:cubicBezTo>
                  <a:pt x="2373" y="107646"/>
                  <a:pt x="23078" y="135796"/>
                  <a:pt x="52651" y="145703"/>
                </a:cubicBezTo>
                <a:cubicBezTo>
                  <a:pt x="56448" y="146385"/>
                  <a:pt x="57783" y="144042"/>
                  <a:pt x="57783" y="142114"/>
                </a:cubicBezTo>
                <a:cubicBezTo>
                  <a:pt x="57783" y="140275"/>
                  <a:pt x="57694" y="130130"/>
                  <a:pt x="57694" y="123901"/>
                </a:cubicBezTo>
                <a:cubicBezTo>
                  <a:pt x="57694" y="123901"/>
                  <a:pt x="36930" y="128350"/>
                  <a:pt x="32570" y="115061"/>
                </a:cubicBezTo>
                <a:cubicBezTo>
                  <a:pt x="32570" y="115061"/>
                  <a:pt x="29188" y="106430"/>
                  <a:pt x="24323" y="104205"/>
                </a:cubicBezTo>
                <a:cubicBezTo>
                  <a:pt x="24323" y="104205"/>
                  <a:pt x="17531" y="99548"/>
                  <a:pt x="24798" y="99637"/>
                </a:cubicBezTo>
                <a:cubicBezTo>
                  <a:pt x="24798" y="99637"/>
                  <a:pt x="32184" y="100230"/>
                  <a:pt x="36248" y="107290"/>
                </a:cubicBezTo>
                <a:cubicBezTo>
                  <a:pt x="42744" y="118740"/>
                  <a:pt x="53630" y="115447"/>
                  <a:pt x="57872" y="113489"/>
                </a:cubicBezTo>
                <a:cubicBezTo>
                  <a:pt x="58554" y="108743"/>
                  <a:pt x="60482" y="105451"/>
                  <a:pt x="62618" y="103493"/>
                </a:cubicBezTo>
                <a:cubicBezTo>
                  <a:pt x="46036" y="101654"/>
                  <a:pt x="29307" y="99251"/>
                  <a:pt x="29307" y="70716"/>
                </a:cubicBezTo>
                <a:cubicBezTo>
                  <a:pt x="29307" y="62558"/>
                  <a:pt x="31561" y="58465"/>
                  <a:pt x="36307" y="53244"/>
                </a:cubicBezTo>
                <a:cubicBezTo>
                  <a:pt x="35536" y="51316"/>
                  <a:pt x="33015" y="43367"/>
                  <a:pt x="37078" y="33103"/>
                </a:cubicBezTo>
                <a:cubicBezTo>
                  <a:pt x="43278" y="31175"/>
                  <a:pt x="57546" y="41112"/>
                  <a:pt x="57546" y="41112"/>
                </a:cubicBezTo>
                <a:cubicBezTo>
                  <a:pt x="63478" y="39451"/>
                  <a:pt x="69855" y="38591"/>
                  <a:pt x="76174" y="38591"/>
                </a:cubicBezTo>
                <a:cubicBezTo>
                  <a:pt x="82492" y="38591"/>
                  <a:pt x="88869" y="39451"/>
                  <a:pt x="94802" y="41112"/>
                </a:cubicBezTo>
                <a:cubicBezTo>
                  <a:pt x="94802" y="41112"/>
                  <a:pt x="109069" y="31146"/>
                  <a:pt x="115269" y="33103"/>
                </a:cubicBezTo>
                <a:cubicBezTo>
                  <a:pt x="119333" y="43396"/>
                  <a:pt x="116811" y="51316"/>
                  <a:pt x="116040" y="53244"/>
                </a:cubicBezTo>
                <a:cubicBezTo>
                  <a:pt x="120786" y="58495"/>
                  <a:pt x="123693" y="62588"/>
                  <a:pt x="123693" y="70716"/>
                </a:cubicBezTo>
                <a:cubicBezTo>
                  <a:pt x="123693" y="99340"/>
                  <a:pt x="106222" y="101624"/>
                  <a:pt x="89640" y="103493"/>
                </a:cubicBezTo>
                <a:cubicBezTo>
                  <a:pt x="92369" y="105836"/>
                  <a:pt x="94683" y="110286"/>
                  <a:pt x="94683" y="117256"/>
                </a:cubicBezTo>
                <a:cubicBezTo>
                  <a:pt x="94683" y="127253"/>
                  <a:pt x="94594" y="139622"/>
                  <a:pt x="94594" y="142054"/>
                </a:cubicBezTo>
                <a:cubicBezTo>
                  <a:pt x="94594" y="143982"/>
                  <a:pt x="95959" y="146326"/>
                  <a:pt x="99726" y="145644"/>
                </a:cubicBezTo>
                <a:cubicBezTo>
                  <a:pt x="129388" y="135796"/>
                  <a:pt x="149500" y="107646"/>
                  <a:pt x="149500" y="74750"/>
                </a:cubicBezTo>
                <a:cubicBezTo>
                  <a:pt x="149500" y="33608"/>
                  <a:pt x="116129" y="2373"/>
                  <a:pt x="74987" y="2373"/>
                </a:cubicBezTo>
                <a:close/>
                <a:moveTo>
                  <a:pt x="31205" y="104679"/>
                </a:moveTo>
                <a:cubicBezTo>
                  <a:pt x="30819" y="104976"/>
                  <a:pt x="30908" y="105658"/>
                  <a:pt x="31413" y="106222"/>
                </a:cubicBezTo>
                <a:cubicBezTo>
                  <a:pt x="31887" y="106696"/>
                  <a:pt x="32570" y="106904"/>
                  <a:pt x="32955" y="106519"/>
                </a:cubicBezTo>
                <a:cubicBezTo>
                  <a:pt x="33341" y="106222"/>
                  <a:pt x="33252" y="105540"/>
                  <a:pt x="32748" y="104976"/>
                </a:cubicBezTo>
                <a:cubicBezTo>
                  <a:pt x="32273" y="104501"/>
                  <a:pt x="31591" y="104294"/>
                  <a:pt x="31205" y="104679"/>
                </a:cubicBezTo>
                <a:close/>
                <a:moveTo>
                  <a:pt x="28002" y="102277"/>
                </a:moveTo>
                <a:cubicBezTo>
                  <a:pt x="27794" y="102662"/>
                  <a:pt x="28091" y="103137"/>
                  <a:pt x="28684" y="103434"/>
                </a:cubicBezTo>
                <a:cubicBezTo>
                  <a:pt x="29158" y="103730"/>
                  <a:pt x="29752" y="103641"/>
                  <a:pt x="29959" y="103226"/>
                </a:cubicBezTo>
                <a:cubicBezTo>
                  <a:pt x="30167" y="102840"/>
                  <a:pt x="29870" y="102366"/>
                  <a:pt x="29277" y="102069"/>
                </a:cubicBezTo>
                <a:cubicBezTo>
                  <a:pt x="28684" y="101891"/>
                  <a:pt x="28209" y="101980"/>
                  <a:pt x="28002" y="102277"/>
                </a:cubicBezTo>
                <a:close/>
                <a:moveTo>
                  <a:pt x="37612" y="112837"/>
                </a:moveTo>
                <a:cubicBezTo>
                  <a:pt x="37138" y="113222"/>
                  <a:pt x="37316" y="114112"/>
                  <a:pt x="37998" y="114676"/>
                </a:cubicBezTo>
                <a:cubicBezTo>
                  <a:pt x="38680" y="115358"/>
                  <a:pt x="39540" y="115447"/>
                  <a:pt x="39926" y="114972"/>
                </a:cubicBezTo>
                <a:cubicBezTo>
                  <a:pt x="40312" y="114587"/>
                  <a:pt x="40134" y="113697"/>
                  <a:pt x="39540" y="113133"/>
                </a:cubicBezTo>
                <a:cubicBezTo>
                  <a:pt x="38888" y="112451"/>
                  <a:pt x="37998" y="112362"/>
                  <a:pt x="37612" y="112837"/>
                </a:cubicBezTo>
                <a:close/>
                <a:moveTo>
                  <a:pt x="34231" y="108476"/>
                </a:moveTo>
                <a:cubicBezTo>
                  <a:pt x="33756" y="108773"/>
                  <a:pt x="33756" y="109544"/>
                  <a:pt x="34231" y="110226"/>
                </a:cubicBezTo>
                <a:cubicBezTo>
                  <a:pt x="34705" y="110909"/>
                  <a:pt x="35506" y="111205"/>
                  <a:pt x="35892" y="110909"/>
                </a:cubicBezTo>
                <a:cubicBezTo>
                  <a:pt x="36366" y="110523"/>
                  <a:pt x="36366" y="109752"/>
                  <a:pt x="35892" y="109069"/>
                </a:cubicBezTo>
                <a:cubicBezTo>
                  <a:pt x="35477" y="108387"/>
                  <a:pt x="34705" y="108091"/>
                  <a:pt x="34231" y="108476"/>
                </a:cubicBezTo>
                <a:close/>
              </a:path>
            </a:pathLst>
          </a:custGeom>
          <a:solidFill>
            <a:srgbClr val="E6EDF3"/>
          </a:solidFill>
          <a:ln/>
        </p:spPr>
      </p:sp>
      <p:sp>
        <p:nvSpPr>
          <p:cNvPr id="63" name="Text 61"/>
          <p:cNvSpPr/>
          <p:nvPr/>
        </p:nvSpPr>
        <p:spPr>
          <a:xfrm>
            <a:off x="6759718" y="5180545"/>
            <a:ext cx="1274043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GitHub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6759718" y="5349293"/>
            <a:ext cx="1282480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/subkhanibnuaji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9078544" y="5079297"/>
            <a:ext cx="2607147" cy="573741"/>
          </a:xfrm>
          <a:custGeom>
            <a:avLst/>
            <a:gdLst/>
            <a:ahLst/>
            <a:cxnLst/>
            <a:rect l="l" t="t" r="r" b="b"/>
            <a:pathLst>
              <a:path w="2607147" h="573741">
                <a:moveTo>
                  <a:pt x="67501" y="0"/>
                </a:moveTo>
                <a:lnTo>
                  <a:pt x="2539647" y="0"/>
                </a:lnTo>
                <a:cubicBezTo>
                  <a:pt x="2576926" y="0"/>
                  <a:pt x="2607147" y="30221"/>
                  <a:pt x="2607147" y="67501"/>
                </a:cubicBezTo>
                <a:lnTo>
                  <a:pt x="2607147" y="506241"/>
                </a:lnTo>
                <a:cubicBezTo>
                  <a:pt x="2607147" y="543520"/>
                  <a:pt x="2576926" y="573741"/>
                  <a:pt x="2539647" y="573741"/>
                </a:cubicBezTo>
                <a:lnTo>
                  <a:pt x="67501" y="573741"/>
                </a:lnTo>
                <a:cubicBezTo>
                  <a:pt x="30221" y="573741"/>
                  <a:pt x="0" y="543520"/>
                  <a:pt x="0" y="506241"/>
                </a:cubicBezTo>
                <a:lnTo>
                  <a:pt x="0" y="67501"/>
                </a:lnTo>
                <a:cubicBezTo>
                  <a:pt x="0" y="30246"/>
                  <a:pt x="30246" y="0"/>
                  <a:pt x="67501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66" name="Shape 64"/>
          <p:cNvSpPr/>
          <p:nvPr/>
        </p:nvSpPr>
        <p:spPr>
          <a:xfrm>
            <a:off x="9200886" y="5290231"/>
            <a:ext cx="151873" cy="151873"/>
          </a:xfrm>
          <a:custGeom>
            <a:avLst/>
            <a:gdLst/>
            <a:ahLst/>
            <a:cxnLst/>
            <a:rect l="l" t="t" r="r" b="b"/>
            <a:pathLst>
              <a:path w="151873" h="151873">
                <a:moveTo>
                  <a:pt x="14238" y="18984"/>
                </a:moveTo>
                <a:cubicBezTo>
                  <a:pt x="6377" y="18984"/>
                  <a:pt x="0" y="25362"/>
                  <a:pt x="0" y="33222"/>
                </a:cubicBezTo>
                <a:cubicBezTo>
                  <a:pt x="0" y="37701"/>
                  <a:pt x="2106" y="41913"/>
                  <a:pt x="5695" y="44613"/>
                </a:cubicBezTo>
                <a:lnTo>
                  <a:pt x="67393" y="90886"/>
                </a:lnTo>
                <a:cubicBezTo>
                  <a:pt x="72466" y="94683"/>
                  <a:pt x="79407" y="94683"/>
                  <a:pt x="84479" y="90886"/>
                </a:cubicBezTo>
                <a:lnTo>
                  <a:pt x="146177" y="44613"/>
                </a:lnTo>
                <a:cubicBezTo>
                  <a:pt x="149767" y="41913"/>
                  <a:pt x="151873" y="37701"/>
                  <a:pt x="151873" y="33222"/>
                </a:cubicBezTo>
                <a:cubicBezTo>
                  <a:pt x="151873" y="25362"/>
                  <a:pt x="145495" y="18984"/>
                  <a:pt x="137635" y="18984"/>
                </a:cubicBezTo>
                <a:lnTo>
                  <a:pt x="14238" y="18984"/>
                </a:lnTo>
                <a:close/>
                <a:moveTo>
                  <a:pt x="0" y="58139"/>
                </a:moveTo>
                <a:lnTo>
                  <a:pt x="0" y="113904"/>
                </a:lnTo>
                <a:cubicBezTo>
                  <a:pt x="0" y="124375"/>
                  <a:pt x="8513" y="132889"/>
                  <a:pt x="18984" y="132889"/>
                </a:cubicBezTo>
                <a:lnTo>
                  <a:pt x="132889" y="132889"/>
                </a:lnTo>
                <a:cubicBezTo>
                  <a:pt x="143359" y="132889"/>
                  <a:pt x="151873" y="124375"/>
                  <a:pt x="151873" y="113904"/>
                </a:cubicBezTo>
                <a:lnTo>
                  <a:pt x="151873" y="58139"/>
                </a:lnTo>
                <a:lnTo>
                  <a:pt x="93022" y="102277"/>
                </a:lnTo>
                <a:cubicBezTo>
                  <a:pt x="82907" y="109870"/>
                  <a:pt x="68966" y="109870"/>
                  <a:pt x="58851" y="102277"/>
                </a:cubicBezTo>
                <a:lnTo>
                  <a:pt x="0" y="58139"/>
                </a:ln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67" name="Text 65"/>
          <p:cNvSpPr/>
          <p:nvPr/>
        </p:nvSpPr>
        <p:spPr>
          <a:xfrm>
            <a:off x="9470882" y="5180545"/>
            <a:ext cx="2008094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Email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9470882" y="5349293"/>
            <a:ext cx="2016531" cy="2024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3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subkhanibnuaji@gmail.com</a:t>
            </a:r>
            <a:endParaRPr lang="en-US" sz="1600" dirty="0"/>
          </a:p>
        </p:txBody>
      </p:sp>
      <p:sp>
        <p:nvSpPr>
          <p:cNvPr id="69" name="Shape 67"/>
          <p:cNvSpPr/>
          <p:nvPr/>
        </p:nvSpPr>
        <p:spPr>
          <a:xfrm>
            <a:off x="6202851" y="5961002"/>
            <a:ext cx="5653038" cy="447181"/>
          </a:xfrm>
          <a:custGeom>
            <a:avLst/>
            <a:gdLst/>
            <a:ahLst/>
            <a:cxnLst/>
            <a:rect l="l" t="t" r="r" b="b"/>
            <a:pathLst>
              <a:path w="5653038" h="447181">
                <a:moveTo>
                  <a:pt x="67497" y="0"/>
                </a:moveTo>
                <a:lnTo>
                  <a:pt x="5585541" y="0"/>
                </a:lnTo>
                <a:cubicBezTo>
                  <a:pt x="5622818" y="0"/>
                  <a:pt x="5653038" y="30220"/>
                  <a:pt x="5653038" y="67497"/>
                </a:cubicBezTo>
                <a:lnTo>
                  <a:pt x="5653038" y="379683"/>
                </a:lnTo>
                <a:cubicBezTo>
                  <a:pt x="5653038" y="416961"/>
                  <a:pt x="5622818" y="447181"/>
                  <a:pt x="5585541" y="447181"/>
                </a:cubicBezTo>
                <a:lnTo>
                  <a:pt x="67497" y="447181"/>
                </a:lnTo>
                <a:cubicBezTo>
                  <a:pt x="30220" y="447181"/>
                  <a:pt x="0" y="416961"/>
                  <a:pt x="0" y="379683"/>
                </a:cubicBezTo>
                <a:lnTo>
                  <a:pt x="0" y="67497"/>
                </a:lnTo>
                <a:cubicBezTo>
                  <a:pt x="0" y="30220"/>
                  <a:pt x="30220" y="0"/>
                  <a:pt x="67497" y="0"/>
                </a:cubicBezTo>
                <a:close/>
              </a:path>
            </a:pathLst>
          </a:custGeom>
          <a:solidFill>
            <a:srgbClr val="161B22"/>
          </a:solidFill>
          <a:ln w="12700">
            <a:solidFill>
              <a:srgbClr val="8B949E"/>
            </a:solidFill>
            <a:prstDash val="solid"/>
          </a:ln>
        </p:spPr>
      </p:sp>
      <p:sp>
        <p:nvSpPr>
          <p:cNvPr id="70" name="Shape 68"/>
          <p:cNvSpPr/>
          <p:nvPr/>
        </p:nvSpPr>
        <p:spPr>
          <a:xfrm>
            <a:off x="6342068" y="6150843"/>
            <a:ext cx="67499" cy="67499"/>
          </a:xfrm>
          <a:custGeom>
            <a:avLst/>
            <a:gdLst/>
            <a:ahLst/>
            <a:cxnLst/>
            <a:rect l="l" t="t" r="r" b="b"/>
            <a:pathLst>
              <a:path w="67499" h="67499">
                <a:moveTo>
                  <a:pt x="33749" y="0"/>
                </a:moveTo>
                <a:lnTo>
                  <a:pt x="33749" y="0"/>
                </a:lnTo>
                <a:cubicBezTo>
                  <a:pt x="52389" y="0"/>
                  <a:pt x="67499" y="15110"/>
                  <a:pt x="67499" y="33749"/>
                </a:cubicBezTo>
                <a:lnTo>
                  <a:pt x="67499" y="33749"/>
                </a:lnTo>
                <a:cubicBezTo>
                  <a:pt x="67499" y="52389"/>
                  <a:pt x="52389" y="67499"/>
                  <a:pt x="33749" y="67499"/>
                </a:cubicBezTo>
                <a:lnTo>
                  <a:pt x="33749" y="67499"/>
                </a:lnTo>
                <a:cubicBezTo>
                  <a:pt x="15110" y="67499"/>
                  <a:pt x="0" y="52389"/>
                  <a:pt x="0" y="33749"/>
                </a:cubicBezTo>
                <a:lnTo>
                  <a:pt x="0" y="33749"/>
                </a:lnTo>
                <a:cubicBezTo>
                  <a:pt x="0" y="15110"/>
                  <a:pt x="15110" y="0"/>
                  <a:pt x="33749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71" name="Text 69"/>
          <p:cNvSpPr/>
          <p:nvPr/>
        </p:nvSpPr>
        <p:spPr>
          <a:xfrm>
            <a:off x="6477066" y="6100219"/>
            <a:ext cx="489367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ONLINE</a:t>
            </a:r>
            <a:endParaRPr lang="en-US" sz="1600" dirty="0"/>
          </a:p>
        </p:txBody>
      </p:sp>
      <p:sp>
        <p:nvSpPr>
          <p:cNvPr id="72" name="Text 70"/>
          <p:cNvSpPr/>
          <p:nvPr/>
        </p:nvSpPr>
        <p:spPr>
          <a:xfrm>
            <a:off x="10124844" y="6100219"/>
            <a:ext cx="1645287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Typical response: 24-48 hours</a:t>
            </a:r>
            <a:endParaRPr lang="en-US" sz="1600" dirty="0"/>
          </a:p>
        </p:txBody>
      </p:sp>
      <p:sp>
        <p:nvSpPr>
          <p:cNvPr id="73" name="Shape 71"/>
          <p:cNvSpPr/>
          <p:nvPr/>
        </p:nvSpPr>
        <p:spPr>
          <a:xfrm>
            <a:off x="337495" y="6551618"/>
            <a:ext cx="11517010" cy="8437"/>
          </a:xfrm>
          <a:custGeom>
            <a:avLst/>
            <a:gdLst/>
            <a:ahLst/>
            <a:cxnLst/>
            <a:rect l="l" t="t" r="r" b="b"/>
            <a:pathLst>
              <a:path w="11517010" h="8437">
                <a:moveTo>
                  <a:pt x="0" y="0"/>
                </a:moveTo>
                <a:lnTo>
                  <a:pt x="11517010" y="0"/>
                </a:lnTo>
                <a:lnTo>
                  <a:pt x="11517010" y="8437"/>
                </a:lnTo>
                <a:lnTo>
                  <a:pt x="0" y="8437"/>
                </a:lnTo>
                <a:lnTo>
                  <a:pt x="0" y="0"/>
                </a:ln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74" name="Text 72"/>
          <p:cNvSpPr/>
          <p:nvPr/>
        </p:nvSpPr>
        <p:spPr>
          <a:xfrm>
            <a:off x="337495" y="6690835"/>
            <a:ext cx="3256825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©</a:t>
            </a:r>
            <a:pPr>
              <a:lnSpc>
                <a:spcPct val="120000"/>
              </a:lnSpc>
            </a:pPr>
            <a:r>
              <a:rPr lang="en-US" sz="93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2026 Subkhan Ibnu Aji. All rights reserved.</a:t>
            </a:r>
            <a:endParaRPr lang="en-US" sz="1600" dirty="0"/>
          </a:p>
        </p:txBody>
      </p:sp>
      <p:sp>
        <p:nvSpPr>
          <p:cNvPr id="75" name="Text 73"/>
          <p:cNvSpPr/>
          <p:nvPr/>
        </p:nvSpPr>
        <p:spPr>
          <a:xfrm>
            <a:off x="9867768" y="6690835"/>
            <a:ext cx="767801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Built with</a:t>
            </a:r>
            <a:endParaRPr lang="en-US" sz="1600" dirty="0"/>
          </a:p>
        </p:txBody>
      </p:sp>
      <p:sp>
        <p:nvSpPr>
          <p:cNvPr id="76" name="Shape 74"/>
          <p:cNvSpPr/>
          <p:nvPr/>
        </p:nvSpPr>
        <p:spPr>
          <a:xfrm>
            <a:off x="10663320" y="6716147"/>
            <a:ext cx="118123" cy="118123"/>
          </a:xfrm>
          <a:custGeom>
            <a:avLst/>
            <a:gdLst/>
            <a:ahLst/>
            <a:cxnLst/>
            <a:rect l="l" t="t" r="r" b="b"/>
            <a:pathLst>
              <a:path w="118123" h="118123">
                <a:moveTo>
                  <a:pt x="55601" y="20095"/>
                </a:moveTo>
                <a:lnTo>
                  <a:pt x="59062" y="24870"/>
                </a:lnTo>
                <a:lnTo>
                  <a:pt x="62522" y="20095"/>
                </a:lnTo>
                <a:cubicBezTo>
                  <a:pt x="68290" y="12112"/>
                  <a:pt x="77564" y="7383"/>
                  <a:pt x="87416" y="7383"/>
                </a:cubicBezTo>
                <a:cubicBezTo>
                  <a:pt x="104373" y="7383"/>
                  <a:pt x="118123" y="21133"/>
                  <a:pt x="118123" y="38090"/>
                </a:cubicBezTo>
                <a:lnTo>
                  <a:pt x="118123" y="38690"/>
                </a:lnTo>
                <a:cubicBezTo>
                  <a:pt x="118123" y="64576"/>
                  <a:pt x="85847" y="94637"/>
                  <a:pt x="69005" y="107487"/>
                </a:cubicBezTo>
                <a:cubicBezTo>
                  <a:pt x="66144" y="109656"/>
                  <a:pt x="62638" y="110740"/>
                  <a:pt x="59062" y="110740"/>
                </a:cubicBezTo>
                <a:cubicBezTo>
                  <a:pt x="55486" y="110740"/>
                  <a:pt x="51956" y="109679"/>
                  <a:pt x="49118" y="107487"/>
                </a:cubicBezTo>
                <a:cubicBezTo>
                  <a:pt x="32276" y="94637"/>
                  <a:pt x="0" y="64576"/>
                  <a:pt x="0" y="38690"/>
                </a:cubicBezTo>
                <a:lnTo>
                  <a:pt x="0" y="38090"/>
                </a:lnTo>
                <a:cubicBezTo>
                  <a:pt x="0" y="21133"/>
                  <a:pt x="13750" y="7383"/>
                  <a:pt x="30707" y="7383"/>
                </a:cubicBezTo>
                <a:cubicBezTo>
                  <a:pt x="40559" y="7383"/>
                  <a:pt x="49833" y="12112"/>
                  <a:pt x="55601" y="20095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77" name="Text 75"/>
          <p:cNvSpPr/>
          <p:nvPr/>
        </p:nvSpPr>
        <p:spPr>
          <a:xfrm>
            <a:off x="10861598" y="6690835"/>
            <a:ext cx="1054671" cy="168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 the future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D11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486723" y="-180489"/>
            <a:ext cx="7219541" cy="7219541"/>
          </a:xfrm>
          <a:custGeom>
            <a:avLst/>
            <a:gdLst/>
            <a:ahLst/>
            <a:cxnLst/>
            <a:rect l="l" t="t" r="r" b="b"/>
            <a:pathLst>
              <a:path w="7219541" h="7219541">
                <a:moveTo>
                  <a:pt x="3609771" y="0"/>
                </a:moveTo>
                <a:lnTo>
                  <a:pt x="3609771" y="0"/>
                </a:lnTo>
                <a:cubicBezTo>
                  <a:pt x="5603392" y="0"/>
                  <a:pt x="7219541" y="1616149"/>
                  <a:pt x="7219541" y="3609771"/>
                </a:cubicBezTo>
                <a:lnTo>
                  <a:pt x="7219541" y="3609771"/>
                </a:lnTo>
                <a:cubicBezTo>
                  <a:pt x="7219541" y="5603392"/>
                  <a:pt x="5603392" y="7219541"/>
                  <a:pt x="3609771" y="7219541"/>
                </a:cubicBezTo>
                <a:lnTo>
                  <a:pt x="3609771" y="7219541"/>
                </a:lnTo>
                <a:cubicBezTo>
                  <a:pt x="1616149" y="7219541"/>
                  <a:pt x="0" y="5603392"/>
                  <a:pt x="0" y="3609771"/>
                </a:cubicBezTo>
                <a:lnTo>
                  <a:pt x="0" y="3609771"/>
                </a:lnTo>
                <a:cubicBezTo>
                  <a:pt x="0" y="1616149"/>
                  <a:pt x="1616149" y="0"/>
                  <a:pt x="3609770" y="0"/>
                </a:cubicBezTo>
                <a:close/>
              </a:path>
            </a:pathLst>
          </a:custGeom>
          <a:solidFill>
            <a:srgbClr val="00D084">
              <a:alpha val="200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360977" y="360977"/>
            <a:ext cx="135366" cy="1804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95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$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09246" y="360977"/>
            <a:ext cx="1200249" cy="1804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95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stats --verbose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60977" y="613661"/>
            <a:ext cx="11632486" cy="3609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58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Numbers That Define Me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60977" y="1046833"/>
            <a:ext cx="11542241" cy="2165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Key metrics from a multi-domain expertise journey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60977" y="1570250"/>
            <a:ext cx="5631242" cy="2183911"/>
          </a:xfrm>
          <a:custGeom>
            <a:avLst/>
            <a:gdLst/>
            <a:ahLst/>
            <a:cxnLst/>
            <a:rect l="l" t="t" r="r" b="b"/>
            <a:pathLst>
              <a:path w="5631242" h="2183911">
                <a:moveTo>
                  <a:pt x="36098" y="0"/>
                </a:moveTo>
                <a:lnTo>
                  <a:pt x="5595144" y="0"/>
                </a:lnTo>
                <a:cubicBezTo>
                  <a:pt x="5615081" y="0"/>
                  <a:pt x="5631242" y="16161"/>
                  <a:pt x="5631242" y="36098"/>
                </a:cubicBezTo>
                <a:lnTo>
                  <a:pt x="5631242" y="2111711"/>
                </a:lnTo>
                <a:cubicBezTo>
                  <a:pt x="5631242" y="2151586"/>
                  <a:pt x="5598917" y="2183911"/>
                  <a:pt x="5559042" y="2183911"/>
                </a:cubicBezTo>
                <a:lnTo>
                  <a:pt x="72200" y="2183911"/>
                </a:lnTo>
                <a:cubicBezTo>
                  <a:pt x="32325" y="2183911"/>
                  <a:pt x="0" y="2151586"/>
                  <a:pt x="0" y="2111711"/>
                </a:cubicBezTo>
                <a:lnTo>
                  <a:pt x="0" y="36098"/>
                </a:lnTo>
                <a:cubicBezTo>
                  <a:pt x="0" y="16161"/>
                  <a:pt x="16161" y="0"/>
                  <a:pt x="36098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8" name="Shape 6"/>
          <p:cNvSpPr/>
          <p:nvPr/>
        </p:nvSpPr>
        <p:spPr>
          <a:xfrm>
            <a:off x="360977" y="1570250"/>
            <a:ext cx="5631242" cy="36098"/>
          </a:xfrm>
          <a:custGeom>
            <a:avLst/>
            <a:gdLst/>
            <a:ahLst/>
            <a:cxnLst/>
            <a:rect l="l" t="t" r="r" b="b"/>
            <a:pathLst>
              <a:path w="5631242" h="36098">
                <a:moveTo>
                  <a:pt x="36098" y="0"/>
                </a:moveTo>
                <a:lnTo>
                  <a:pt x="5595144" y="0"/>
                </a:lnTo>
                <a:cubicBezTo>
                  <a:pt x="5615081" y="0"/>
                  <a:pt x="5631242" y="16161"/>
                  <a:pt x="5631242" y="36098"/>
                </a:cubicBezTo>
                <a:lnTo>
                  <a:pt x="5631242" y="36098"/>
                </a:lnTo>
                <a:lnTo>
                  <a:pt x="0" y="36098"/>
                </a:lnTo>
                <a:lnTo>
                  <a:pt x="0" y="36098"/>
                </a:lnTo>
                <a:cubicBezTo>
                  <a:pt x="0" y="16161"/>
                  <a:pt x="16161" y="0"/>
                  <a:pt x="36098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9" name="Text 7"/>
          <p:cNvSpPr/>
          <p:nvPr/>
        </p:nvSpPr>
        <p:spPr>
          <a:xfrm>
            <a:off x="649759" y="1877081"/>
            <a:ext cx="5378558" cy="64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5116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97+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49759" y="2599035"/>
            <a:ext cx="5161972" cy="2887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705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Certifications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49759" y="2996110"/>
            <a:ext cx="5125874" cy="4692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3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From Harvard, Stanford, Google, IBM, McKinsey &amp; more. Spanning AI, Security, Finance, Strategy, and Leadership across 6 major categories.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6204787" y="1570250"/>
            <a:ext cx="5631242" cy="2183911"/>
          </a:xfrm>
          <a:custGeom>
            <a:avLst/>
            <a:gdLst/>
            <a:ahLst/>
            <a:cxnLst/>
            <a:rect l="l" t="t" r="r" b="b"/>
            <a:pathLst>
              <a:path w="5631242" h="2183911">
                <a:moveTo>
                  <a:pt x="36098" y="0"/>
                </a:moveTo>
                <a:lnTo>
                  <a:pt x="5595144" y="0"/>
                </a:lnTo>
                <a:cubicBezTo>
                  <a:pt x="5615081" y="0"/>
                  <a:pt x="5631242" y="16161"/>
                  <a:pt x="5631242" y="36098"/>
                </a:cubicBezTo>
                <a:lnTo>
                  <a:pt x="5631242" y="2111711"/>
                </a:lnTo>
                <a:cubicBezTo>
                  <a:pt x="5631242" y="2151586"/>
                  <a:pt x="5598917" y="2183911"/>
                  <a:pt x="5559042" y="2183911"/>
                </a:cubicBezTo>
                <a:lnTo>
                  <a:pt x="72200" y="2183911"/>
                </a:lnTo>
                <a:cubicBezTo>
                  <a:pt x="32325" y="2183911"/>
                  <a:pt x="0" y="2151586"/>
                  <a:pt x="0" y="2111711"/>
                </a:cubicBezTo>
                <a:lnTo>
                  <a:pt x="0" y="36098"/>
                </a:lnTo>
                <a:cubicBezTo>
                  <a:pt x="0" y="16161"/>
                  <a:pt x="16161" y="0"/>
                  <a:pt x="36098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13" name="Shape 11"/>
          <p:cNvSpPr/>
          <p:nvPr/>
        </p:nvSpPr>
        <p:spPr>
          <a:xfrm>
            <a:off x="6204787" y="1570250"/>
            <a:ext cx="5631242" cy="36098"/>
          </a:xfrm>
          <a:custGeom>
            <a:avLst/>
            <a:gdLst/>
            <a:ahLst/>
            <a:cxnLst/>
            <a:rect l="l" t="t" r="r" b="b"/>
            <a:pathLst>
              <a:path w="5631242" h="36098">
                <a:moveTo>
                  <a:pt x="36098" y="0"/>
                </a:moveTo>
                <a:lnTo>
                  <a:pt x="5595144" y="0"/>
                </a:lnTo>
                <a:cubicBezTo>
                  <a:pt x="5615081" y="0"/>
                  <a:pt x="5631242" y="16161"/>
                  <a:pt x="5631242" y="36098"/>
                </a:cubicBezTo>
                <a:lnTo>
                  <a:pt x="5631242" y="36098"/>
                </a:lnTo>
                <a:lnTo>
                  <a:pt x="0" y="36098"/>
                </a:lnTo>
                <a:lnTo>
                  <a:pt x="0" y="36098"/>
                </a:lnTo>
                <a:cubicBezTo>
                  <a:pt x="0" y="16161"/>
                  <a:pt x="16161" y="0"/>
                  <a:pt x="36098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14" name="Text 12"/>
          <p:cNvSpPr/>
          <p:nvPr/>
        </p:nvSpPr>
        <p:spPr>
          <a:xfrm>
            <a:off x="6493568" y="1877081"/>
            <a:ext cx="5378558" cy="64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5116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$68-100K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493568" y="2599035"/>
            <a:ext cx="5161972" cy="2887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705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Trading Volume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493568" y="2996110"/>
            <a:ext cx="5125874" cy="4692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3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Active DeFi participant since 2021. CEX &amp; DEX experience with disciplined risk management and thesis-driven portfolio strategy.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360977" y="3988796"/>
            <a:ext cx="5631242" cy="2183911"/>
          </a:xfrm>
          <a:custGeom>
            <a:avLst/>
            <a:gdLst/>
            <a:ahLst/>
            <a:cxnLst/>
            <a:rect l="l" t="t" r="r" b="b"/>
            <a:pathLst>
              <a:path w="5631242" h="2183911">
                <a:moveTo>
                  <a:pt x="36098" y="0"/>
                </a:moveTo>
                <a:lnTo>
                  <a:pt x="5595144" y="0"/>
                </a:lnTo>
                <a:cubicBezTo>
                  <a:pt x="5615081" y="0"/>
                  <a:pt x="5631242" y="16161"/>
                  <a:pt x="5631242" y="36098"/>
                </a:cubicBezTo>
                <a:lnTo>
                  <a:pt x="5631242" y="2111711"/>
                </a:lnTo>
                <a:cubicBezTo>
                  <a:pt x="5631242" y="2151586"/>
                  <a:pt x="5598917" y="2183911"/>
                  <a:pt x="5559042" y="2183911"/>
                </a:cubicBezTo>
                <a:lnTo>
                  <a:pt x="72200" y="2183911"/>
                </a:lnTo>
                <a:cubicBezTo>
                  <a:pt x="32325" y="2183911"/>
                  <a:pt x="0" y="2151586"/>
                  <a:pt x="0" y="2111711"/>
                </a:cubicBezTo>
                <a:lnTo>
                  <a:pt x="0" y="36098"/>
                </a:lnTo>
                <a:cubicBezTo>
                  <a:pt x="0" y="16161"/>
                  <a:pt x="16161" y="0"/>
                  <a:pt x="36098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18" name="Shape 16"/>
          <p:cNvSpPr/>
          <p:nvPr/>
        </p:nvSpPr>
        <p:spPr>
          <a:xfrm>
            <a:off x="360977" y="3988796"/>
            <a:ext cx="5631242" cy="36098"/>
          </a:xfrm>
          <a:custGeom>
            <a:avLst/>
            <a:gdLst/>
            <a:ahLst/>
            <a:cxnLst/>
            <a:rect l="l" t="t" r="r" b="b"/>
            <a:pathLst>
              <a:path w="5631242" h="36098">
                <a:moveTo>
                  <a:pt x="36098" y="0"/>
                </a:moveTo>
                <a:lnTo>
                  <a:pt x="5595144" y="0"/>
                </a:lnTo>
                <a:cubicBezTo>
                  <a:pt x="5615081" y="0"/>
                  <a:pt x="5631242" y="16161"/>
                  <a:pt x="5631242" y="36098"/>
                </a:cubicBezTo>
                <a:lnTo>
                  <a:pt x="5631242" y="36098"/>
                </a:lnTo>
                <a:lnTo>
                  <a:pt x="0" y="36098"/>
                </a:lnTo>
                <a:lnTo>
                  <a:pt x="0" y="36098"/>
                </a:lnTo>
                <a:cubicBezTo>
                  <a:pt x="0" y="16161"/>
                  <a:pt x="16161" y="0"/>
                  <a:pt x="36098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9" name="Text 17"/>
          <p:cNvSpPr/>
          <p:nvPr/>
        </p:nvSpPr>
        <p:spPr>
          <a:xfrm>
            <a:off x="649759" y="4295627"/>
            <a:ext cx="5378558" cy="64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5116" b="1" dirty="0">
                <a:solidFill>
                  <a:srgbClr val="00D08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649759" y="5017581"/>
            <a:ext cx="5161972" cy="2887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705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Advanced Degrees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649759" y="5414656"/>
            <a:ext cx="5125874" cy="4692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37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MBA UGM</a:t>
            </a:r>
            <a:pPr>
              <a:lnSpc>
                <a:spcPct val="140000"/>
              </a:lnSpc>
            </a:pPr>
            <a:r>
              <a:rPr lang="en-US" sz="113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(GPA 3.60/4.00) + </a:t>
            </a:r>
            <a:pPr>
              <a:lnSpc>
                <a:spcPct val="140000"/>
              </a:lnSpc>
            </a:pPr>
            <a:r>
              <a:rPr lang="en-US" sz="1137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S.Kom Telkom University</a:t>
            </a:r>
            <a:pPr>
              <a:lnSpc>
                <a:spcPct val="140000"/>
              </a:lnSpc>
            </a:pPr>
            <a:r>
              <a:rPr lang="en-US" sz="113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(GPA 3.34/4.00). 2nd Best Outstanding Graduate.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6204787" y="3988796"/>
            <a:ext cx="5631242" cy="2183911"/>
          </a:xfrm>
          <a:custGeom>
            <a:avLst/>
            <a:gdLst/>
            <a:ahLst/>
            <a:cxnLst/>
            <a:rect l="l" t="t" r="r" b="b"/>
            <a:pathLst>
              <a:path w="5631242" h="2183911">
                <a:moveTo>
                  <a:pt x="36098" y="0"/>
                </a:moveTo>
                <a:lnTo>
                  <a:pt x="5595144" y="0"/>
                </a:lnTo>
                <a:cubicBezTo>
                  <a:pt x="5615081" y="0"/>
                  <a:pt x="5631242" y="16161"/>
                  <a:pt x="5631242" y="36098"/>
                </a:cubicBezTo>
                <a:lnTo>
                  <a:pt x="5631242" y="2111711"/>
                </a:lnTo>
                <a:cubicBezTo>
                  <a:pt x="5631242" y="2151586"/>
                  <a:pt x="5598917" y="2183911"/>
                  <a:pt x="5559042" y="2183911"/>
                </a:cubicBezTo>
                <a:lnTo>
                  <a:pt x="72200" y="2183911"/>
                </a:lnTo>
                <a:cubicBezTo>
                  <a:pt x="32325" y="2183911"/>
                  <a:pt x="0" y="2151586"/>
                  <a:pt x="0" y="2111711"/>
                </a:cubicBezTo>
                <a:lnTo>
                  <a:pt x="0" y="36098"/>
                </a:lnTo>
                <a:cubicBezTo>
                  <a:pt x="0" y="16161"/>
                  <a:pt x="16161" y="0"/>
                  <a:pt x="36098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23" name="Shape 21"/>
          <p:cNvSpPr/>
          <p:nvPr/>
        </p:nvSpPr>
        <p:spPr>
          <a:xfrm>
            <a:off x="6204787" y="3988796"/>
            <a:ext cx="5631242" cy="36098"/>
          </a:xfrm>
          <a:custGeom>
            <a:avLst/>
            <a:gdLst/>
            <a:ahLst/>
            <a:cxnLst/>
            <a:rect l="l" t="t" r="r" b="b"/>
            <a:pathLst>
              <a:path w="5631242" h="36098">
                <a:moveTo>
                  <a:pt x="36098" y="0"/>
                </a:moveTo>
                <a:lnTo>
                  <a:pt x="5595144" y="0"/>
                </a:lnTo>
                <a:cubicBezTo>
                  <a:pt x="5615081" y="0"/>
                  <a:pt x="5631242" y="16161"/>
                  <a:pt x="5631242" y="36098"/>
                </a:cubicBezTo>
                <a:lnTo>
                  <a:pt x="5631242" y="36098"/>
                </a:lnTo>
                <a:lnTo>
                  <a:pt x="0" y="36098"/>
                </a:lnTo>
                <a:lnTo>
                  <a:pt x="0" y="36098"/>
                </a:lnTo>
                <a:cubicBezTo>
                  <a:pt x="0" y="16161"/>
                  <a:pt x="16161" y="0"/>
                  <a:pt x="36098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24" name="Text 22"/>
          <p:cNvSpPr/>
          <p:nvPr/>
        </p:nvSpPr>
        <p:spPr>
          <a:xfrm>
            <a:off x="6493568" y="4295627"/>
            <a:ext cx="5378558" cy="64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5116" b="1" dirty="0">
                <a:solidFill>
                  <a:srgbClr val="00D08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5+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6493568" y="5017581"/>
            <a:ext cx="5161972" cy="2887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705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Companies Led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6493568" y="5414656"/>
            <a:ext cx="5125874" cy="4692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3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Cross-sector experience: IT, Healthcare, F&amp;B, Retail, and Government. From startup founder to C-level executive to civil servant.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360977" y="6393806"/>
            <a:ext cx="11470046" cy="9024"/>
          </a:xfrm>
          <a:custGeom>
            <a:avLst/>
            <a:gdLst/>
            <a:ahLst/>
            <a:cxnLst/>
            <a:rect l="l" t="t" r="r" b="b"/>
            <a:pathLst>
              <a:path w="11470046" h="9024">
                <a:moveTo>
                  <a:pt x="0" y="0"/>
                </a:moveTo>
                <a:lnTo>
                  <a:pt x="11470046" y="0"/>
                </a:lnTo>
                <a:lnTo>
                  <a:pt x="11470046" y="9024"/>
                </a:lnTo>
                <a:lnTo>
                  <a:pt x="0" y="9024"/>
                </a:lnTo>
                <a:lnTo>
                  <a:pt x="0" y="0"/>
                </a:ln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28" name="Text 26"/>
          <p:cNvSpPr/>
          <p:nvPr/>
        </p:nvSpPr>
        <p:spPr>
          <a:xfrm>
            <a:off x="360977" y="6542709"/>
            <a:ext cx="11542241" cy="2165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7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//</a:t>
            </a:r>
            <a:pPr>
              <a:lnSpc>
                <a:spcPct val="130000"/>
              </a:lnSpc>
            </a:pPr>
            <a:r>
              <a:rPr lang="en-US" sz="113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Civil servant by day, crypto trader by night, AI builder in between.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D11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219814" y="0"/>
            <a:ext cx="3973924" cy="3973924"/>
          </a:xfrm>
          <a:custGeom>
            <a:avLst/>
            <a:gdLst/>
            <a:ahLst/>
            <a:cxnLst/>
            <a:rect l="l" t="t" r="r" b="b"/>
            <a:pathLst>
              <a:path w="3973924" h="3973924">
                <a:moveTo>
                  <a:pt x="1986962" y="0"/>
                </a:moveTo>
                <a:lnTo>
                  <a:pt x="1986962" y="0"/>
                </a:lnTo>
                <a:cubicBezTo>
                  <a:pt x="3083596" y="0"/>
                  <a:pt x="3973924" y="890328"/>
                  <a:pt x="3973924" y="1986962"/>
                </a:cubicBezTo>
                <a:lnTo>
                  <a:pt x="3973924" y="1986962"/>
                </a:lnTo>
                <a:cubicBezTo>
                  <a:pt x="3973924" y="3083596"/>
                  <a:pt x="3083596" y="3973924"/>
                  <a:pt x="1986962" y="3973924"/>
                </a:cubicBezTo>
                <a:lnTo>
                  <a:pt x="1986962" y="3973924"/>
                </a:lnTo>
                <a:cubicBezTo>
                  <a:pt x="890328" y="3973924"/>
                  <a:pt x="0" y="3083596"/>
                  <a:pt x="0" y="1986962"/>
                </a:cubicBezTo>
                <a:lnTo>
                  <a:pt x="0" y="1986962"/>
                </a:lnTo>
                <a:cubicBezTo>
                  <a:pt x="0" y="890328"/>
                  <a:pt x="890328" y="0"/>
                  <a:pt x="1986962" y="0"/>
                </a:cubicBezTo>
                <a:close/>
              </a:path>
            </a:pathLst>
          </a:custGeom>
          <a:solidFill>
            <a:srgbClr val="7C3AED">
              <a:alpha val="300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317914" y="317914"/>
            <a:ext cx="119218" cy="1589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6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$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448495" y="317914"/>
            <a:ext cx="1128595" cy="1589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6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whoami --verbose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17914" y="540454"/>
            <a:ext cx="11699233" cy="31791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3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From Bureaucrat to Builder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33810" y="1049116"/>
            <a:ext cx="4490535" cy="1645205"/>
          </a:xfrm>
          <a:custGeom>
            <a:avLst/>
            <a:gdLst/>
            <a:ahLst/>
            <a:cxnLst/>
            <a:rect l="l" t="t" r="r" b="b"/>
            <a:pathLst>
              <a:path w="4490535" h="1645205">
                <a:moveTo>
                  <a:pt x="31791" y="0"/>
                </a:moveTo>
                <a:lnTo>
                  <a:pt x="4426947" y="0"/>
                </a:lnTo>
                <a:cubicBezTo>
                  <a:pt x="4462066" y="0"/>
                  <a:pt x="4490535" y="28469"/>
                  <a:pt x="4490535" y="63587"/>
                </a:cubicBezTo>
                <a:lnTo>
                  <a:pt x="4490535" y="1581618"/>
                </a:lnTo>
                <a:cubicBezTo>
                  <a:pt x="4490535" y="1616736"/>
                  <a:pt x="4462066" y="1645205"/>
                  <a:pt x="4426947" y="1645205"/>
                </a:cubicBezTo>
                <a:lnTo>
                  <a:pt x="31791" y="1645205"/>
                </a:lnTo>
                <a:cubicBezTo>
                  <a:pt x="14233" y="1645205"/>
                  <a:pt x="0" y="1630971"/>
                  <a:pt x="0" y="1613413"/>
                </a:cubicBezTo>
                <a:lnTo>
                  <a:pt x="0" y="31791"/>
                </a:lnTo>
                <a:cubicBezTo>
                  <a:pt x="0" y="14245"/>
                  <a:pt x="14245" y="0"/>
                  <a:pt x="31791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7" name="Shape 5"/>
          <p:cNvSpPr/>
          <p:nvPr/>
        </p:nvSpPr>
        <p:spPr>
          <a:xfrm>
            <a:off x="333810" y="1049116"/>
            <a:ext cx="31791" cy="1645205"/>
          </a:xfrm>
          <a:custGeom>
            <a:avLst/>
            <a:gdLst/>
            <a:ahLst/>
            <a:cxnLst/>
            <a:rect l="l" t="t" r="r" b="b"/>
            <a:pathLst>
              <a:path w="31791" h="1645205">
                <a:moveTo>
                  <a:pt x="31791" y="0"/>
                </a:moveTo>
                <a:lnTo>
                  <a:pt x="31791" y="0"/>
                </a:lnTo>
                <a:lnTo>
                  <a:pt x="31791" y="1645205"/>
                </a:lnTo>
                <a:lnTo>
                  <a:pt x="31791" y="1645205"/>
                </a:lnTo>
                <a:cubicBezTo>
                  <a:pt x="14233" y="1645205"/>
                  <a:pt x="0" y="1630971"/>
                  <a:pt x="0" y="1613413"/>
                </a:cubicBezTo>
                <a:lnTo>
                  <a:pt x="0" y="31791"/>
                </a:lnTo>
                <a:cubicBezTo>
                  <a:pt x="0" y="14245"/>
                  <a:pt x="14245" y="0"/>
                  <a:pt x="31791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8" name="Text 6"/>
          <p:cNvSpPr/>
          <p:nvPr/>
        </p:nvSpPr>
        <p:spPr>
          <a:xfrm>
            <a:off x="540454" y="1275630"/>
            <a:ext cx="1616766" cy="1828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52" b="1" dirty="0">
                <a:solidFill>
                  <a:srgbClr val="00D08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Civil servant by day,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2121951" y="1275630"/>
            <a:ext cx="1766409" cy="1828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52" b="1" dirty="0">
                <a:solidFill>
                  <a:srgbClr val="7C3AE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crypto trader by night,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40454" y="1275630"/>
            <a:ext cx="4125120" cy="4411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52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builder in between.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40454" y="1883640"/>
            <a:ext cx="4156725" cy="6199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This isn't a contradiction—it's a strategy. I'm an M-shaped professional with 5+ years of cross-functional experience, deliberately building expertise across multiple domains simultaneously.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333810" y="2853278"/>
            <a:ext cx="4490535" cy="1502143"/>
          </a:xfrm>
          <a:custGeom>
            <a:avLst/>
            <a:gdLst/>
            <a:ahLst/>
            <a:cxnLst/>
            <a:rect l="l" t="t" r="r" b="b"/>
            <a:pathLst>
              <a:path w="4490535" h="1502143">
                <a:moveTo>
                  <a:pt x="31791" y="0"/>
                </a:moveTo>
                <a:lnTo>
                  <a:pt x="4426949" y="0"/>
                </a:lnTo>
                <a:cubicBezTo>
                  <a:pt x="4462066" y="0"/>
                  <a:pt x="4490535" y="28468"/>
                  <a:pt x="4490535" y="63586"/>
                </a:cubicBezTo>
                <a:lnTo>
                  <a:pt x="4490535" y="1438558"/>
                </a:lnTo>
                <a:cubicBezTo>
                  <a:pt x="4490535" y="1473675"/>
                  <a:pt x="4462066" y="1502143"/>
                  <a:pt x="4426949" y="1502143"/>
                </a:cubicBezTo>
                <a:lnTo>
                  <a:pt x="31791" y="1502143"/>
                </a:lnTo>
                <a:cubicBezTo>
                  <a:pt x="14233" y="1502143"/>
                  <a:pt x="0" y="1487910"/>
                  <a:pt x="0" y="1470352"/>
                </a:cubicBezTo>
                <a:lnTo>
                  <a:pt x="0" y="31791"/>
                </a:lnTo>
                <a:cubicBezTo>
                  <a:pt x="0" y="14245"/>
                  <a:pt x="14245" y="0"/>
                  <a:pt x="31791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13" name="Shape 11"/>
          <p:cNvSpPr/>
          <p:nvPr/>
        </p:nvSpPr>
        <p:spPr>
          <a:xfrm>
            <a:off x="333810" y="2853278"/>
            <a:ext cx="31791" cy="1502143"/>
          </a:xfrm>
          <a:custGeom>
            <a:avLst/>
            <a:gdLst/>
            <a:ahLst/>
            <a:cxnLst/>
            <a:rect l="l" t="t" r="r" b="b"/>
            <a:pathLst>
              <a:path w="31791" h="1502143">
                <a:moveTo>
                  <a:pt x="31791" y="0"/>
                </a:moveTo>
                <a:lnTo>
                  <a:pt x="31791" y="0"/>
                </a:lnTo>
                <a:lnTo>
                  <a:pt x="31791" y="1502143"/>
                </a:lnTo>
                <a:lnTo>
                  <a:pt x="31791" y="1502143"/>
                </a:lnTo>
                <a:cubicBezTo>
                  <a:pt x="14233" y="1502143"/>
                  <a:pt x="0" y="1487910"/>
                  <a:pt x="0" y="1470352"/>
                </a:cubicBezTo>
                <a:lnTo>
                  <a:pt x="0" y="31791"/>
                </a:lnTo>
                <a:cubicBezTo>
                  <a:pt x="0" y="14245"/>
                  <a:pt x="14245" y="0"/>
                  <a:pt x="31791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14" name="Shape 12"/>
          <p:cNvSpPr/>
          <p:nvPr/>
        </p:nvSpPr>
        <p:spPr>
          <a:xfrm>
            <a:off x="563304" y="3067870"/>
            <a:ext cx="97361" cy="111270"/>
          </a:xfrm>
          <a:custGeom>
            <a:avLst/>
            <a:gdLst/>
            <a:ahLst/>
            <a:cxnLst/>
            <a:rect l="l" t="t" r="r" b="b"/>
            <a:pathLst>
              <a:path w="97361" h="111270">
                <a:moveTo>
                  <a:pt x="0" y="46942"/>
                </a:moveTo>
                <a:cubicBezTo>
                  <a:pt x="0" y="32533"/>
                  <a:pt x="11670" y="20863"/>
                  <a:pt x="26079" y="20863"/>
                </a:cubicBezTo>
                <a:lnTo>
                  <a:pt x="27817" y="20863"/>
                </a:lnTo>
                <a:cubicBezTo>
                  <a:pt x="31664" y="20863"/>
                  <a:pt x="34772" y="23971"/>
                  <a:pt x="34772" y="27817"/>
                </a:cubicBezTo>
                <a:cubicBezTo>
                  <a:pt x="34772" y="31664"/>
                  <a:pt x="31664" y="34772"/>
                  <a:pt x="27817" y="34772"/>
                </a:cubicBezTo>
                <a:lnTo>
                  <a:pt x="26079" y="34772"/>
                </a:lnTo>
                <a:cubicBezTo>
                  <a:pt x="19364" y="34772"/>
                  <a:pt x="13909" y="40227"/>
                  <a:pt x="13909" y="46942"/>
                </a:cubicBezTo>
                <a:lnTo>
                  <a:pt x="13909" y="48681"/>
                </a:lnTo>
                <a:lnTo>
                  <a:pt x="27817" y="48681"/>
                </a:lnTo>
                <a:cubicBezTo>
                  <a:pt x="35489" y="48681"/>
                  <a:pt x="41726" y="54918"/>
                  <a:pt x="41726" y="62589"/>
                </a:cubicBezTo>
                <a:lnTo>
                  <a:pt x="41726" y="76498"/>
                </a:lnTo>
                <a:cubicBezTo>
                  <a:pt x="41726" y="84170"/>
                  <a:pt x="35489" y="90407"/>
                  <a:pt x="27817" y="90407"/>
                </a:cubicBezTo>
                <a:lnTo>
                  <a:pt x="13909" y="90407"/>
                </a:lnTo>
                <a:cubicBezTo>
                  <a:pt x="6237" y="90407"/>
                  <a:pt x="0" y="84170"/>
                  <a:pt x="0" y="76498"/>
                </a:cubicBezTo>
                <a:lnTo>
                  <a:pt x="0" y="46942"/>
                </a:lnTo>
                <a:close/>
                <a:moveTo>
                  <a:pt x="55635" y="46942"/>
                </a:moveTo>
                <a:cubicBezTo>
                  <a:pt x="55635" y="32533"/>
                  <a:pt x="67305" y="20863"/>
                  <a:pt x="81714" y="20863"/>
                </a:cubicBezTo>
                <a:lnTo>
                  <a:pt x="83452" y="20863"/>
                </a:lnTo>
                <a:cubicBezTo>
                  <a:pt x="87299" y="20863"/>
                  <a:pt x="90407" y="23971"/>
                  <a:pt x="90407" y="27817"/>
                </a:cubicBezTo>
                <a:cubicBezTo>
                  <a:pt x="90407" y="31664"/>
                  <a:pt x="87299" y="34772"/>
                  <a:pt x="83452" y="34772"/>
                </a:cubicBezTo>
                <a:lnTo>
                  <a:pt x="81714" y="34772"/>
                </a:lnTo>
                <a:cubicBezTo>
                  <a:pt x="74999" y="34772"/>
                  <a:pt x="69544" y="40227"/>
                  <a:pt x="69544" y="46942"/>
                </a:cubicBezTo>
                <a:lnTo>
                  <a:pt x="69544" y="48681"/>
                </a:lnTo>
                <a:lnTo>
                  <a:pt x="83452" y="48681"/>
                </a:lnTo>
                <a:cubicBezTo>
                  <a:pt x="91124" y="48681"/>
                  <a:pt x="97361" y="54918"/>
                  <a:pt x="97361" y="62589"/>
                </a:cubicBezTo>
                <a:lnTo>
                  <a:pt x="97361" y="76498"/>
                </a:lnTo>
                <a:cubicBezTo>
                  <a:pt x="97361" y="84170"/>
                  <a:pt x="91124" y="90407"/>
                  <a:pt x="83452" y="90407"/>
                </a:cubicBezTo>
                <a:lnTo>
                  <a:pt x="69544" y="90407"/>
                </a:lnTo>
                <a:cubicBezTo>
                  <a:pt x="61872" y="90407"/>
                  <a:pt x="55635" y="84170"/>
                  <a:pt x="55635" y="76498"/>
                </a:cubicBezTo>
                <a:lnTo>
                  <a:pt x="55635" y="46942"/>
                </a:ln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15" name="Text 13"/>
          <p:cNvSpPr/>
          <p:nvPr/>
        </p:nvSpPr>
        <p:spPr>
          <a:xfrm>
            <a:off x="743124" y="3044026"/>
            <a:ext cx="723254" cy="1589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6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philosophy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40454" y="3298357"/>
            <a:ext cx="4164673" cy="230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26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"You can't build what you haven't used."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40454" y="3594415"/>
            <a:ext cx="4156725" cy="5722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Every technology I work with, I use personally. From trading DeFi protocols to deploying AI systems for government—practitioner first, theorist never.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321888" y="4520339"/>
            <a:ext cx="4498482" cy="993481"/>
          </a:xfrm>
          <a:custGeom>
            <a:avLst/>
            <a:gdLst/>
            <a:ahLst/>
            <a:cxnLst/>
            <a:rect l="l" t="t" r="r" b="b"/>
            <a:pathLst>
              <a:path w="4498482" h="993481">
                <a:moveTo>
                  <a:pt x="63583" y="0"/>
                </a:moveTo>
                <a:lnTo>
                  <a:pt x="4434900" y="0"/>
                </a:lnTo>
                <a:cubicBezTo>
                  <a:pt x="4470015" y="0"/>
                  <a:pt x="4498482" y="28467"/>
                  <a:pt x="4498482" y="63583"/>
                </a:cubicBezTo>
                <a:lnTo>
                  <a:pt x="4498482" y="929898"/>
                </a:lnTo>
                <a:cubicBezTo>
                  <a:pt x="4498482" y="965014"/>
                  <a:pt x="4470015" y="993481"/>
                  <a:pt x="4434900" y="993481"/>
                </a:cubicBezTo>
                <a:lnTo>
                  <a:pt x="63583" y="993481"/>
                </a:lnTo>
                <a:cubicBezTo>
                  <a:pt x="28467" y="993481"/>
                  <a:pt x="0" y="965014"/>
                  <a:pt x="0" y="929898"/>
                </a:cubicBezTo>
                <a:lnTo>
                  <a:pt x="0" y="63583"/>
                </a:lnTo>
                <a:cubicBezTo>
                  <a:pt x="0" y="28490"/>
                  <a:pt x="28490" y="0"/>
                  <a:pt x="63583" y="0"/>
                </a:cubicBezTo>
                <a:close/>
              </a:path>
            </a:pathLst>
          </a:custGeom>
          <a:solidFill>
            <a:srgbClr val="161B22"/>
          </a:solidFill>
          <a:ln w="12700">
            <a:solidFill>
              <a:srgbClr val="00D084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484819" y="4715061"/>
            <a:ext cx="317914" cy="317914"/>
          </a:xfrm>
          <a:custGeom>
            <a:avLst/>
            <a:gdLst/>
            <a:ahLst/>
            <a:cxnLst/>
            <a:rect l="l" t="t" r="r" b="b"/>
            <a:pathLst>
              <a:path w="317914" h="317914">
                <a:moveTo>
                  <a:pt x="63583" y="0"/>
                </a:moveTo>
                <a:lnTo>
                  <a:pt x="254331" y="0"/>
                </a:lnTo>
                <a:cubicBezTo>
                  <a:pt x="289447" y="0"/>
                  <a:pt x="317914" y="28467"/>
                  <a:pt x="317914" y="63583"/>
                </a:cubicBezTo>
                <a:lnTo>
                  <a:pt x="317914" y="254331"/>
                </a:lnTo>
                <a:cubicBezTo>
                  <a:pt x="317914" y="289447"/>
                  <a:pt x="289447" y="317914"/>
                  <a:pt x="254331" y="317914"/>
                </a:cubicBezTo>
                <a:lnTo>
                  <a:pt x="63583" y="317914"/>
                </a:lnTo>
                <a:cubicBezTo>
                  <a:pt x="28467" y="317914"/>
                  <a:pt x="0" y="289447"/>
                  <a:pt x="0" y="254331"/>
                </a:cubicBezTo>
                <a:lnTo>
                  <a:pt x="0" y="63583"/>
                </a:lnTo>
                <a:cubicBezTo>
                  <a:pt x="0" y="28490"/>
                  <a:pt x="28490" y="0"/>
                  <a:pt x="63583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0" name="Shape 18"/>
          <p:cNvSpPr/>
          <p:nvPr/>
        </p:nvSpPr>
        <p:spPr>
          <a:xfrm>
            <a:off x="592115" y="4802488"/>
            <a:ext cx="107296" cy="143061"/>
          </a:xfrm>
          <a:custGeom>
            <a:avLst/>
            <a:gdLst/>
            <a:ahLst/>
            <a:cxnLst/>
            <a:rect l="l" t="t" r="r" b="b"/>
            <a:pathLst>
              <a:path w="107296" h="143061">
                <a:moveTo>
                  <a:pt x="17883" y="0"/>
                </a:moveTo>
                <a:cubicBezTo>
                  <a:pt x="8019" y="0"/>
                  <a:pt x="0" y="8019"/>
                  <a:pt x="0" y="17883"/>
                </a:cubicBezTo>
                <a:lnTo>
                  <a:pt x="0" y="125179"/>
                </a:lnTo>
                <a:cubicBezTo>
                  <a:pt x="0" y="135042"/>
                  <a:pt x="8019" y="143061"/>
                  <a:pt x="17883" y="143061"/>
                </a:cubicBezTo>
                <a:lnTo>
                  <a:pt x="89413" y="143061"/>
                </a:lnTo>
                <a:cubicBezTo>
                  <a:pt x="99277" y="143061"/>
                  <a:pt x="107296" y="135042"/>
                  <a:pt x="107296" y="125179"/>
                </a:cubicBezTo>
                <a:lnTo>
                  <a:pt x="107296" y="17883"/>
                </a:lnTo>
                <a:cubicBezTo>
                  <a:pt x="107296" y="8019"/>
                  <a:pt x="99277" y="0"/>
                  <a:pt x="89413" y="0"/>
                </a:cubicBezTo>
                <a:lnTo>
                  <a:pt x="17883" y="0"/>
                </a:lnTo>
                <a:close/>
                <a:moveTo>
                  <a:pt x="49177" y="98355"/>
                </a:moveTo>
                <a:lnTo>
                  <a:pt x="58119" y="98355"/>
                </a:lnTo>
                <a:cubicBezTo>
                  <a:pt x="63064" y="98355"/>
                  <a:pt x="67060" y="102350"/>
                  <a:pt x="67060" y="107296"/>
                </a:cubicBezTo>
                <a:lnTo>
                  <a:pt x="67060" y="129649"/>
                </a:lnTo>
                <a:lnTo>
                  <a:pt x="40236" y="129649"/>
                </a:lnTo>
                <a:lnTo>
                  <a:pt x="40236" y="107296"/>
                </a:lnTo>
                <a:cubicBezTo>
                  <a:pt x="40236" y="102350"/>
                  <a:pt x="44232" y="98355"/>
                  <a:pt x="49177" y="98355"/>
                </a:cubicBezTo>
                <a:close/>
                <a:moveTo>
                  <a:pt x="26824" y="31295"/>
                </a:moveTo>
                <a:cubicBezTo>
                  <a:pt x="26824" y="28836"/>
                  <a:pt x="28836" y="26824"/>
                  <a:pt x="31295" y="26824"/>
                </a:cubicBezTo>
                <a:lnTo>
                  <a:pt x="40236" y="26824"/>
                </a:lnTo>
                <a:cubicBezTo>
                  <a:pt x="42695" y="26824"/>
                  <a:pt x="44707" y="28836"/>
                  <a:pt x="44707" y="31295"/>
                </a:cubicBezTo>
                <a:lnTo>
                  <a:pt x="44707" y="40236"/>
                </a:lnTo>
                <a:cubicBezTo>
                  <a:pt x="44707" y="42695"/>
                  <a:pt x="42695" y="44707"/>
                  <a:pt x="40236" y="44707"/>
                </a:cubicBezTo>
                <a:lnTo>
                  <a:pt x="31295" y="44707"/>
                </a:lnTo>
                <a:cubicBezTo>
                  <a:pt x="28836" y="44707"/>
                  <a:pt x="26824" y="42695"/>
                  <a:pt x="26824" y="40236"/>
                </a:cubicBezTo>
                <a:lnTo>
                  <a:pt x="26824" y="31295"/>
                </a:lnTo>
                <a:close/>
                <a:moveTo>
                  <a:pt x="67060" y="26824"/>
                </a:moveTo>
                <a:lnTo>
                  <a:pt x="76001" y="26824"/>
                </a:lnTo>
                <a:cubicBezTo>
                  <a:pt x="78460" y="26824"/>
                  <a:pt x="80472" y="28836"/>
                  <a:pt x="80472" y="31295"/>
                </a:cubicBezTo>
                <a:lnTo>
                  <a:pt x="80472" y="40236"/>
                </a:lnTo>
                <a:cubicBezTo>
                  <a:pt x="80472" y="42695"/>
                  <a:pt x="78460" y="44707"/>
                  <a:pt x="76001" y="44707"/>
                </a:cubicBezTo>
                <a:lnTo>
                  <a:pt x="67060" y="44707"/>
                </a:lnTo>
                <a:cubicBezTo>
                  <a:pt x="64601" y="44707"/>
                  <a:pt x="62589" y="42695"/>
                  <a:pt x="62589" y="40236"/>
                </a:cubicBezTo>
                <a:lnTo>
                  <a:pt x="62589" y="31295"/>
                </a:lnTo>
                <a:cubicBezTo>
                  <a:pt x="62589" y="28836"/>
                  <a:pt x="64601" y="26824"/>
                  <a:pt x="67060" y="26824"/>
                </a:cubicBezTo>
                <a:close/>
                <a:moveTo>
                  <a:pt x="26824" y="67060"/>
                </a:moveTo>
                <a:cubicBezTo>
                  <a:pt x="26824" y="64601"/>
                  <a:pt x="28836" y="62589"/>
                  <a:pt x="31295" y="62589"/>
                </a:cubicBezTo>
                <a:lnTo>
                  <a:pt x="40236" y="62589"/>
                </a:lnTo>
                <a:cubicBezTo>
                  <a:pt x="42695" y="62589"/>
                  <a:pt x="44707" y="64601"/>
                  <a:pt x="44707" y="67060"/>
                </a:cubicBezTo>
                <a:lnTo>
                  <a:pt x="44707" y="76001"/>
                </a:lnTo>
                <a:cubicBezTo>
                  <a:pt x="44707" y="78460"/>
                  <a:pt x="42695" y="80472"/>
                  <a:pt x="40236" y="80472"/>
                </a:cubicBezTo>
                <a:lnTo>
                  <a:pt x="31295" y="80472"/>
                </a:lnTo>
                <a:cubicBezTo>
                  <a:pt x="28836" y="80472"/>
                  <a:pt x="26824" y="78460"/>
                  <a:pt x="26824" y="76001"/>
                </a:cubicBezTo>
                <a:lnTo>
                  <a:pt x="26824" y="67060"/>
                </a:lnTo>
                <a:close/>
                <a:moveTo>
                  <a:pt x="67060" y="62589"/>
                </a:moveTo>
                <a:lnTo>
                  <a:pt x="76001" y="62589"/>
                </a:lnTo>
                <a:cubicBezTo>
                  <a:pt x="78460" y="62589"/>
                  <a:pt x="80472" y="64601"/>
                  <a:pt x="80472" y="67060"/>
                </a:cubicBezTo>
                <a:lnTo>
                  <a:pt x="80472" y="76001"/>
                </a:lnTo>
                <a:cubicBezTo>
                  <a:pt x="80472" y="78460"/>
                  <a:pt x="78460" y="80472"/>
                  <a:pt x="76001" y="80472"/>
                </a:cubicBezTo>
                <a:lnTo>
                  <a:pt x="67060" y="80472"/>
                </a:lnTo>
                <a:cubicBezTo>
                  <a:pt x="64601" y="80472"/>
                  <a:pt x="62589" y="78460"/>
                  <a:pt x="62589" y="76001"/>
                </a:cubicBezTo>
                <a:lnTo>
                  <a:pt x="62589" y="67060"/>
                </a:lnTo>
                <a:cubicBezTo>
                  <a:pt x="62589" y="64601"/>
                  <a:pt x="64601" y="62589"/>
                  <a:pt x="67060" y="62589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1" name="Text 19"/>
          <p:cNvSpPr/>
          <p:nvPr/>
        </p:nvSpPr>
        <p:spPr>
          <a:xfrm>
            <a:off x="898107" y="4683270"/>
            <a:ext cx="1359082" cy="1589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6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CURRENT ROLE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898107" y="4842227"/>
            <a:ext cx="1374978" cy="222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6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Civil Servant (ASN)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484819" y="5160141"/>
            <a:ext cx="4236203" cy="1907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Ministry of Housing &amp; Settlement Areas • 2024–Present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5017328" y="1049116"/>
            <a:ext cx="6858993" cy="5635025"/>
          </a:xfrm>
          <a:custGeom>
            <a:avLst/>
            <a:gdLst/>
            <a:ahLst/>
            <a:cxnLst/>
            <a:rect l="l" t="t" r="r" b="b"/>
            <a:pathLst>
              <a:path w="6858993" h="5635025">
                <a:moveTo>
                  <a:pt x="63563" y="0"/>
                </a:moveTo>
                <a:lnTo>
                  <a:pt x="6795430" y="0"/>
                </a:lnTo>
                <a:cubicBezTo>
                  <a:pt x="6830535" y="0"/>
                  <a:pt x="6858993" y="28458"/>
                  <a:pt x="6858993" y="63563"/>
                </a:cubicBezTo>
                <a:lnTo>
                  <a:pt x="6858993" y="5571462"/>
                </a:lnTo>
                <a:cubicBezTo>
                  <a:pt x="6858993" y="5606567"/>
                  <a:pt x="6830535" y="5635025"/>
                  <a:pt x="6795430" y="5635025"/>
                </a:cubicBezTo>
                <a:lnTo>
                  <a:pt x="63563" y="5635025"/>
                </a:lnTo>
                <a:cubicBezTo>
                  <a:pt x="28458" y="5635025"/>
                  <a:pt x="0" y="5606567"/>
                  <a:pt x="0" y="5571462"/>
                </a:cubicBezTo>
                <a:lnTo>
                  <a:pt x="0" y="63563"/>
                </a:lnTo>
                <a:cubicBezTo>
                  <a:pt x="0" y="28482"/>
                  <a:pt x="28482" y="0"/>
                  <a:pt x="63563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25" name="Shape 23"/>
          <p:cNvSpPr/>
          <p:nvPr/>
        </p:nvSpPr>
        <p:spPr>
          <a:xfrm>
            <a:off x="5223972" y="1263708"/>
            <a:ext cx="111270" cy="111270"/>
          </a:xfrm>
          <a:custGeom>
            <a:avLst/>
            <a:gdLst/>
            <a:ahLst/>
            <a:cxnLst/>
            <a:rect l="l" t="t" r="r" b="b"/>
            <a:pathLst>
              <a:path w="111270" h="111270">
                <a:moveTo>
                  <a:pt x="0" y="20863"/>
                </a:moveTo>
                <a:cubicBezTo>
                  <a:pt x="0" y="17016"/>
                  <a:pt x="3108" y="13909"/>
                  <a:pt x="6954" y="13909"/>
                </a:cubicBezTo>
                <a:lnTo>
                  <a:pt x="90407" y="13909"/>
                </a:lnTo>
                <a:cubicBezTo>
                  <a:pt x="94253" y="13909"/>
                  <a:pt x="97361" y="17016"/>
                  <a:pt x="97361" y="20863"/>
                </a:cubicBezTo>
                <a:cubicBezTo>
                  <a:pt x="97361" y="24710"/>
                  <a:pt x="94253" y="27817"/>
                  <a:pt x="90407" y="27817"/>
                </a:cubicBezTo>
                <a:lnTo>
                  <a:pt x="6954" y="27817"/>
                </a:lnTo>
                <a:cubicBezTo>
                  <a:pt x="3108" y="27817"/>
                  <a:pt x="0" y="24710"/>
                  <a:pt x="0" y="20863"/>
                </a:cubicBezTo>
                <a:close/>
                <a:moveTo>
                  <a:pt x="13909" y="55635"/>
                </a:moveTo>
                <a:cubicBezTo>
                  <a:pt x="13909" y="51788"/>
                  <a:pt x="17016" y="48681"/>
                  <a:pt x="20863" y="48681"/>
                </a:cubicBezTo>
                <a:lnTo>
                  <a:pt x="104316" y="48681"/>
                </a:lnTo>
                <a:cubicBezTo>
                  <a:pt x="108162" y="48681"/>
                  <a:pt x="111270" y="51788"/>
                  <a:pt x="111270" y="55635"/>
                </a:cubicBezTo>
                <a:cubicBezTo>
                  <a:pt x="111270" y="59482"/>
                  <a:pt x="108162" y="62589"/>
                  <a:pt x="104316" y="62589"/>
                </a:cubicBezTo>
                <a:lnTo>
                  <a:pt x="20863" y="62589"/>
                </a:lnTo>
                <a:cubicBezTo>
                  <a:pt x="17016" y="62589"/>
                  <a:pt x="13909" y="59482"/>
                  <a:pt x="13909" y="55635"/>
                </a:cubicBezTo>
                <a:close/>
                <a:moveTo>
                  <a:pt x="97361" y="90407"/>
                </a:moveTo>
                <a:cubicBezTo>
                  <a:pt x="97361" y="94253"/>
                  <a:pt x="94253" y="97361"/>
                  <a:pt x="90407" y="97361"/>
                </a:cubicBezTo>
                <a:lnTo>
                  <a:pt x="6954" y="97361"/>
                </a:lnTo>
                <a:cubicBezTo>
                  <a:pt x="3108" y="97361"/>
                  <a:pt x="0" y="94253"/>
                  <a:pt x="0" y="90407"/>
                </a:cubicBezTo>
                <a:cubicBezTo>
                  <a:pt x="0" y="86560"/>
                  <a:pt x="3108" y="83452"/>
                  <a:pt x="6954" y="83452"/>
                </a:cubicBezTo>
                <a:lnTo>
                  <a:pt x="90407" y="83452"/>
                </a:lnTo>
                <a:cubicBezTo>
                  <a:pt x="94253" y="83452"/>
                  <a:pt x="97361" y="86560"/>
                  <a:pt x="97361" y="90407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6" name="Text 24"/>
          <p:cNvSpPr/>
          <p:nvPr/>
        </p:nvSpPr>
        <p:spPr>
          <a:xfrm>
            <a:off x="5410746" y="1239864"/>
            <a:ext cx="1398821" cy="1589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6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career_timeline.json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5208076" y="1557778"/>
            <a:ext cx="95374" cy="95374"/>
          </a:xfrm>
          <a:custGeom>
            <a:avLst/>
            <a:gdLst/>
            <a:ahLst/>
            <a:cxnLst/>
            <a:rect l="l" t="t" r="r" b="b"/>
            <a:pathLst>
              <a:path w="95374" h="95374">
                <a:moveTo>
                  <a:pt x="47687" y="0"/>
                </a:moveTo>
                <a:lnTo>
                  <a:pt x="47687" y="0"/>
                </a:lnTo>
                <a:cubicBezTo>
                  <a:pt x="74024" y="0"/>
                  <a:pt x="95374" y="21350"/>
                  <a:pt x="95374" y="47687"/>
                </a:cubicBezTo>
                <a:lnTo>
                  <a:pt x="95374" y="47687"/>
                </a:lnTo>
                <a:cubicBezTo>
                  <a:pt x="95374" y="74024"/>
                  <a:pt x="74024" y="95374"/>
                  <a:pt x="47687" y="95374"/>
                </a:cubicBezTo>
                <a:lnTo>
                  <a:pt x="47687" y="95374"/>
                </a:lnTo>
                <a:cubicBezTo>
                  <a:pt x="21350" y="95374"/>
                  <a:pt x="0" y="74024"/>
                  <a:pt x="0" y="47687"/>
                </a:cubicBezTo>
                <a:lnTo>
                  <a:pt x="0" y="47687"/>
                </a:lnTo>
                <a:cubicBezTo>
                  <a:pt x="0" y="21350"/>
                  <a:pt x="21350" y="0"/>
                  <a:pt x="47687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8" name="Shape 26"/>
          <p:cNvSpPr/>
          <p:nvPr/>
        </p:nvSpPr>
        <p:spPr>
          <a:xfrm>
            <a:off x="5247816" y="1653153"/>
            <a:ext cx="15896" cy="1128595"/>
          </a:xfrm>
          <a:custGeom>
            <a:avLst/>
            <a:gdLst/>
            <a:ahLst/>
            <a:cxnLst/>
            <a:rect l="l" t="t" r="r" b="b"/>
            <a:pathLst>
              <a:path w="15896" h="1128595">
                <a:moveTo>
                  <a:pt x="0" y="0"/>
                </a:moveTo>
                <a:lnTo>
                  <a:pt x="15896" y="0"/>
                </a:lnTo>
                <a:lnTo>
                  <a:pt x="15896" y="1128595"/>
                </a:lnTo>
                <a:lnTo>
                  <a:pt x="0" y="1128595"/>
                </a:lnTo>
                <a:lnTo>
                  <a:pt x="0" y="0"/>
                </a:lnTo>
                <a:close/>
              </a:path>
            </a:pathLst>
          </a:custGeom>
          <a:solidFill>
            <a:srgbClr val="00D084">
              <a:alpha val="30000"/>
            </a:srgbClr>
          </a:solidFill>
          <a:ln/>
        </p:spPr>
      </p:sp>
      <p:sp>
        <p:nvSpPr>
          <p:cNvPr id="29" name="Text 27"/>
          <p:cNvSpPr/>
          <p:nvPr/>
        </p:nvSpPr>
        <p:spPr>
          <a:xfrm>
            <a:off x="5430616" y="1573674"/>
            <a:ext cx="993481" cy="1589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6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2024 – PRESENT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11155861" y="1557778"/>
            <a:ext cx="532506" cy="190748"/>
          </a:xfrm>
          <a:custGeom>
            <a:avLst/>
            <a:gdLst/>
            <a:ahLst/>
            <a:cxnLst/>
            <a:rect l="l" t="t" r="r" b="b"/>
            <a:pathLst>
              <a:path w="532506" h="190748">
                <a:moveTo>
                  <a:pt x="31792" y="0"/>
                </a:moveTo>
                <a:lnTo>
                  <a:pt x="500714" y="0"/>
                </a:lnTo>
                <a:cubicBezTo>
                  <a:pt x="518272" y="0"/>
                  <a:pt x="532506" y="14234"/>
                  <a:pt x="532506" y="31792"/>
                </a:cubicBezTo>
                <a:lnTo>
                  <a:pt x="532506" y="158956"/>
                </a:lnTo>
                <a:cubicBezTo>
                  <a:pt x="532506" y="176515"/>
                  <a:pt x="518272" y="190748"/>
                  <a:pt x="500714" y="190748"/>
                </a:cubicBezTo>
                <a:lnTo>
                  <a:pt x="31792" y="190748"/>
                </a:lnTo>
                <a:cubicBezTo>
                  <a:pt x="14234" y="190748"/>
                  <a:pt x="0" y="176515"/>
                  <a:pt x="0" y="158956"/>
                </a:cubicBezTo>
                <a:lnTo>
                  <a:pt x="0" y="31792"/>
                </a:lnTo>
                <a:cubicBezTo>
                  <a:pt x="0" y="14246"/>
                  <a:pt x="14246" y="0"/>
                  <a:pt x="31792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31" name="Text 29"/>
          <p:cNvSpPr/>
          <p:nvPr/>
        </p:nvSpPr>
        <p:spPr>
          <a:xfrm>
            <a:off x="11155861" y="1557778"/>
            <a:ext cx="580193" cy="190748"/>
          </a:xfrm>
          <a:prstGeom prst="rect">
            <a:avLst/>
          </a:prstGeom>
          <a:noFill/>
          <a:ln/>
        </p:spPr>
        <p:txBody>
          <a:bodyPr wrap="square" lIns="63583" tIns="31791" rIns="63583" bIns="31791" rtlCol="0" anchor="ctr"/>
          <a:lstStyle/>
          <a:p>
            <a:pPr>
              <a:lnSpc>
                <a:spcPct val="110000"/>
              </a:lnSpc>
            </a:pPr>
            <a:r>
              <a:rPr lang="en-US" sz="751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CURRENT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5430616" y="1780318"/>
            <a:ext cx="6326488" cy="222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6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Ministry of Housing &amp; Settlement Areas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5430616" y="2034649"/>
            <a:ext cx="6318540" cy="1907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Civil Servant (ASN)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5430616" y="2288980"/>
            <a:ext cx="6310592" cy="3656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6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Managing information systems processing 500K+ housing subsidy applications annually. Building HUB PKP digital ecosystem for 50M+ homes.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5208076" y="2904939"/>
            <a:ext cx="95374" cy="95374"/>
          </a:xfrm>
          <a:custGeom>
            <a:avLst/>
            <a:gdLst/>
            <a:ahLst/>
            <a:cxnLst/>
            <a:rect l="l" t="t" r="r" b="b"/>
            <a:pathLst>
              <a:path w="95374" h="95374">
                <a:moveTo>
                  <a:pt x="47687" y="0"/>
                </a:moveTo>
                <a:lnTo>
                  <a:pt x="47687" y="0"/>
                </a:lnTo>
                <a:cubicBezTo>
                  <a:pt x="74024" y="0"/>
                  <a:pt x="95374" y="21350"/>
                  <a:pt x="95374" y="47687"/>
                </a:cubicBezTo>
                <a:lnTo>
                  <a:pt x="95374" y="47687"/>
                </a:lnTo>
                <a:cubicBezTo>
                  <a:pt x="95374" y="74024"/>
                  <a:pt x="74024" y="95374"/>
                  <a:pt x="47687" y="95374"/>
                </a:cubicBezTo>
                <a:lnTo>
                  <a:pt x="47687" y="95374"/>
                </a:lnTo>
                <a:cubicBezTo>
                  <a:pt x="21350" y="95374"/>
                  <a:pt x="0" y="74024"/>
                  <a:pt x="0" y="47687"/>
                </a:cubicBezTo>
                <a:lnTo>
                  <a:pt x="0" y="47687"/>
                </a:lnTo>
                <a:cubicBezTo>
                  <a:pt x="0" y="21350"/>
                  <a:pt x="21350" y="0"/>
                  <a:pt x="47687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36" name="Shape 34"/>
          <p:cNvSpPr/>
          <p:nvPr/>
        </p:nvSpPr>
        <p:spPr>
          <a:xfrm>
            <a:off x="5247816" y="3000313"/>
            <a:ext cx="15896" cy="914003"/>
          </a:xfrm>
          <a:custGeom>
            <a:avLst/>
            <a:gdLst/>
            <a:ahLst/>
            <a:cxnLst/>
            <a:rect l="l" t="t" r="r" b="b"/>
            <a:pathLst>
              <a:path w="15896" h="914003">
                <a:moveTo>
                  <a:pt x="0" y="0"/>
                </a:moveTo>
                <a:lnTo>
                  <a:pt x="15896" y="0"/>
                </a:lnTo>
                <a:lnTo>
                  <a:pt x="15896" y="914003"/>
                </a:lnTo>
                <a:lnTo>
                  <a:pt x="0" y="914003"/>
                </a:lnTo>
                <a:lnTo>
                  <a:pt x="0" y="0"/>
                </a:lnTo>
                <a:close/>
              </a:path>
            </a:pathLst>
          </a:custGeom>
          <a:solidFill>
            <a:srgbClr val="7C3AED">
              <a:alpha val="30000"/>
            </a:srgbClr>
          </a:solidFill>
          <a:ln/>
        </p:spPr>
      </p:sp>
      <p:sp>
        <p:nvSpPr>
          <p:cNvPr id="37" name="Text 35"/>
          <p:cNvSpPr/>
          <p:nvPr/>
        </p:nvSpPr>
        <p:spPr>
          <a:xfrm>
            <a:off x="5430616" y="2904939"/>
            <a:ext cx="6310592" cy="1589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6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2021 – 2024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5430616" y="3095687"/>
            <a:ext cx="6326488" cy="222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6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PT Sambel Korek DNO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5430616" y="3350018"/>
            <a:ext cx="6318540" cy="1907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Director of Operations (COO)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5430616" y="3604349"/>
            <a:ext cx="6310592" cy="1828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6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Led company to 40% revenue growth and expanded to 200+ retail partners. Managed portfolio value &gt;IDR 1T (~USD 71M).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5208076" y="4039494"/>
            <a:ext cx="95374" cy="95374"/>
          </a:xfrm>
          <a:custGeom>
            <a:avLst/>
            <a:gdLst/>
            <a:ahLst/>
            <a:cxnLst/>
            <a:rect l="l" t="t" r="r" b="b"/>
            <a:pathLst>
              <a:path w="95374" h="95374">
                <a:moveTo>
                  <a:pt x="47687" y="0"/>
                </a:moveTo>
                <a:lnTo>
                  <a:pt x="47687" y="0"/>
                </a:lnTo>
                <a:cubicBezTo>
                  <a:pt x="74024" y="0"/>
                  <a:pt x="95374" y="21350"/>
                  <a:pt x="95374" y="47687"/>
                </a:cubicBezTo>
                <a:lnTo>
                  <a:pt x="95374" y="47687"/>
                </a:lnTo>
                <a:cubicBezTo>
                  <a:pt x="95374" y="74024"/>
                  <a:pt x="74024" y="95374"/>
                  <a:pt x="47687" y="95374"/>
                </a:cubicBezTo>
                <a:lnTo>
                  <a:pt x="47687" y="95374"/>
                </a:lnTo>
                <a:cubicBezTo>
                  <a:pt x="21350" y="95374"/>
                  <a:pt x="0" y="74024"/>
                  <a:pt x="0" y="47687"/>
                </a:cubicBezTo>
                <a:lnTo>
                  <a:pt x="0" y="47687"/>
                </a:lnTo>
                <a:cubicBezTo>
                  <a:pt x="0" y="21350"/>
                  <a:pt x="21350" y="0"/>
                  <a:pt x="47687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42" name="Shape 40"/>
          <p:cNvSpPr/>
          <p:nvPr/>
        </p:nvSpPr>
        <p:spPr>
          <a:xfrm>
            <a:off x="5247816" y="4134868"/>
            <a:ext cx="15896" cy="1351134"/>
          </a:xfrm>
          <a:custGeom>
            <a:avLst/>
            <a:gdLst/>
            <a:ahLst/>
            <a:cxnLst/>
            <a:rect l="l" t="t" r="r" b="b"/>
            <a:pathLst>
              <a:path w="15896" h="1351134">
                <a:moveTo>
                  <a:pt x="0" y="0"/>
                </a:moveTo>
                <a:lnTo>
                  <a:pt x="15896" y="0"/>
                </a:lnTo>
                <a:lnTo>
                  <a:pt x="15896" y="1351134"/>
                </a:lnTo>
                <a:lnTo>
                  <a:pt x="0" y="1351134"/>
                </a:lnTo>
                <a:lnTo>
                  <a:pt x="0" y="0"/>
                </a:lnTo>
                <a:close/>
              </a:path>
            </a:pathLst>
          </a:custGeom>
          <a:solidFill>
            <a:srgbClr val="F59E0B">
              <a:alpha val="30000"/>
            </a:srgbClr>
          </a:solidFill>
          <a:ln/>
        </p:spPr>
      </p:sp>
      <p:sp>
        <p:nvSpPr>
          <p:cNvPr id="43" name="Text 41"/>
          <p:cNvSpPr/>
          <p:nvPr/>
        </p:nvSpPr>
        <p:spPr>
          <a:xfrm>
            <a:off x="5430616" y="4039494"/>
            <a:ext cx="6310592" cy="1589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6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2019 – 2022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5430616" y="4230243"/>
            <a:ext cx="6326488" cy="222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6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Automate All (CV Solusi Automasi Indonesia)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5430616" y="4484574"/>
            <a:ext cx="6318540" cy="1907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Founder &amp; CEO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5430616" y="4738905"/>
            <a:ext cx="6310592" cy="3656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6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Built Indonesia's first RPA-focused startup. Deployed 100+ bots across 50+ clients, reducing document processing time by 80%+. Achieved IDR 1B valuation.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5430616" y="5164115"/>
            <a:ext cx="985533" cy="190748"/>
          </a:xfrm>
          <a:custGeom>
            <a:avLst/>
            <a:gdLst/>
            <a:ahLst/>
            <a:cxnLst/>
            <a:rect l="l" t="t" r="r" b="b"/>
            <a:pathLst>
              <a:path w="985533" h="190748">
                <a:moveTo>
                  <a:pt x="31792" y="0"/>
                </a:moveTo>
                <a:lnTo>
                  <a:pt x="953741" y="0"/>
                </a:lnTo>
                <a:cubicBezTo>
                  <a:pt x="971299" y="0"/>
                  <a:pt x="985533" y="14234"/>
                  <a:pt x="985533" y="31792"/>
                </a:cubicBezTo>
                <a:lnTo>
                  <a:pt x="985533" y="158956"/>
                </a:lnTo>
                <a:cubicBezTo>
                  <a:pt x="985533" y="176515"/>
                  <a:pt x="971299" y="190748"/>
                  <a:pt x="953741" y="190748"/>
                </a:cubicBezTo>
                <a:lnTo>
                  <a:pt x="31792" y="190748"/>
                </a:lnTo>
                <a:cubicBezTo>
                  <a:pt x="14234" y="190748"/>
                  <a:pt x="0" y="176515"/>
                  <a:pt x="0" y="158956"/>
                </a:cubicBezTo>
                <a:lnTo>
                  <a:pt x="0" y="31792"/>
                </a:lnTo>
                <a:cubicBezTo>
                  <a:pt x="0" y="14246"/>
                  <a:pt x="14246" y="0"/>
                  <a:pt x="31792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48" name="Text 46"/>
          <p:cNvSpPr/>
          <p:nvPr/>
        </p:nvSpPr>
        <p:spPr>
          <a:xfrm>
            <a:off x="5430616" y="5164115"/>
            <a:ext cx="1033220" cy="190748"/>
          </a:xfrm>
          <a:prstGeom prst="rect">
            <a:avLst/>
          </a:prstGeom>
          <a:noFill/>
          <a:ln/>
        </p:spPr>
        <p:txBody>
          <a:bodyPr wrap="square" lIns="63583" tIns="31791" rIns="63583" bIns="31791" rtlCol="0" anchor="ctr"/>
          <a:lstStyle/>
          <a:p>
            <a:pPr>
              <a:lnSpc>
                <a:spcPct val="110000"/>
              </a:lnSpc>
            </a:pPr>
            <a:r>
              <a:rPr lang="en-US" sz="751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TOP 100 STARTUP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6482713" y="5164115"/>
            <a:ext cx="755046" cy="190748"/>
          </a:xfrm>
          <a:custGeom>
            <a:avLst/>
            <a:gdLst/>
            <a:ahLst/>
            <a:cxnLst/>
            <a:rect l="l" t="t" r="r" b="b"/>
            <a:pathLst>
              <a:path w="755046" h="190748">
                <a:moveTo>
                  <a:pt x="31792" y="0"/>
                </a:moveTo>
                <a:lnTo>
                  <a:pt x="723254" y="0"/>
                </a:lnTo>
                <a:cubicBezTo>
                  <a:pt x="740812" y="0"/>
                  <a:pt x="755046" y="14234"/>
                  <a:pt x="755046" y="31792"/>
                </a:cubicBezTo>
                <a:lnTo>
                  <a:pt x="755046" y="158956"/>
                </a:lnTo>
                <a:cubicBezTo>
                  <a:pt x="755046" y="176515"/>
                  <a:pt x="740812" y="190748"/>
                  <a:pt x="723254" y="190748"/>
                </a:cubicBezTo>
                <a:lnTo>
                  <a:pt x="31792" y="190748"/>
                </a:lnTo>
                <a:cubicBezTo>
                  <a:pt x="14234" y="190748"/>
                  <a:pt x="0" y="176515"/>
                  <a:pt x="0" y="158956"/>
                </a:cubicBezTo>
                <a:lnTo>
                  <a:pt x="0" y="31792"/>
                </a:lnTo>
                <a:cubicBezTo>
                  <a:pt x="0" y="14246"/>
                  <a:pt x="14246" y="0"/>
                  <a:pt x="31792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50" name="Text 48"/>
          <p:cNvSpPr/>
          <p:nvPr/>
        </p:nvSpPr>
        <p:spPr>
          <a:xfrm>
            <a:off x="6482713" y="5164115"/>
            <a:ext cx="802733" cy="190748"/>
          </a:xfrm>
          <a:prstGeom prst="rect">
            <a:avLst/>
          </a:prstGeom>
          <a:noFill/>
          <a:ln/>
        </p:spPr>
        <p:txBody>
          <a:bodyPr wrap="square" lIns="63583" tIns="31791" rIns="63583" bIns="31791" rtlCol="0" anchor="ctr"/>
          <a:lstStyle/>
          <a:p>
            <a:pPr>
              <a:lnSpc>
                <a:spcPct val="110000"/>
              </a:lnSpc>
            </a:pPr>
            <a:r>
              <a:rPr lang="en-US" sz="751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NUS BLOCK71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5208076" y="5609194"/>
            <a:ext cx="95374" cy="95374"/>
          </a:xfrm>
          <a:custGeom>
            <a:avLst/>
            <a:gdLst/>
            <a:ahLst/>
            <a:cxnLst/>
            <a:rect l="l" t="t" r="r" b="b"/>
            <a:pathLst>
              <a:path w="95374" h="95374">
                <a:moveTo>
                  <a:pt x="47687" y="0"/>
                </a:moveTo>
                <a:lnTo>
                  <a:pt x="47687" y="0"/>
                </a:lnTo>
                <a:cubicBezTo>
                  <a:pt x="74024" y="0"/>
                  <a:pt x="95374" y="21350"/>
                  <a:pt x="95374" y="47687"/>
                </a:cubicBezTo>
                <a:lnTo>
                  <a:pt x="95374" y="47687"/>
                </a:lnTo>
                <a:cubicBezTo>
                  <a:pt x="95374" y="74024"/>
                  <a:pt x="74024" y="95374"/>
                  <a:pt x="47687" y="95374"/>
                </a:cubicBezTo>
                <a:lnTo>
                  <a:pt x="47687" y="95374"/>
                </a:lnTo>
                <a:cubicBezTo>
                  <a:pt x="21350" y="95374"/>
                  <a:pt x="0" y="74024"/>
                  <a:pt x="0" y="47687"/>
                </a:cubicBezTo>
                <a:lnTo>
                  <a:pt x="0" y="47687"/>
                </a:lnTo>
                <a:cubicBezTo>
                  <a:pt x="0" y="21350"/>
                  <a:pt x="21350" y="0"/>
                  <a:pt x="47687" y="0"/>
                </a:cubicBez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52" name="Text 50"/>
          <p:cNvSpPr/>
          <p:nvPr/>
        </p:nvSpPr>
        <p:spPr>
          <a:xfrm>
            <a:off x="5430616" y="5609194"/>
            <a:ext cx="6310592" cy="1589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6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2017 – 2021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5430616" y="5799943"/>
            <a:ext cx="6326488" cy="222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6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Telkom University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5430616" y="6054274"/>
            <a:ext cx="6318540" cy="1907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S.Kom in Informatics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5430616" y="6308605"/>
            <a:ext cx="6310592" cy="1828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6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GPA 3.34/4.00 • 2nd Best Outstanding Graduate (Innovation &amp; Entrepreneurship)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D11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096094" y="428692"/>
            <a:ext cx="6001688" cy="6001688"/>
          </a:xfrm>
          <a:custGeom>
            <a:avLst/>
            <a:gdLst/>
            <a:ahLst/>
            <a:cxnLst/>
            <a:rect l="l" t="t" r="r" b="b"/>
            <a:pathLst>
              <a:path w="6001688" h="6001688">
                <a:moveTo>
                  <a:pt x="3000844" y="0"/>
                </a:moveTo>
                <a:lnTo>
                  <a:pt x="3000844" y="0"/>
                </a:lnTo>
                <a:cubicBezTo>
                  <a:pt x="4658164" y="0"/>
                  <a:pt x="6001688" y="1343524"/>
                  <a:pt x="6001688" y="3000844"/>
                </a:cubicBezTo>
                <a:lnTo>
                  <a:pt x="6001688" y="3000844"/>
                </a:lnTo>
                <a:cubicBezTo>
                  <a:pt x="6001688" y="4658164"/>
                  <a:pt x="4658164" y="6001688"/>
                  <a:pt x="3000844" y="6001688"/>
                </a:cubicBezTo>
                <a:lnTo>
                  <a:pt x="3000844" y="6001688"/>
                </a:lnTo>
                <a:cubicBezTo>
                  <a:pt x="1343524" y="6001688"/>
                  <a:pt x="0" y="4658164"/>
                  <a:pt x="0" y="3000844"/>
                </a:cubicBezTo>
                <a:lnTo>
                  <a:pt x="0" y="3000844"/>
                </a:lnTo>
                <a:cubicBezTo>
                  <a:pt x="0" y="1343524"/>
                  <a:pt x="1343524" y="0"/>
                  <a:pt x="3000844" y="0"/>
                </a:cubicBezTo>
                <a:close/>
              </a:path>
            </a:pathLst>
          </a:custGeom>
          <a:solidFill>
            <a:srgbClr val="F59E0B">
              <a:alpha val="200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342954" y="342954"/>
            <a:ext cx="128608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5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&lt;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483819" y="342954"/>
            <a:ext cx="1363241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5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M-Shaped Expertise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853222" y="342954"/>
            <a:ext cx="205772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5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/&gt;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42954" y="583021"/>
            <a:ext cx="11660422" cy="342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30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M-Shaped </a:t>
            </a:r>
            <a:pPr>
              <a:lnSpc>
                <a:spcPct val="90000"/>
              </a:lnSpc>
            </a:pPr>
            <a:r>
              <a:rPr lang="en-US" sz="2430" b="1" dirty="0">
                <a:solidFill>
                  <a:srgbClr val="8B949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(Not T-Shaped)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42954" y="994565"/>
            <a:ext cx="11574684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Deep expertise across multiple domains simultaneously — deliberately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42954" y="1337519"/>
            <a:ext cx="6370363" cy="5521553"/>
          </a:xfrm>
          <a:custGeom>
            <a:avLst/>
            <a:gdLst/>
            <a:ahLst/>
            <a:cxnLst/>
            <a:rect l="l" t="t" r="r" b="b"/>
            <a:pathLst>
              <a:path w="6370363" h="5521553">
                <a:moveTo>
                  <a:pt x="68578" y="0"/>
                </a:moveTo>
                <a:lnTo>
                  <a:pt x="6301785" y="0"/>
                </a:lnTo>
                <a:cubicBezTo>
                  <a:pt x="6339660" y="0"/>
                  <a:pt x="6370363" y="30703"/>
                  <a:pt x="6370363" y="68578"/>
                </a:cubicBezTo>
                <a:lnTo>
                  <a:pt x="6370363" y="5452975"/>
                </a:lnTo>
                <a:cubicBezTo>
                  <a:pt x="6370363" y="5490849"/>
                  <a:pt x="6339660" y="5521553"/>
                  <a:pt x="6301785" y="5521553"/>
                </a:cubicBezTo>
                <a:lnTo>
                  <a:pt x="68578" y="5521553"/>
                </a:lnTo>
                <a:cubicBezTo>
                  <a:pt x="30703" y="5521553"/>
                  <a:pt x="0" y="5490849"/>
                  <a:pt x="0" y="5452975"/>
                </a:cubicBezTo>
                <a:lnTo>
                  <a:pt x="0" y="68578"/>
                </a:lnTo>
                <a:cubicBezTo>
                  <a:pt x="0" y="30729"/>
                  <a:pt x="30729" y="0"/>
                  <a:pt x="68578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9" name="Shape 7"/>
          <p:cNvSpPr/>
          <p:nvPr/>
        </p:nvSpPr>
        <p:spPr>
          <a:xfrm>
            <a:off x="531578" y="1534717"/>
            <a:ext cx="120034" cy="120034"/>
          </a:xfrm>
          <a:custGeom>
            <a:avLst/>
            <a:gdLst/>
            <a:ahLst/>
            <a:cxnLst/>
            <a:rect l="l" t="t" r="r" b="b"/>
            <a:pathLst>
              <a:path w="120034" h="120034">
                <a:moveTo>
                  <a:pt x="7502" y="7502"/>
                </a:moveTo>
                <a:cubicBezTo>
                  <a:pt x="11652" y="7502"/>
                  <a:pt x="15004" y="10855"/>
                  <a:pt x="15004" y="15004"/>
                </a:cubicBezTo>
                <a:lnTo>
                  <a:pt x="15004" y="93776"/>
                </a:lnTo>
                <a:cubicBezTo>
                  <a:pt x="15004" y="95839"/>
                  <a:pt x="16692" y="97527"/>
                  <a:pt x="18755" y="97527"/>
                </a:cubicBezTo>
                <a:lnTo>
                  <a:pt x="112532" y="97527"/>
                </a:lnTo>
                <a:cubicBezTo>
                  <a:pt x="116681" y="97527"/>
                  <a:pt x="120034" y="100880"/>
                  <a:pt x="120034" y="105030"/>
                </a:cubicBezTo>
                <a:cubicBezTo>
                  <a:pt x="120034" y="109179"/>
                  <a:pt x="116681" y="112532"/>
                  <a:pt x="112532" y="112532"/>
                </a:cubicBezTo>
                <a:lnTo>
                  <a:pt x="18755" y="112532"/>
                </a:lnTo>
                <a:cubicBezTo>
                  <a:pt x="8393" y="112532"/>
                  <a:pt x="0" y="104139"/>
                  <a:pt x="0" y="93776"/>
                </a:cubicBezTo>
                <a:lnTo>
                  <a:pt x="0" y="15004"/>
                </a:lnTo>
                <a:cubicBezTo>
                  <a:pt x="0" y="10855"/>
                  <a:pt x="3353" y="7502"/>
                  <a:pt x="7502" y="7502"/>
                </a:cubicBezTo>
                <a:close/>
                <a:moveTo>
                  <a:pt x="30008" y="22506"/>
                </a:moveTo>
                <a:cubicBezTo>
                  <a:pt x="30008" y="18357"/>
                  <a:pt x="33361" y="15004"/>
                  <a:pt x="37511" y="15004"/>
                </a:cubicBezTo>
                <a:lnTo>
                  <a:pt x="82523" y="15004"/>
                </a:lnTo>
                <a:cubicBezTo>
                  <a:pt x="86673" y="15004"/>
                  <a:pt x="90025" y="18357"/>
                  <a:pt x="90025" y="22506"/>
                </a:cubicBezTo>
                <a:cubicBezTo>
                  <a:pt x="90025" y="26656"/>
                  <a:pt x="86673" y="30008"/>
                  <a:pt x="82523" y="30008"/>
                </a:cubicBezTo>
                <a:lnTo>
                  <a:pt x="37511" y="30008"/>
                </a:lnTo>
                <a:cubicBezTo>
                  <a:pt x="33361" y="30008"/>
                  <a:pt x="30008" y="26656"/>
                  <a:pt x="30008" y="22506"/>
                </a:cubicBezTo>
                <a:close/>
                <a:moveTo>
                  <a:pt x="37511" y="41262"/>
                </a:moveTo>
                <a:lnTo>
                  <a:pt x="67519" y="41262"/>
                </a:lnTo>
                <a:cubicBezTo>
                  <a:pt x="71669" y="41262"/>
                  <a:pt x="75021" y="44614"/>
                  <a:pt x="75021" y="48764"/>
                </a:cubicBezTo>
                <a:cubicBezTo>
                  <a:pt x="75021" y="52913"/>
                  <a:pt x="71669" y="56266"/>
                  <a:pt x="67519" y="56266"/>
                </a:cubicBezTo>
                <a:lnTo>
                  <a:pt x="37511" y="56266"/>
                </a:lnTo>
                <a:cubicBezTo>
                  <a:pt x="33361" y="56266"/>
                  <a:pt x="30008" y="52913"/>
                  <a:pt x="30008" y="48764"/>
                </a:cubicBezTo>
                <a:cubicBezTo>
                  <a:pt x="30008" y="44614"/>
                  <a:pt x="33361" y="41262"/>
                  <a:pt x="37511" y="41262"/>
                </a:cubicBezTo>
                <a:close/>
                <a:moveTo>
                  <a:pt x="37511" y="67519"/>
                </a:moveTo>
                <a:lnTo>
                  <a:pt x="97527" y="67519"/>
                </a:lnTo>
                <a:cubicBezTo>
                  <a:pt x="101677" y="67519"/>
                  <a:pt x="105030" y="70871"/>
                  <a:pt x="105030" y="75021"/>
                </a:cubicBezTo>
                <a:cubicBezTo>
                  <a:pt x="105030" y="79171"/>
                  <a:pt x="101677" y="82523"/>
                  <a:pt x="97527" y="82523"/>
                </a:cubicBezTo>
                <a:lnTo>
                  <a:pt x="37511" y="82523"/>
                </a:lnTo>
                <a:cubicBezTo>
                  <a:pt x="33361" y="82523"/>
                  <a:pt x="30008" y="79171"/>
                  <a:pt x="30008" y="75021"/>
                </a:cubicBezTo>
                <a:cubicBezTo>
                  <a:pt x="30008" y="70871"/>
                  <a:pt x="33361" y="67519"/>
                  <a:pt x="37511" y="67519"/>
                </a:cubicBez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10" name="Text 8"/>
          <p:cNvSpPr/>
          <p:nvPr/>
        </p:nvSpPr>
        <p:spPr>
          <a:xfrm>
            <a:off x="733063" y="1508996"/>
            <a:ext cx="1723342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5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expertise_visualization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414992" y="1543291"/>
            <a:ext cx="102886" cy="102886"/>
          </a:xfrm>
          <a:custGeom>
            <a:avLst/>
            <a:gdLst/>
            <a:ahLst/>
            <a:cxnLst/>
            <a:rect l="l" t="t" r="r" b="b"/>
            <a:pathLst>
              <a:path w="102886" h="102886">
                <a:moveTo>
                  <a:pt x="34295" y="0"/>
                </a:moveTo>
                <a:lnTo>
                  <a:pt x="68591" y="0"/>
                </a:lnTo>
                <a:cubicBezTo>
                  <a:pt x="87519" y="0"/>
                  <a:pt x="102886" y="15367"/>
                  <a:pt x="102886" y="34295"/>
                </a:cubicBezTo>
                <a:lnTo>
                  <a:pt x="102886" y="68591"/>
                </a:lnTo>
                <a:cubicBezTo>
                  <a:pt x="102886" y="87519"/>
                  <a:pt x="87519" y="102886"/>
                  <a:pt x="68591" y="102886"/>
                </a:cubicBezTo>
                <a:lnTo>
                  <a:pt x="34295" y="102886"/>
                </a:lnTo>
                <a:cubicBezTo>
                  <a:pt x="15367" y="102886"/>
                  <a:pt x="0" y="87519"/>
                  <a:pt x="0" y="68591"/>
                </a:cubicBezTo>
                <a:lnTo>
                  <a:pt x="0" y="34295"/>
                </a:lnTo>
                <a:cubicBezTo>
                  <a:pt x="0" y="15367"/>
                  <a:pt x="15367" y="0"/>
                  <a:pt x="34295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2" name="Text 10"/>
          <p:cNvSpPr/>
          <p:nvPr/>
        </p:nvSpPr>
        <p:spPr>
          <a:xfrm>
            <a:off x="4586468" y="1526143"/>
            <a:ext cx="823089" cy="1371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1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M-Shaped (Ibnu)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5495697" y="1543291"/>
            <a:ext cx="102886" cy="102886"/>
          </a:xfrm>
          <a:custGeom>
            <a:avLst/>
            <a:gdLst/>
            <a:ahLst/>
            <a:cxnLst/>
            <a:rect l="l" t="t" r="r" b="b"/>
            <a:pathLst>
              <a:path w="102886" h="102886">
                <a:moveTo>
                  <a:pt x="34295" y="0"/>
                </a:moveTo>
                <a:lnTo>
                  <a:pt x="68591" y="0"/>
                </a:lnTo>
                <a:cubicBezTo>
                  <a:pt x="87519" y="0"/>
                  <a:pt x="102886" y="15367"/>
                  <a:pt x="102886" y="34295"/>
                </a:cubicBezTo>
                <a:lnTo>
                  <a:pt x="102886" y="68591"/>
                </a:lnTo>
                <a:cubicBezTo>
                  <a:pt x="102886" y="87519"/>
                  <a:pt x="87519" y="102886"/>
                  <a:pt x="68591" y="102886"/>
                </a:cubicBezTo>
                <a:lnTo>
                  <a:pt x="34295" y="102886"/>
                </a:lnTo>
                <a:cubicBezTo>
                  <a:pt x="15367" y="102886"/>
                  <a:pt x="0" y="87519"/>
                  <a:pt x="0" y="68591"/>
                </a:cubicBezTo>
                <a:lnTo>
                  <a:pt x="0" y="34295"/>
                </a:lnTo>
                <a:cubicBezTo>
                  <a:pt x="0" y="15367"/>
                  <a:pt x="15367" y="0"/>
                  <a:pt x="34295" y="0"/>
                </a:cubicBez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14" name="Text 12"/>
          <p:cNvSpPr/>
          <p:nvPr/>
        </p:nvSpPr>
        <p:spPr>
          <a:xfrm>
            <a:off x="5667174" y="1526143"/>
            <a:ext cx="925975" cy="1371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1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T-Shaped (Typical)</a:t>
            </a:r>
            <a:endParaRPr lang="en-US" sz="1600" dirty="0"/>
          </a:p>
        </p:txBody>
      </p:sp>
      <p:pic>
        <p:nvPicPr>
          <p:cNvPr id="15" name="Image 0" descr="https://kimi-img.moonshot.cn/pub/slides/26-02-25-14:55:52-d6f9pu6e8airarb0h970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14430" y="1783359"/>
            <a:ext cx="5358650" cy="4904236"/>
          </a:xfrm>
          <a:prstGeom prst="roundRect">
            <a:avLst>
              <a:gd name="adj" fmla="val 0"/>
            </a:avLst>
          </a:prstGeom>
        </p:spPr>
      </p:pic>
      <p:sp>
        <p:nvSpPr>
          <p:cNvPr id="16" name="Shape 13"/>
          <p:cNvSpPr/>
          <p:nvPr/>
        </p:nvSpPr>
        <p:spPr>
          <a:xfrm>
            <a:off x="6936437" y="1337519"/>
            <a:ext cx="4912810" cy="1903392"/>
          </a:xfrm>
          <a:custGeom>
            <a:avLst/>
            <a:gdLst/>
            <a:ahLst/>
            <a:cxnLst/>
            <a:rect l="l" t="t" r="r" b="b"/>
            <a:pathLst>
              <a:path w="4912810" h="1903392">
                <a:moveTo>
                  <a:pt x="34295" y="0"/>
                </a:moveTo>
                <a:lnTo>
                  <a:pt x="4844212" y="0"/>
                </a:lnTo>
                <a:cubicBezTo>
                  <a:pt x="4882098" y="0"/>
                  <a:pt x="4912810" y="30712"/>
                  <a:pt x="4912810" y="68598"/>
                </a:cubicBezTo>
                <a:lnTo>
                  <a:pt x="4912810" y="1834794"/>
                </a:lnTo>
                <a:cubicBezTo>
                  <a:pt x="4912810" y="1872680"/>
                  <a:pt x="4882098" y="1903392"/>
                  <a:pt x="4844212" y="1903392"/>
                </a:cubicBezTo>
                <a:lnTo>
                  <a:pt x="34295" y="1903392"/>
                </a:lnTo>
                <a:cubicBezTo>
                  <a:pt x="15355" y="1903392"/>
                  <a:pt x="0" y="1888038"/>
                  <a:pt x="0" y="1869097"/>
                </a:cubicBezTo>
                <a:lnTo>
                  <a:pt x="0" y="34295"/>
                </a:lnTo>
                <a:cubicBezTo>
                  <a:pt x="0" y="15355"/>
                  <a:pt x="15355" y="0"/>
                  <a:pt x="34295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17" name="Shape 14"/>
          <p:cNvSpPr/>
          <p:nvPr/>
        </p:nvSpPr>
        <p:spPr>
          <a:xfrm>
            <a:off x="6936437" y="1337519"/>
            <a:ext cx="34295" cy="1903392"/>
          </a:xfrm>
          <a:custGeom>
            <a:avLst/>
            <a:gdLst/>
            <a:ahLst/>
            <a:cxnLst/>
            <a:rect l="l" t="t" r="r" b="b"/>
            <a:pathLst>
              <a:path w="34295" h="1903392">
                <a:moveTo>
                  <a:pt x="34295" y="0"/>
                </a:moveTo>
                <a:lnTo>
                  <a:pt x="34295" y="0"/>
                </a:lnTo>
                <a:lnTo>
                  <a:pt x="34295" y="1903392"/>
                </a:lnTo>
                <a:lnTo>
                  <a:pt x="34295" y="1903392"/>
                </a:lnTo>
                <a:cubicBezTo>
                  <a:pt x="15355" y="1903392"/>
                  <a:pt x="0" y="1888038"/>
                  <a:pt x="0" y="1869097"/>
                </a:cubicBezTo>
                <a:lnTo>
                  <a:pt x="0" y="34295"/>
                </a:lnTo>
                <a:cubicBezTo>
                  <a:pt x="0" y="15355"/>
                  <a:pt x="15355" y="0"/>
                  <a:pt x="34295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8" name="Shape 15"/>
          <p:cNvSpPr/>
          <p:nvPr/>
        </p:nvSpPr>
        <p:spPr>
          <a:xfrm>
            <a:off x="7165787" y="1551865"/>
            <a:ext cx="115747" cy="154329"/>
          </a:xfrm>
          <a:custGeom>
            <a:avLst/>
            <a:gdLst/>
            <a:ahLst/>
            <a:cxnLst/>
            <a:rect l="l" t="t" r="r" b="b"/>
            <a:pathLst>
              <a:path w="115747" h="154329">
                <a:moveTo>
                  <a:pt x="88287" y="115747"/>
                </a:moveTo>
                <a:cubicBezTo>
                  <a:pt x="90488" y="109025"/>
                  <a:pt x="94888" y="102936"/>
                  <a:pt x="99862" y="97692"/>
                </a:cubicBezTo>
                <a:cubicBezTo>
                  <a:pt x="109718" y="87323"/>
                  <a:pt x="115747" y="73306"/>
                  <a:pt x="115747" y="57873"/>
                </a:cubicBezTo>
                <a:cubicBezTo>
                  <a:pt x="115747" y="25922"/>
                  <a:pt x="89824" y="0"/>
                  <a:pt x="57873" y="0"/>
                </a:cubicBezTo>
                <a:cubicBezTo>
                  <a:pt x="25922" y="0"/>
                  <a:pt x="0" y="25922"/>
                  <a:pt x="0" y="57873"/>
                </a:cubicBezTo>
                <a:cubicBezTo>
                  <a:pt x="0" y="73306"/>
                  <a:pt x="6028" y="87323"/>
                  <a:pt x="15885" y="97692"/>
                </a:cubicBezTo>
                <a:cubicBezTo>
                  <a:pt x="20859" y="102936"/>
                  <a:pt x="25289" y="109025"/>
                  <a:pt x="27460" y="115747"/>
                </a:cubicBezTo>
                <a:lnTo>
                  <a:pt x="88257" y="115747"/>
                </a:lnTo>
                <a:close/>
                <a:moveTo>
                  <a:pt x="86810" y="130215"/>
                </a:moveTo>
                <a:lnTo>
                  <a:pt x="28937" y="130215"/>
                </a:lnTo>
                <a:lnTo>
                  <a:pt x="28937" y="135038"/>
                </a:lnTo>
                <a:cubicBezTo>
                  <a:pt x="28937" y="148361"/>
                  <a:pt x="39728" y="159152"/>
                  <a:pt x="53051" y="159152"/>
                </a:cubicBezTo>
                <a:lnTo>
                  <a:pt x="62696" y="159152"/>
                </a:lnTo>
                <a:cubicBezTo>
                  <a:pt x="76019" y="159152"/>
                  <a:pt x="86810" y="148361"/>
                  <a:pt x="86810" y="135038"/>
                </a:cubicBezTo>
                <a:lnTo>
                  <a:pt x="86810" y="130215"/>
                </a:lnTo>
                <a:close/>
                <a:moveTo>
                  <a:pt x="55462" y="33759"/>
                </a:moveTo>
                <a:cubicBezTo>
                  <a:pt x="43465" y="33759"/>
                  <a:pt x="33759" y="43465"/>
                  <a:pt x="33759" y="55462"/>
                </a:cubicBezTo>
                <a:cubicBezTo>
                  <a:pt x="33759" y="59471"/>
                  <a:pt x="30534" y="62696"/>
                  <a:pt x="26525" y="62696"/>
                </a:cubicBezTo>
                <a:cubicBezTo>
                  <a:pt x="22516" y="62696"/>
                  <a:pt x="19291" y="59471"/>
                  <a:pt x="19291" y="55462"/>
                </a:cubicBezTo>
                <a:cubicBezTo>
                  <a:pt x="19291" y="35478"/>
                  <a:pt x="35478" y="19291"/>
                  <a:pt x="55462" y="19291"/>
                </a:cubicBezTo>
                <a:cubicBezTo>
                  <a:pt x="59471" y="19291"/>
                  <a:pt x="62696" y="22516"/>
                  <a:pt x="62696" y="26525"/>
                </a:cubicBezTo>
                <a:cubicBezTo>
                  <a:pt x="62696" y="30534"/>
                  <a:pt x="59471" y="33759"/>
                  <a:pt x="55462" y="33759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9" name="Text 16"/>
          <p:cNvSpPr/>
          <p:nvPr/>
        </p:nvSpPr>
        <p:spPr>
          <a:xfrm>
            <a:off x="7386564" y="1508996"/>
            <a:ext cx="1277502" cy="2400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15" b="1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Why M-Shaped?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7125062" y="1851949"/>
            <a:ext cx="4621300" cy="44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80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T-shaped</a:t>
            </a:r>
            <a:pPr>
              <a:lnSpc>
                <a:spcPct val="140000"/>
              </a:lnSpc>
            </a:pPr>
            <a:r>
              <a:rPr lang="en-US" sz="108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= one deep expertise. </a:t>
            </a:r>
            <a:pPr>
              <a:lnSpc>
                <a:spcPct val="140000"/>
              </a:lnSpc>
            </a:pPr>
            <a:r>
              <a:rPr lang="en-US" sz="1080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M-shaped</a:t>
            </a:r>
            <a:pPr>
              <a:lnSpc>
                <a:spcPct val="140000"/>
              </a:lnSpc>
            </a:pPr>
            <a:r>
              <a:rPr lang="en-US" sz="108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= multiple deep expertise areas.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7125062" y="2400675"/>
            <a:ext cx="4621300" cy="668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8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 deliberately chose to build depth across AI, Blockchain, and Security simultaneously. The future belongs to those who can operate at the intersection.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6919290" y="3378093"/>
            <a:ext cx="4929958" cy="2606447"/>
          </a:xfrm>
          <a:custGeom>
            <a:avLst/>
            <a:gdLst/>
            <a:ahLst/>
            <a:cxnLst/>
            <a:rect l="l" t="t" r="r" b="b"/>
            <a:pathLst>
              <a:path w="4929958" h="2606447">
                <a:moveTo>
                  <a:pt x="68602" y="0"/>
                </a:moveTo>
                <a:lnTo>
                  <a:pt x="4861356" y="0"/>
                </a:lnTo>
                <a:cubicBezTo>
                  <a:pt x="4899244" y="0"/>
                  <a:pt x="4929958" y="30714"/>
                  <a:pt x="4929958" y="68602"/>
                </a:cubicBezTo>
                <a:lnTo>
                  <a:pt x="4929958" y="2537846"/>
                </a:lnTo>
                <a:cubicBezTo>
                  <a:pt x="4929958" y="2575733"/>
                  <a:pt x="4899244" y="2606447"/>
                  <a:pt x="4861356" y="2606447"/>
                </a:cubicBezTo>
                <a:lnTo>
                  <a:pt x="68602" y="2606447"/>
                </a:lnTo>
                <a:cubicBezTo>
                  <a:pt x="30714" y="2606447"/>
                  <a:pt x="0" y="2575733"/>
                  <a:pt x="0" y="2537846"/>
                </a:cubicBezTo>
                <a:lnTo>
                  <a:pt x="0" y="68602"/>
                </a:lnTo>
                <a:cubicBezTo>
                  <a:pt x="0" y="30739"/>
                  <a:pt x="30739" y="0"/>
                  <a:pt x="68602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23" name="Shape 20"/>
          <p:cNvSpPr/>
          <p:nvPr/>
        </p:nvSpPr>
        <p:spPr>
          <a:xfrm>
            <a:off x="7100412" y="3575291"/>
            <a:ext cx="135038" cy="120034"/>
          </a:xfrm>
          <a:custGeom>
            <a:avLst/>
            <a:gdLst/>
            <a:ahLst/>
            <a:cxnLst/>
            <a:rect l="l" t="t" r="r" b="b"/>
            <a:pathLst>
              <a:path w="135038" h="120034">
                <a:moveTo>
                  <a:pt x="84586" y="281"/>
                </a:moveTo>
                <a:cubicBezTo>
                  <a:pt x="80601" y="-867"/>
                  <a:pt x="76451" y="1454"/>
                  <a:pt x="75302" y="5439"/>
                </a:cubicBezTo>
                <a:lnTo>
                  <a:pt x="45294" y="110469"/>
                </a:lnTo>
                <a:cubicBezTo>
                  <a:pt x="44145" y="114454"/>
                  <a:pt x="46466" y="118604"/>
                  <a:pt x="50452" y="119752"/>
                </a:cubicBezTo>
                <a:cubicBezTo>
                  <a:pt x="54437" y="120901"/>
                  <a:pt x="58587" y="118580"/>
                  <a:pt x="59736" y="114595"/>
                </a:cubicBezTo>
                <a:lnTo>
                  <a:pt x="89744" y="9565"/>
                </a:lnTo>
                <a:cubicBezTo>
                  <a:pt x="90893" y="5580"/>
                  <a:pt x="88572" y="1430"/>
                  <a:pt x="84586" y="281"/>
                </a:cubicBezTo>
                <a:close/>
                <a:moveTo>
                  <a:pt x="99731" y="32189"/>
                </a:moveTo>
                <a:cubicBezTo>
                  <a:pt x="96801" y="35119"/>
                  <a:pt x="96801" y="39878"/>
                  <a:pt x="99731" y="42809"/>
                </a:cubicBezTo>
                <a:lnTo>
                  <a:pt x="116939" y="60017"/>
                </a:lnTo>
                <a:lnTo>
                  <a:pt x="99731" y="77225"/>
                </a:lnTo>
                <a:cubicBezTo>
                  <a:pt x="96801" y="80155"/>
                  <a:pt x="96801" y="84915"/>
                  <a:pt x="99731" y="87845"/>
                </a:cubicBezTo>
                <a:cubicBezTo>
                  <a:pt x="102662" y="90776"/>
                  <a:pt x="107421" y="90776"/>
                  <a:pt x="110351" y="87845"/>
                </a:cubicBezTo>
                <a:lnTo>
                  <a:pt x="132858" y="65339"/>
                </a:lnTo>
                <a:cubicBezTo>
                  <a:pt x="135788" y="62408"/>
                  <a:pt x="135788" y="57649"/>
                  <a:pt x="132858" y="54719"/>
                </a:cubicBezTo>
                <a:lnTo>
                  <a:pt x="110351" y="32212"/>
                </a:lnTo>
                <a:cubicBezTo>
                  <a:pt x="107421" y="29282"/>
                  <a:pt x="102662" y="29282"/>
                  <a:pt x="99731" y="32212"/>
                </a:cubicBezTo>
                <a:close/>
                <a:moveTo>
                  <a:pt x="35330" y="32189"/>
                </a:moveTo>
                <a:cubicBezTo>
                  <a:pt x="32400" y="29258"/>
                  <a:pt x="27641" y="29258"/>
                  <a:pt x="24710" y="32189"/>
                </a:cubicBezTo>
                <a:lnTo>
                  <a:pt x="2204" y="54695"/>
                </a:lnTo>
                <a:cubicBezTo>
                  <a:pt x="-727" y="57626"/>
                  <a:pt x="-727" y="62385"/>
                  <a:pt x="2204" y="65315"/>
                </a:cubicBezTo>
                <a:lnTo>
                  <a:pt x="24710" y="87822"/>
                </a:lnTo>
                <a:cubicBezTo>
                  <a:pt x="27641" y="90752"/>
                  <a:pt x="32400" y="90752"/>
                  <a:pt x="35330" y="87822"/>
                </a:cubicBezTo>
                <a:cubicBezTo>
                  <a:pt x="38261" y="84891"/>
                  <a:pt x="38261" y="80132"/>
                  <a:pt x="35330" y="77201"/>
                </a:cubicBezTo>
                <a:lnTo>
                  <a:pt x="18122" y="60017"/>
                </a:lnTo>
                <a:lnTo>
                  <a:pt x="35307" y="42809"/>
                </a:lnTo>
                <a:cubicBezTo>
                  <a:pt x="38237" y="39878"/>
                  <a:pt x="38237" y="35119"/>
                  <a:pt x="35307" y="32189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24" name="Text 21"/>
          <p:cNvSpPr/>
          <p:nvPr/>
        </p:nvSpPr>
        <p:spPr>
          <a:xfrm>
            <a:off x="7309399" y="3549570"/>
            <a:ext cx="1577586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5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skills_breakdown.json</a:t>
            </a:r>
            <a:endParaRPr lang="en-US" sz="1600" dirty="0"/>
          </a:p>
        </p:txBody>
      </p:sp>
      <p:sp>
        <p:nvSpPr>
          <p:cNvPr id="25" name="Shape 22"/>
          <p:cNvSpPr/>
          <p:nvPr/>
        </p:nvSpPr>
        <p:spPr>
          <a:xfrm>
            <a:off x="7090766" y="3858228"/>
            <a:ext cx="2246346" cy="788793"/>
          </a:xfrm>
          <a:custGeom>
            <a:avLst/>
            <a:gdLst/>
            <a:ahLst/>
            <a:cxnLst/>
            <a:rect l="l" t="t" r="r" b="b"/>
            <a:pathLst>
              <a:path w="2246346" h="788793">
                <a:moveTo>
                  <a:pt x="68593" y="0"/>
                </a:moveTo>
                <a:lnTo>
                  <a:pt x="2177753" y="0"/>
                </a:lnTo>
                <a:cubicBezTo>
                  <a:pt x="2215636" y="0"/>
                  <a:pt x="2246346" y="30710"/>
                  <a:pt x="2246346" y="68593"/>
                </a:cubicBezTo>
                <a:lnTo>
                  <a:pt x="2246346" y="720200"/>
                </a:lnTo>
                <a:cubicBezTo>
                  <a:pt x="2246346" y="758083"/>
                  <a:pt x="2215636" y="788793"/>
                  <a:pt x="2177753" y="788793"/>
                </a:cubicBezTo>
                <a:lnTo>
                  <a:pt x="68593" y="788793"/>
                </a:lnTo>
                <a:cubicBezTo>
                  <a:pt x="30710" y="788793"/>
                  <a:pt x="0" y="758083"/>
                  <a:pt x="0" y="720200"/>
                </a:cubicBezTo>
                <a:lnTo>
                  <a:pt x="0" y="68593"/>
                </a:lnTo>
                <a:cubicBezTo>
                  <a:pt x="0" y="30710"/>
                  <a:pt x="30710" y="0"/>
                  <a:pt x="68593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26" name="Text 23"/>
          <p:cNvSpPr/>
          <p:nvPr/>
        </p:nvSpPr>
        <p:spPr>
          <a:xfrm>
            <a:off x="7116488" y="3961114"/>
            <a:ext cx="2194903" cy="342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430" b="1" dirty="0">
                <a:solidFill>
                  <a:srgbClr val="00D08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12</a:t>
            </a:r>
            <a:endParaRPr lang="en-US" sz="1600" dirty="0"/>
          </a:p>
        </p:txBody>
      </p:sp>
      <p:sp>
        <p:nvSpPr>
          <p:cNvPr id="27" name="Text 24"/>
          <p:cNvSpPr/>
          <p:nvPr/>
        </p:nvSpPr>
        <p:spPr>
          <a:xfrm>
            <a:off x="7159357" y="4338363"/>
            <a:ext cx="2109165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8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Domains</a:t>
            </a:r>
            <a:endParaRPr lang="en-US" sz="1600" dirty="0"/>
          </a:p>
        </p:txBody>
      </p:sp>
      <p:sp>
        <p:nvSpPr>
          <p:cNvPr id="28" name="Shape 25"/>
          <p:cNvSpPr/>
          <p:nvPr/>
        </p:nvSpPr>
        <p:spPr>
          <a:xfrm>
            <a:off x="9436515" y="3858228"/>
            <a:ext cx="2246346" cy="788793"/>
          </a:xfrm>
          <a:custGeom>
            <a:avLst/>
            <a:gdLst/>
            <a:ahLst/>
            <a:cxnLst/>
            <a:rect l="l" t="t" r="r" b="b"/>
            <a:pathLst>
              <a:path w="2246346" h="788793">
                <a:moveTo>
                  <a:pt x="68593" y="0"/>
                </a:moveTo>
                <a:lnTo>
                  <a:pt x="2177753" y="0"/>
                </a:lnTo>
                <a:cubicBezTo>
                  <a:pt x="2215636" y="0"/>
                  <a:pt x="2246346" y="30710"/>
                  <a:pt x="2246346" y="68593"/>
                </a:cubicBezTo>
                <a:lnTo>
                  <a:pt x="2246346" y="720200"/>
                </a:lnTo>
                <a:cubicBezTo>
                  <a:pt x="2246346" y="758083"/>
                  <a:pt x="2215636" y="788793"/>
                  <a:pt x="2177753" y="788793"/>
                </a:cubicBezTo>
                <a:lnTo>
                  <a:pt x="68593" y="788793"/>
                </a:lnTo>
                <a:cubicBezTo>
                  <a:pt x="30710" y="788793"/>
                  <a:pt x="0" y="758083"/>
                  <a:pt x="0" y="720200"/>
                </a:cubicBezTo>
                <a:lnTo>
                  <a:pt x="0" y="68593"/>
                </a:lnTo>
                <a:cubicBezTo>
                  <a:pt x="0" y="30710"/>
                  <a:pt x="30710" y="0"/>
                  <a:pt x="68593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29" name="Text 26"/>
          <p:cNvSpPr/>
          <p:nvPr/>
        </p:nvSpPr>
        <p:spPr>
          <a:xfrm>
            <a:off x="9462237" y="3961114"/>
            <a:ext cx="2194903" cy="342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430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54</a:t>
            </a:r>
            <a:endParaRPr lang="en-US" sz="1600" dirty="0"/>
          </a:p>
        </p:txBody>
      </p:sp>
      <p:sp>
        <p:nvSpPr>
          <p:cNvPr id="30" name="Text 27"/>
          <p:cNvSpPr/>
          <p:nvPr/>
        </p:nvSpPr>
        <p:spPr>
          <a:xfrm>
            <a:off x="9505106" y="4338363"/>
            <a:ext cx="2109165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8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Skills</a:t>
            </a:r>
            <a:endParaRPr lang="en-US" sz="1600" dirty="0"/>
          </a:p>
        </p:txBody>
      </p:sp>
      <p:sp>
        <p:nvSpPr>
          <p:cNvPr id="31" name="Shape 28"/>
          <p:cNvSpPr/>
          <p:nvPr/>
        </p:nvSpPr>
        <p:spPr>
          <a:xfrm>
            <a:off x="7090766" y="4749907"/>
            <a:ext cx="2246346" cy="788793"/>
          </a:xfrm>
          <a:custGeom>
            <a:avLst/>
            <a:gdLst/>
            <a:ahLst/>
            <a:cxnLst/>
            <a:rect l="l" t="t" r="r" b="b"/>
            <a:pathLst>
              <a:path w="2246346" h="788793">
                <a:moveTo>
                  <a:pt x="68593" y="0"/>
                </a:moveTo>
                <a:lnTo>
                  <a:pt x="2177753" y="0"/>
                </a:lnTo>
                <a:cubicBezTo>
                  <a:pt x="2215636" y="0"/>
                  <a:pt x="2246346" y="30710"/>
                  <a:pt x="2246346" y="68593"/>
                </a:cubicBezTo>
                <a:lnTo>
                  <a:pt x="2246346" y="720200"/>
                </a:lnTo>
                <a:cubicBezTo>
                  <a:pt x="2246346" y="758083"/>
                  <a:pt x="2215636" y="788793"/>
                  <a:pt x="2177753" y="788793"/>
                </a:cubicBezTo>
                <a:lnTo>
                  <a:pt x="68593" y="788793"/>
                </a:lnTo>
                <a:cubicBezTo>
                  <a:pt x="30710" y="788793"/>
                  <a:pt x="0" y="758083"/>
                  <a:pt x="0" y="720200"/>
                </a:cubicBezTo>
                <a:lnTo>
                  <a:pt x="0" y="68593"/>
                </a:lnTo>
                <a:cubicBezTo>
                  <a:pt x="0" y="30710"/>
                  <a:pt x="30710" y="0"/>
                  <a:pt x="68593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32" name="Text 29"/>
          <p:cNvSpPr/>
          <p:nvPr/>
        </p:nvSpPr>
        <p:spPr>
          <a:xfrm>
            <a:off x="7116488" y="4852793"/>
            <a:ext cx="2194903" cy="342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430" b="1" dirty="0">
                <a:solidFill>
                  <a:srgbClr val="7C3AE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80%</a:t>
            </a:r>
            <a:endParaRPr lang="en-US" sz="1600" dirty="0"/>
          </a:p>
        </p:txBody>
      </p:sp>
      <p:sp>
        <p:nvSpPr>
          <p:cNvPr id="33" name="Text 30"/>
          <p:cNvSpPr/>
          <p:nvPr/>
        </p:nvSpPr>
        <p:spPr>
          <a:xfrm>
            <a:off x="7159357" y="5230042"/>
            <a:ext cx="2109165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8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Avg Proficiency</a:t>
            </a:r>
            <a:endParaRPr lang="en-US" sz="1600" dirty="0"/>
          </a:p>
        </p:txBody>
      </p:sp>
      <p:sp>
        <p:nvSpPr>
          <p:cNvPr id="34" name="Shape 31"/>
          <p:cNvSpPr/>
          <p:nvPr/>
        </p:nvSpPr>
        <p:spPr>
          <a:xfrm>
            <a:off x="9436515" y="4749907"/>
            <a:ext cx="2246346" cy="788793"/>
          </a:xfrm>
          <a:custGeom>
            <a:avLst/>
            <a:gdLst/>
            <a:ahLst/>
            <a:cxnLst/>
            <a:rect l="l" t="t" r="r" b="b"/>
            <a:pathLst>
              <a:path w="2246346" h="788793">
                <a:moveTo>
                  <a:pt x="68593" y="0"/>
                </a:moveTo>
                <a:lnTo>
                  <a:pt x="2177753" y="0"/>
                </a:lnTo>
                <a:cubicBezTo>
                  <a:pt x="2215636" y="0"/>
                  <a:pt x="2246346" y="30710"/>
                  <a:pt x="2246346" y="68593"/>
                </a:cubicBezTo>
                <a:lnTo>
                  <a:pt x="2246346" y="720200"/>
                </a:lnTo>
                <a:cubicBezTo>
                  <a:pt x="2246346" y="758083"/>
                  <a:pt x="2215636" y="788793"/>
                  <a:pt x="2177753" y="788793"/>
                </a:cubicBezTo>
                <a:lnTo>
                  <a:pt x="68593" y="788793"/>
                </a:lnTo>
                <a:cubicBezTo>
                  <a:pt x="30710" y="788793"/>
                  <a:pt x="0" y="758083"/>
                  <a:pt x="0" y="720200"/>
                </a:cubicBezTo>
                <a:lnTo>
                  <a:pt x="0" y="68593"/>
                </a:lnTo>
                <a:cubicBezTo>
                  <a:pt x="0" y="30710"/>
                  <a:pt x="30710" y="0"/>
                  <a:pt x="68593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35" name="Text 32"/>
          <p:cNvSpPr/>
          <p:nvPr/>
        </p:nvSpPr>
        <p:spPr>
          <a:xfrm>
            <a:off x="9462237" y="4852793"/>
            <a:ext cx="2194903" cy="342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430" b="1" dirty="0">
                <a:solidFill>
                  <a:srgbClr val="00D08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5+</a:t>
            </a:r>
            <a:endParaRPr lang="en-US" sz="1600" dirty="0"/>
          </a:p>
        </p:txBody>
      </p:sp>
      <p:sp>
        <p:nvSpPr>
          <p:cNvPr id="36" name="Text 33"/>
          <p:cNvSpPr/>
          <p:nvPr/>
        </p:nvSpPr>
        <p:spPr>
          <a:xfrm>
            <a:off x="9505106" y="5230042"/>
            <a:ext cx="2109165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8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Years Experience</a:t>
            </a:r>
            <a:endParaRPr lang="en-US" sz="1600" dirty="0"/>
          </a:p>
        </p:txBody>
      </p:sp>
      <p:sp>
        <p:nvSpPr>
          <p:cNvPr id="37" name="Shape 34"/>
          <p:cNvSpPr/>
          <p:nvPr/>
        </p:nvSpPr>
        <p:spPr>
          <a:xfrm>
            <a:off x="6923576" y="6126008"/>
            <a:ext cx="4921384" cy="728776"/>
          </a:xfrm>
          <a:custGeom>
            <a:avLst/>
            <a:gdLst/>
            <a:ahLst/>
            <a:cxnLst/>
            <a:rect l="l" t="t" r="r" b="b"/>
            <a:pathLst>
              <a:path w="4921384" h="728776">
                <a:moveTo>
                  <a:pt x="68592" y="0"/>
                </a:moveTo>
                <a:lnTo>
                  <a:pt x="4852792" y="0"/>
                </a:lnTo>
                <a:cubicBezTo>
                  <a:pt x="4890674" y="0"/>
                  <a:pt x="4921384" y="30710"/>
                  <a:pt x="4921384" y="68592"/>
                </a:cubicBezTo>
                <a:lnTo>
                  <a:pt x="4921384" y="660184"/>
                </a:lnTo>
                <a:cubicBezTo>
                  <a:pt x="4921384" y="698066"/>
                  <a:pt x="4890674" y="728776"/>
                  <a:pt x="4852792" y="728776"/>
                </a:cubicBezTo>
                <a:lnTo>
                  <a:pt x="68592" y="728776"/>
                </a:lnTo>
                <a:cubicBezTo>
                  <a:pt x="30710" y="728776"/>
                  <a:pt x="0" y="698066"/>
                  <a:pt x="0" y="660184"/>
                </a:cubicBezTo>
                <a:lnTo>
                  <a:pt x="0" y="68592"/>
                </a:lnTo>
                <a:cubicBezTo>
                  <a:pt x="0" y="30710"/>
                  <a:pt x="30710" y="0"/>
                  <a:pt x="68592" y="0"/>
                </a:cubicBezTo>
                <a:close/>
              </a:path>
            </a:pathLst>
          </a:custGeom>
          <a:solidFill>
            <a:srgbClr val="161B22"/>
          </a:solidFill>
          <a:ln w="12700">
            <a:solidFill>
              <a:srgbClr val="00D084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7082193" y="6293198"/>
            <a:ext cx="120034" cy="120034"/>
          </a:xfrm>
          <a:custGeom>
            <a:avLst/>
            <a:gdLst/>
            <a:ahLst/>
            <a:cxnLst/>
            <a:rect l="l" t="t" r="r" b="b"/>
            <a:pathLst>
              <a:path w="120034" h="120034">
                <a:moveTo>
                  <a:pt x="2204" y="27805"/>
                </a:moveTo>
                <a:cubicBezTo>
                  <a:pt x="-727" y="24874"/>
                  <a:pt x="-727" y="20115"/>
                  <a:pt x="2204" y="17185"/>
                </a:cubicBezTo>
                <a:cubicBezTo>
                  <a:pt x="5134" y="14254"/>
                  <a:pt x="9893" y="14254"/>
                  <a:pt x="12824" y="17185"/>
                </a:cubicBezTo>
                <a:lnTo>
                  <a:pt x="50334" y="54695"/>
                </a:lnTo>
                <a:cubicBezTo>
                  <a:pt x="53265" y="57626"/>
                  <a:pt x="53265" y="62385"/>
                  <a:pt x="50334" y="65315"/>
                </a:cubicBezTo>
                <a:lnTo>
                  <a:pt x="12824" y="102826"/>
                </a:lnTo>
                <a:cubicBezTo>
                  <a:pt x="9893" y="105756"/>
                  <a:pt x="5134" y="105756"/>
                  <a:pt x="2204" y="102826"/>
                </a:cubicBezTo>
                <a:cubicBezTo>
                  <a:pt x="-727" y="99895"/>
                  <a:pt x="-727" y="95136"/>
                  <a:pt x="2204" y="92206"/>
                </a:cubicBezTo>
                <a:lnTo>
                  <a:pt x="34392" y="60017"/>
                </a:lnTo>
                <a:lnTo>
                  <a:pt x="2204" y="27805"/>
                </a:lnTo>
                <a:close/>
                <a:moveTo>
                  <a:pt x="52515" y="90025"/>
                </a:moveTo>
                <a:lnTo>
                  <a:pt x="112532" y="90025"/>
                </a:lnTo>
                <a:cubicBezTo>
                  <a:pt x="116681" y="90025"/>
                  <a:pt x="120034" y="93378"/>
                  <a:pt x="120034" y="97527"/>
                </a:cubicBezTo>
                <a:cubicBezTo>
                  <a:pt x="120034" y="101677"/>
                  <a:pt x="116681" y="105030"/>
                  <a:pt x="112532" y="105030"/>
                </a:cubicBezTo>
                <a:lnTo>
                  <a:pt x="52515" y="105030"/>
                </a:lnTo>
                <a:cubicBezTo>
                  <a:pt x="48365" y="105030"/>
                  <a:pt x="45013" y="101677"/>
                  <a:pt x="45013" y="97527"/>
                </a:cubicBezTo>
                <a:cubicBezTo>
                  <a:pt x="45013" y="93378"/>
                  <a:pt x="48365" y="90025"/>
                  <a:pt x="52515" y="90025"/>
                </a:cubicBez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39" name="Text 36"/>
          <p:cNvSpPr/>
          <p:nvPr/>
        </p:nvSpPr>
        <p:spPr>
          <a:xfrm>
            <a:off x="7283678" y="6267477"/>
            <a:ext cx="565873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5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domains</a:t>
            </a:r>
            <a:endParaRPr lang="en-US" sz="1600" dirty="0"/>
          </a:p>
        </p:txBody>
      </p:sp>
      <p:sp>
        <p:nvSpPr>
          <p:cNvPr id="40" name="Shape 37"/>
          <p:cNvSpPr/>
          <p:nvPr/>
        </p:nvSpPr>
        <p:spPr>
          <a:xfrm>
            <a:off x="7065045" y="6507544"/>
            <a:ext cx="445840" cy="205772"/>
          </a:xfrm>
          <a:custGeom>
            <a:avLst/>
            <a:gdLst/>
            <a:ahLst/>
            <a:cxnLst/>
            <a:rect l="l" t="t" r="r" b="b"/>
            <a:pathLst>
              <a:path w="445840" h="205772">
                <a:moveTo>
                  <a:pt x="34296" y="0"/>
                </a:moveTo>
                <a:lnTo>
                  <a:pt x="411544" y="0"/>
                </a:lnTo>
                <a:cubicBezTo>
                  <a:pt x="430485" y="0"/>
                  <a:pt x="445840" y="15355"/>
                  <a:pt x="445840" y="34296"/>
                </a:cubicBezTo>
                <a:lnTo>
                  <a:pt x="445840" y="171476"/>
                </a:lnTo>
                <a:cubicBezTo>
                  <a:pt x="445840" y="190417"/>
                  <a:pt x="430485" y="205772"/>
                  <a:pt x="411544" y="205772"/>
                </a:cubicBezTo>
                <a:lnTo>
                  <a:pt x="34296" y="205772"/>
                </a:lnTo>
                <a:cubicBezTo>
                  <a:pt x="15355" y="205772"/>
                  <a:pt x="0" y="190417"/>
                  <a:pt x="0" y="171476"/>
                </a:cubicBezTo>
                <a:lnTo>
                  <a:pt x="0" y="34296"/>
                </a:lnTo>
                <a:cubicBezTo>
                  <a:pt x="0" y="15368"/>
                  <a:pt x="15368" y="0"/>
                  <a:pt x="34296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41" name="Text 38"/>
          <p:cNvSpPr/>
          <p:nvPr/>
        </p:nvSpPr>
        <p:spPr>
          <a:xfrm>
            <a:off x="7065045" y="6507544"/>
            <a:ext cx="497283" cy="205772"/>
          </a:xfrm>
          <a:prstGeom prst="rect">
            <a:avLst/>
          </a:prstGeom>
          <a:noFill/>
          <a:ln/>
        </p:spPr>
        <p:txBody>
          <a:bodyPr wrap="square" lIns="68591" tIns="34295" rIns="68591" bIns="34295" rtlCol="0" anchor="ctr"/>
          <a:lstStyle/>
          <a:p>
            <a:pPr>
              <a:lnSpc>
                <a:spcPct val="110000"/>
              </a:lnSpc>
            </a:pPr>
            <a:r>
              <a:rPr lang="en-US" sz="81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AI/ML</a:t>
            </a:r>
            <a:endParaRPr lang="en-US" sz="1600" dirty="0"/>
          </a:p>
        </p:txBody>
      </p:sp>
      <p:sp>
        <p:nvSpPr>
          <p:cNvPr id="42" name="Shape 39"/>
          <p:cNvSpPr/>
          <p:nvPr/>
        </p:nvSpPr>
        <p:spPr>
          <a:xfrm>
            <a:off x="7580547" y="6507544"/>
            <a:ext cx="754498" cy="205772"/>
          </a:xfrm>
          <a:custGeom>
            <a:avLst/>
            <a:gdLst/>
            <a:ahLst/>
            <a:cxnLst/>
            <a:rect l="l" t="t" r="r" b="b"/>
            <a:pathLst>
              <a:path w="754498" h="205772">
                <a:moveTo>
                  <a:pt x="34296" y="0"/>
                </a:moveTo>
                <a:lnTo>
                  <a:pt x="720202" y="0"/>
                </a:lnTo>
                <a:cubicBezTo>
                  <a:pt x="739143" y="0"/>
                  <a:pt x="754498" y="15355"/>
                  <a:pt x="754498" y="34296"/>
                </a:cubicBezTo>
                <a:lnTo>
                  <a:pt x="754498" y="171476"/>
                </a:lnTo>
                <a:cubicBezTo>
                  <a:pt x="754498" y="190417"/>
                  <a:pt x="739143" y="205772"/>
                  <a:pt x="720202" y="205772"/>
                </a:cubicBezTo>
                <a:lnTo>
                  <a:pt x="34296" y="205772"/>
                </a:lnTo>
                <a:cubicBezTo>
                  <a:pt x="15355" y="205772"/>
                  <a:pt x="0" y="190417"/>
                  <a:pt x="0" y="171476"/>
                </a:cubicBezTo>
                <a:lnTo>
                  <a:pt x="0" y="34296"/>
                </a:lnTo>
                <a:cubicBezTo>
                  <a:pt x="0" y="15368"/>
                  <a:pt x="15368" y="0"/>
                  <a:pt x="34296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3" name="Text 40"/>
          <p:cNvSpPr/>
          <p:nvPr/>
        </p:nvSpPr>
        <p:spPr>
          <a:xfrm>
            <a:off x="7580547" y="6507544"/>
            <a:ext cx="805941" cy="205772"/>
          </a:xfrm>
          <a:prstGeom prst="rect">
            <a:avLst/>
          </a:prstGeom>
          <a:noFill/>
          <a:ln/>
        </p:spPr>
        <p:txBody>
          <a:bodyPr wrap="square" lIns="68591" tIns="34295" rIns="68591" bIns="34295" rtlCol="0" anchor="ctr"/>
          <a:lstStyle/>
          <a:p>
            <a:pPr>
              <a:lnSpc>
                <a:spcPct val="110000"/>
              </a:lnSpc>
            </a:pPr>
            <a:r>
              <a:rPr lang="en-US" sz="810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Blockchain</a:t>
            </a:r>
            <a:endParaRPr lang="en-US" sz="1600" dirty="0"/>
          </a:p>
        </p:txBody>
      </p:sp>
      <p:sp>
        <p:nvSpPr>
          <p:cNvPr id="44" name="Shape 41"/>
          <p:cNvSpPr/>
          <p:nvPr/>
        </p:nvSpPr>
        <p:spPr>
          <a:xfrm>
            <a:off x="8405779" y="6507544"/>
            <a:ext cx="634464" cy="205772"/>
          </a:xfrm>
          <a:custGeom>
            <a:avLst/>
            <a:gdLst/>
            <a:ahLst/>
            <a:cxnLst/>
            <a:rect l="l" t="t" r="r" b="b"/>
            <a:pathLst>
              <a:path w="634464" h="205772">
                <a:moveTo>
                  <a:pt x="34296" y="0"/>
                </a:moveTo>
                <a:lnTo>
                  <a:pt x="600168" y="0"/>
                </a:lnTo>
                <a:cubicBezTo>
                  <a:pt x="619109" y="0"/>
                  <a:pt x="634464" y="15355"/>
                  <a:pt x="634464" y="34296"/>
                </a:cubicBezTo>
                <a:lnTo>
                  <a:pt x="634464" y="171476"/>
                </a:lnTo>
                <a:cubicBezTo>
                  <a:pt x="634464" y="190417"/>
                  <a:pt x="619109" y="205772"/>
                  <a:pt x="600168" y="205772"/>
                </a:cubicBezTo>
                <a:lnTo>
                  <a:pt x="34296" y="205772"/>
                </a:lnTo>
                <a:cubicBezTo>
                  <a:pt x="15355" y="205772"/>
                  <a:pt x="0" y="190417"/>
                  <a:pt x="0" y="171476"/>
                </a:cubicBezTo>
                <a:lnTo>
                  <a:pt x="0" y="34296"/>
                </a:lnTo>
                <a:cubicBezTo>
                  <a:pt x="0" y="15368"/>
                  <a:pt x="15368" y="0"/>
                  <a:pt x="34296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45" name="Text 42"/>
          <p:cNvSpPr/>
          <p:nvPr/>
        </p:nvSpPr>
        <p:spPr>
          <a:xfrm>
            <a:off x="8405779" y="6507544"/>
            <a:ext cx="685907" cy="205772"/>
          </a:xfrm>
          <a:prstGeom prst="rect">
            <a:avLst/>
          </a:prstGeom>
          <a:noFill/>
          <a:ln/>
        </p:spPr>
        <p:txBody>
          <a:bodyPr wrap="square" lIns="68591" tIns="34295" rIns="68591" bIns="34295" rtlCol="0" anchor="ctr"/>
          <a:lstStyle/>
          <a:p>
            <a:pPr>
              <a:lnSpc>
                <a:spcPct val="110000"/>
              </a:lnSpc>
            </a:pPr>
            <a:r>
              <a:rPr lang="en-US" sz="810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Security</a:t>
            </a:r>
            <a:endParaRPr lang="en-US" sz="1600" dirty="0"/>
          </a:p>
        </p:txBody>
      </p:sp>
      <p:sp>
        <p:nvSpPr>
          <p:cNvPr id="46" name="Shape 43"/>
          <p:cNvSpPr/>
          <p:nvPr/>
        </p:nvSpPr>
        <p:spPr>
          <a:xfrm>
            <a:off x="9107092" y="6507544"/>
            <a:ext cx="634464" cy="205772"/>
          </a:xfrm>
          <a:custGeom>
            <a:avLst/>
            <a:gdLst/>
            <a:ahLst/>
            <a:cxnLst/>
            <a:rect l="l" t="t" r="r" b="b"/>
            <a:pathLst>
              <a:path w="634464" h="205772">
                <a:moveTo>
                  <a:pt x="34296" y="0"/>
                </a:moveTo>
                <a:lnTo>
                  <a:pt x="600168" y="0"/>
                </a:lnTo>
                <a:cubicBezTo>
                  <a:pt x="619109" y="0"/>
                  <a:pt x="634464" y="15355"/>
                  <a:pt x="634464" y="34296"/>
                </a:cubicBezTo>
                <a:lnTo>
                  <a:pt x="634464" y="171476"/>
                </a:lnTo>
                <a:cubicBezTo>
                  <a:pt x="634464" y="190417"/>
                  <a:pt x="619109" y="205772"/>
                  <a:pt x="600168" y="205772"/>
                </a:cubicBezTo>
                <a:lnTo>
                  <a:pt x="34296" y="205772"/>
                </a:lnTo>
                <a:cubicBezTo>
                  <a:pt x="15355" y="205772"/>
                  <a:pt x="0" y="190417"/>
                  <a:pt x="0" y="171476"/>
                </a:cubicBezTo>
                <a:lnTo>
                  <a:pt x="0" y="34296"/>
                </a:lnTo>
                <a:cubicBezTo>
                  <a:pt x="0" y="15368"/>
                  <a:pt x="15368" y="0"/>
                  <a:pt x="34296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47" name="Text 44"/>
          <p:cNvSpPr/>
          <p:nvPr/>
        </p:nvSpPr>
        <p:spPr>
          <a:xfrm>
            <a:off x="9107092" y="6507544"/>
            <a:ext cx="685907" cy="205772"/>
          </a:xfrm>
          <a:prstGeom prst="rect">
            <a:avLst/>
          </a:prstGeom>
          <a:noFill/>
          <a:ln/>
        </p:spPr>
        <p:txBody>
          <a:bodyPr wrap="square" lIns="68591" tIns="34295" rIns="68591" bIns="34295" rtlCol="0" anchor="ctr"/>
          <a:lstStyle/>
          <a:p>
            <a:pPr>
              <a:lnSpc>
                <a:spcPct val="110000"/>
              </a:lnSpc>
            </a:pPr>
            <a:r>
              <a:rPr lang="en-US" sz="81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Strategy</a:t>
            </a:r>
            <a:endParaRPr lang="en-US" sz="1600" dirty="0"/>
          </a:p>
        </p:txBody>
      </p:sp>
      <p:sp>
        <p:nvSpPr>
          <p:cNvPr id="48" name="Shape 45"/>
          <p:cNvSpPr/>
          <p:nvPr/>
        </p:nvSpPr>
        <p:spPr>
          <a:xfrm>
            <a:off x="9808406" y="6507544"/>
            <a:ext cx="574447" cy="205772"/>
          </a:xfrm>
          <a:custGeom>
            <a:avLst/>
            <a:gdLst/>
            <a:ahLst/>
            <a:cxnLst/>
            <a:rect l="l" t="t" r="r" b="b"/>
            <a:pathLst>
              <a:path w="574447" h="205772">
                <a:moveTo>
                  <a:pt x="34296" y="0"/>
                </a:moveTo>
                <a:lnTo>
                  <a:pt x="540151" y="0"/>
                </a:lnTo>
                <a:cubicBezTo>
                  <a:pt x="559092" y="0"/>
                  <a:pt x="574447" y="15355"/>
                  <a:pt x="574447" y="34296"/>
                </a:cubicBezTo>
                <a:lnTo>
                  <a:pt x="574447" y="171476"/>
                </a:lnTo>
                <a:cubicBezTo>
                  <a:pt x="574447" y="190417"/>
                  <a:pt x="559092" y="205772"/>
                  <a:pt x="540151" y="205772"/>
                </a:cubicBezTo>
                <a:lnTo>
                  <a:pt x="34296" y="205772"/>
                </a:lnTo>
                <a:cubicBezTo>
                  <a:pt x="15355" y="205772"/>
                  <a:pt x="0" y="190417"/>
                  <a:pt x="0" y="171476"/>
                </a:cubicBezTo>
                <a:lnTo>
                  <a:pt x="0" y="34296"/>
                </a:lnTo>
                <a:cubicBezTo>
                  <a:pt x="0" y="15368"/>
                  <a:pt x="15368" y="0"/>
                  <a:pt x="34296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9" name="Text 46"/>
          <p:cNvSpPr/>
          <p:nvPr/>
        </p:nvSpPr>
        <p:spPr>
          <a:xfrm>
            <a:off x="9808406" y="6507544"/>
            <a:ext cx="625890" cy="205772"/>
          </a:xfrm>
          <a:prstGeom prst="rect">
            <a:avLst/>
          </a:prstGeom>
          <a:noFill/>
          <a:ln/>
        </p:spPr>
        <p:txBody>
          <a:bodyPr wrap="square" lIns="68591" tIns="34295" rIns="68591" bIns="34295" rtlCol="0" anchor="ctr"/>
          <a:lstStyle/>
          <a:p>
            <a:pPr>
              <a:lnSpc>
                <a:spcPct val="110000"/>
              </a:lnSpc>
            </a:pPr>
            <a:r>
              <a:rPr lang="en-US" sz="810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Finance</a:t>
            </a:r>
            <a:endParaRPr lang="en-US" sz="1600" dirty="0"/>
          </a:p>
        </p:txBody>
      </p:sp>
      <p:sp>
        <p:nvSpPr>
          <p:cNvPr id="50" name="Shape 47"/>
          <p:cNvSpPr/>
          <p:nvPr/>
        </p:nvSpPr>
        <p:spPr>
          <a:xfrm>
            <a:off x="10447826" y="6507544"/>
            <a:ext cx="754498" cy="205772"/>
          </a:xfrm>
          <a:custGeom>
            <a:avLst/>
            <a:gdLst/>
            <a:ahLst/>
            <a:cxnLst/>
            <a:rect l="l" t="t" r="r" b="b"/>
            <a:pathLst>
              <a:path w="754498" h="205772">
                <a:moveTo>
                  <a:pt x="34296" y="0"/>
                </a:moveTo>
                <a:lnTo>
                  <a:pt x="720202" y="0"/>
                </a:lnTo>
                <a:cubicBezTo>
                  <a:pt x="739143" y="0"/>
                  <a:pt x="754498" y="15355"/>
                  <a:pt x="754498" y="34296"/>
                </a:cubicBezTo>
                <a:lnTo>
                  <a:pt x="754498" y="171476"/>
                </a:lnTo>
                <a:cubicBezTo>
                  <a:pt x="754498" y="190417"/>
                  <a:pt x="739143" y="205772"/>
                  <a:pt x="720202" y="205772"/>
                </a:cubicBezTo>
                <a:lnTo>
                  <a:pt x="34296" y="205772"/>
                </a:lnTo>
                <a:cubicBezTo>
                  <a:pt x="15355" y="205772"/>
                  <a:pt x="0" y="190417"/>
                  <a:pt x="0" y="171476"/>
                </a:cubicBezTo>
                <a:lnTo>
                  <a:pt x="0" y="34296"/>
                </a:lnTo>
                <a:cubicBezTo>
                  <a:pt x="0" y="15368"/>
                  <a:pt x="15368" y="0"/>
                  <a:pt x="34296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51" name="Text 48"/>
          <p:cNvSpPr/>
          <p:nvPr/>
        </p:nvSpPr>
        <p:spPr>
          <a:xfrm>
            <a:off x="10447826" y="6507544"/>
            <a:ext cx="805941" cy="205772"/>
          </a:xfrm>
          <a:prstGeom prst="rect">
            <a:avLst/>
          </a:prstGeom>
          <a:noFill/>
          <a:ln/>
        </p:spPr>
        <p:txBody>
          <a:bodyPr wrap="square" lIns="68591" tIns="34295" rIns="68591" bIns="34295" rtlCol="0" anchor="ctr"/>
          <a:lstStyle/>
          <a:p>
            <a:pPr>
              <a:lnSpc>
                <a:spcPct val="110000"/>
              </a:lnSpc>
            </a:pPr>
            <a:r>
              <a:rPr lang="en-US" sz="810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Leadership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D11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048972" y="2286694"/>
            <a:ext cx="3554519" cy="3554519"/>
          </a:xfrm>
          <a:custGeom>
            <a:avLst/>
            <a:gdLst/>
            <a:ahLst/>
            <a:cxnLst/>
            <a:rect l="l" t="t" r="r" b="b"/>
            <a:pathLst>
              <a:path w="3554519" h="3554519">
                <a:moveTo>
                  <a:pt x="1777259" y="0"/>
                </a:moveTo>
                <a:lnTo>
                  <a:pt x="1777259" y="0"/>
                </a:lnTo>
                <a:cubicBezTo>
                  <a:pt x="2758813" y="0"/>
                  <a:pt x="3554519" y="795706"/>
                  <a:pt x="3554519" y="1777259"/>
                </a:cubicBezTo>
                <a:lnTo>
                  <a:pt x="3554519" y="1777259"/>
                </a:lnTo>
                <a:cubicBezTo>
                  <a:pt x="3554519" y="2758813"/>
                  <a:pt x="2758813" y="3554519"/>
                  <a:pt x="1777259" y="3554519"/>
                </a:cubicBezTo>
                <a:lnTo>
                  <a:pt x="1777259" y="3554519"/>
                </a:lnTo>
                <a:cubicBezTo>
                  <a:pt x="795706" y="3554519"/>
                  <a:pt x="0" y="2758813"/>
                  <a:pt x="0" y="1777259"/>
                </a:cubicBezTo>
                <a:lnTo>
                  <a:pt x="0" y="1777259"/>
                </a:lnTo>
                <a:cubicBezTo>
                  <a:pt x="0" y="795706"/>
                  <a:pt x="795706" y="0"/>
                  <a:pt x="1777259" y="0"/>
                </a:cubicBezTo>
                <a:close/>
              </a:path>
            </a:pathLst>
          </a:custGeom>
          <a:solidFill>
            <a:srgbClr val="00D084">
              <a:alpha val="3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5592397" y="1019008"/>
            <a:ext cx="3554519" cy="3554519"/>
          </a:xfrm>
          <a:custGeom>
            <a:avLst/>
            <a:gdLst/>
            <a:ahLst/>
            <a:cxnLst/>
            <a:rect l="l" t="t" r="r" b="b"/>
            <a:pathLst>
              <a:path w="3554519" h="3554519">
                <a:moveTo>
                  <a:pt x="1777259" y="0"/>
                </a:moveTo>
                <a:lnTo>
                  <a:pt x="1777259" y="0"/>
                </a:lnTo>
                <a:cubicBezTo>
                  <a:pt x="2758813" y="0"/>
                  <a:pt x="3554519" y="795706"/>
                  <a:pt x="3554519" y="1777259"/>
                </a:cubicBezTo>
                <a:lnTo>
                  <a:pt x="3554519" y="1777259"/>
                </a:lnTo>
                <a:cubicBezTo>
                  <a:pt x="3554519" y="2758813"/>
                  <a:pt x="2758813" y="3554519"/>
                  <a:pt x="1777259" y="3554519"/>
                </a:cubicBezTo>
                <a:lnTo>
                  <a:pt x="1777259" y="3554519"/>
                </a:lnTo>
                <a:cubicBezTo>
                  <a:pt x="795706" y="3554519"/>
                  <a:pt x="0" y="2758813"/>
                  <a:pt x="0" y="1777259"/>
                </a:cubicBezTo>
                <a:lnTo>
                  <a:pt x="0" y="1777259"/>
                </a:lnTo>
                <a:cubicBezTo>
                  <a:pt x="0" y="795706"/>
                  <a:pt x="795706" y="0"/>
                  <a:pt x="1777259" y="0"/>
                </a:cubicBezTo>
                <a:close/>
              </a:path>
            </a:pathLst>
          </a:custGeom>
          <a:solidFill>
            <a:srgbClr val="7C3AED">
              <a:alpha val="3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4320684" y="1652851"/>
            <a:ext cx="3554519" cy="3554519"/>
          </a:xfrm>
          <a:custGeom>
            <a:avLst/>
            <a:gdLst/>
            <a:ahLst/>
            <a:cxnLst/>
            <a:rect l="l" t="t" r="r" b="b"/>
            <a:pathLst>
              <a:path w="3554519" h="3554519">
                <a:moveTo>
                  <a:pt x="1777259" y="0"/>
                </a:moveTo>
                <a:lnTo>
                  <a:pt x="1777259" y="0"/>
                </a:lnTo>
                <a:cubicBezTo>
                  <a:pt x="2758813" y="0"/>
                  <a:pt x="3554519" y="795706"/>
                  <a:pt x="3554519" y="1777259"/>
                </a:cubicBezTo>
                <a:lnTo>
                  <a:pt x="3554519" y="1777259"/>
                </a:lnTo>
                <a:cubicBezTo>
                  <a:pt x="3554519" y="2758813"/>
                  <a:pt x="2758813" y="3554519"/>
                  <a:pt x="1777259" y="3554519"/>
                </a:cubicBezTo>
                <a:lnTo>
                  <a:pt x="1777259" y="3554519"/>
                </a:lnTo>
                <a:cubicBezTo>
                  <a:pt x="795706" y="3554519"/>
                  <a:pt x="0" y="2758813"/>
                  <a:pt x="0" y="1777259"/>
                </a:cubicBezTo>
                <a:lnTo>
                  <a:pt x="0" y="1777259"/>
                </a:lnTo>
                <a:cubicBezTo>
                  <a:pt x="0" y="795706"/>
                  <a:pt x="795706" y="0"/>
                  <a:pt x="1777259" y="0"/>
                </a:cubicBezTo>
                <a:close/>
              </a:path>
            </a:pathLst>
          </a:custGeom>
          <a:solidFill>
            <a:srgbClr val="F59E0B">
              <a:alpha val="3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355452" y="355452"/>
            <a:ext cx="133294" cy="177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80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$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501451" y="355452"/>
            <a:ext cx="1706169" cy="177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8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cat convergence.matrix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55452" y="604268"/>
            <a:ext cx="11641050" cy="3554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19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Convergence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55452" y="1030810"/>
            <a:ext cx="11552187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× Blockchain × Cybersecurity = The Complete Future Stack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349523" y="1386262"/>
            <a:ext cx="4487580" cy="1279627"/>
          </a:xfrm>
          <a:custGeom>
            <a:avLst/>
            <a:gdLst/>
            <a:ahLst/>
            <a:cxnLst/>
            <a:rect l="l" t="t" r="r" b="b"/>
            <a:pathLst>
              <a:path w="4487580" h="1279627">
                <a:moveTo>
                  <a:pt x="35545" y="0"/>
                </a:moveTo>
                <a:lnTo>
                  <a:pt x="4416484" y="0"/>
                </a:lnTo>
                <a:cubicBezTo>
                  <a:pt x="4455749" y="0"/>
                  <a:pt x="4487580" y="31831"/>
                  <a:pt x="4487580" y="71096"/>
                </a:cubicBezTo>
                <a:lnTo>
                  <a:pt x="4487580" y="1208531"/>
                </a:lnTo>
                <a:cubicBezTo>
                  <a:pt x="4487580" y="1247796"/>
                  <a:pt x="4455749" y="1279627"/>
                  <a:pt x="4416484" y="1279627"/>
                </a:cubicBezTo>
                <a:lnTo>
                  <a:pt x="35545" y="1279627"/>
                </a:lnTo>
                <a:cubicBezTo>
                  <a:pt x="15914" y="1279627"/>
                  <a:pt x="0" y="1263713"/>
                  <a:pt x="0" y="1244082"/>
                </a:cubicBezTo>
                <a:lnTo>
                  <a:pt x="0" y="35545"/>
                </a:lnTo>
                <a:cubicBezTo>
                  <a:pt x="0" y="15927"/>
                  <a:pt x="15927" y="0"/>
                  <a:pt x="35545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10" name="Shape 8"/>
          <p:cNvSpPr/>
          <p:nvPr/>
        </p:nvSpPr>
        <p:spPr>
          <a:xfrm>
            <a:off x="7349523" y="1386262"/>
            <a:ext cx="35545" cy="1279627"/>
          </a:xfrm>
          <a:custGeom>
            <a:avLst/>
            <a:gdLst/>
            <a:ahLst/>
            <a:cxnLst/>
            <a:rect l="l" t="t" r="r" b="b"/>
            <a:pathLst>
              <a:path w="35545" h="1279627">
                <a:moveTo>
                  <a:pt x="35545" y="0"/>
                </a:moveTo>
                <a:lnTo>
                  <a:pt x="35545" y="0"/>
                </a:lnTo>
                <a:lnTo>
                  <a:pt x="35545" y="1279627"/>
                </a:lnTo>
                <a:lnTo>
                  <a:pt x="35545" y="1279627"/>
                </a:lnTo>
                <a:cubicBezTo>
                  <a:pt x="15914" y="1279627"/>
                  <a:pt x="0" y="1263713"/>
                  <a:pt x="0" y="1244082"/>
                </a:cubicBezTo>
                <a:lnTo>
                  <a:pt x="0" y="35545"/>
                </a:lnTo>
                <a:cubicBezTo>
                  <a:pt x="0" y="15927"/>
                  <a:pt x="15927" y="0"/>
                  <a:pt x="35545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1" name="Shape 9"/>
          <p:cNvSpPr/>
          <p:nvPr/>
        </p:nvSpPr>
        <p:spPr>
          <a:xfrm>
            <a:off x="7509477" y="1528443"/>
            <a:ext cx="284362" cy="284362"/>
          </a:xfrm>
          <a:custGeom>
            <a:avLst/>
            <a:gdLst/>
            <a:ahLst/>
            <a:cxnLst/>
            <a:rect l="l" t="t" r="r" b="b"/>
            <a:pathLst>
              <a:path w="284362" h="284362">
                <a:moveTo>
                  <a:pt x="71090" y="0"/>
                </a:moveTo>
                <a:lnTo>
                  <a:pt x="213271" y="0"/>
                </a:lnTo>
                <a:cubicBezTo>
                  <a:pt x="252533" y="0"/>
                  <a:pt x="284362" y="31828"/>
                  <a:pt x="284362" y="71090"/>
                </a:cubicBezTo>
                <a:lnTo>
                  <a:pt x="284362" y="213271"/>
                </a:lnTo>
                <a:cubicBezTo>
                  <a:pt x="284362" y="252533"/>
                  <a:pt x="252533" y="284362"/>
                  <a:pt x="213271" y="284362"/>
                </a:cubicBezTo>
                <a:lnTo>
                  <a:pt x="71090" y="284362"/>
                </a:lnTo>
                <a:cubicBezTo>
                  <a:pt x="31828" y="284362"/>
                  <a:pt x="0" y="252533"/>
                  <a:pt x="0" y="213271"/>
                </a:cubicBezTo>
                <a:lnTo>
                  <a:pt x="0" y="71090"/>
                </a:lnTo>
                <a:cubicBezTo>
                  <a:pt x="0" y="31855"/>
                  <a:pt x="31855" y="0"/>
                  <a:pt x="71090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2" name="Shape 10"/>
          <p:cNvSpPr/>
          <p:nvPr/>
        </p:nvSpPr>
        <p:spPr>
          <a:xfrm>
            <a:off x="7580567" y="1599534"/>
            <a:ext cx="142181" cy="142181"/>
          </a:xfrm>
          <a:custGeom>
            <a:avLst/>
            <a:gdLst/>
            <a:ahLst/>
            <a:cxnLst/>
            <a:rect l="l" t="t" r="r" b="b"/>
            <a:pathLst>
              <a:path w="142181" h="142181">
                <a:moveTo>
                  <a:pt x="33324" y="15551"/>
                </a:moveTo>
                <a:cubicBezTo>
                  <a:pt x="33324" y="6970"/>
                  <a:pt x="40294" y="0"/>
                  <a:pt x="48875" y="0"/>
                </a:cubicBezTo>
                <a:lnTo>
                  <a:pt x="55539" y="0"/>
                </a:lnTo>
                <a:cubicBezTo>
                  <a:pt x="60455" y="0"/>
                  <a:pt x="64426" y="3971"/>
                  <a:pt x="64426" y="8886"/>
                </a:cubicBezTo>
                <a:lnTo>
                  <a:pt x="64426" y="133294"/>
                </a:lnTo>
                <a:cubicBezTo>
                  <a:pt x="64426" y="138210"/>
                  <a:pt x="60455" y="142181"/>
                  <a:pt x="55539" y="142181"/>
                </a:cubicBezTo>
                <a:lnTo>
                  <a:pt x="46653" y="142181"/>
                </a:lnTo>
                <a:cubicBezTo>
                  <a:pt x="38378" y="142181"/>
                  <a:pt x="31408" y="136516"/>
                  <a:pt x="29436" y="128851"/>
                </a:cubicBezTo>
                <a:cubicBezTo>
                  <a:pt x="29241" y="128851"/>
                  <a:pt x="29075" y="128851"/>
                  <a:pt x="28880" y="128851"/>
                </a:cubicBezTo>
                <a:cubicBezTo>
                  <a:pt x="16606" y="128851"/>
                  <a:pt x="6665" y="118910"/>
                  <a:pt x="6665" y="106636"/>
                </a:cubicBezTo>
                <a:cubicBezTo>
                  <a:pt x="6665" y="101637"/>
                  <a:pt x="8331" y="97027"/>
                  <a:pt x="11108" y="93306"/>
                </a:cubicBezTo>
                <a:cubicBezTo>
                  <a:pt x="5721" y="89252"/>
                  <a:pt x="2222" y="82809"/>
                  <a:pt x="2222" y="75534"/>
                </a:cubicBezTo>
                <a:cubicBezTo>
                  <a:pt x="2222" y="66953"/>
                  <a:pt x="7109" y="59483"/>
                  <a:pt x="14218" y="55789"/>
                </a:cubicBezTo>
                <a:cubicBezTo>
                  <a:pt x="12246" y="52457"/>
                  <a:pt x="11108" y="48569"/>
                  <a:pt x="11108" y="44431"/>
                </a:cubicBezTo>
                <a:cubicBezTo>
                  <a:pt x="11108" y="32157"/>
                  <a:pt x="21049" y="22216"/>
                  <a:pt x="33324" y="22216"/>
                </a:cubicBezTo>
                <a:lnTo>
                  <a:pt x="33324" y="15551"/>
                </a:lnTo>
                <a:close/>
                <a:moveTo>
                  <a:pt x="108857" y="15551"/>
                </a:moveTo>
                <a:lnTo>
                  <a:pt x="108857" y="22216"/>
                </a:lnTo>
                <a:cubicBezTo>
                  <a:pt x="121131" y="22216"/>
                  <a:pt x="131073" y="32157"/>
                  <a:pt x="131073" y="44431"/>
                </a:cubicBezTo>
                <a:cubicBezTo>
                  <a:pt x="131073" y="48597"/>
                  <a:pt x="129934" y="52485"/>
                  <a:pt x="127963" y="55789"/>
                </a:cubicBezTo>
                <a:cubicBezTo>
                  <a:pt x="135099" y="59483"/>
                  <a:pt x="139959" y="66925"/>
                  <a:pt x="139959" y="75534"/>
                </a:cubicBezTo>
                <a:cubicBezTo>
                  <a:pt x="139959" y="82809"/>
                  <a:pt x="136460" y="89252"/>
                  <a:pt x="131073" y="93306"/>
                </a:cubicBezTo>
                <a:cubicBezTo>
                  <a:pt x="133850" y="97027"/>
                  <a:pt x="135516" y="101637"/>
                  <a:pt x="135516" y="106636"/>
                </a:cubicBezTo>
                <a:cubicBezTo>
                  <a:pt x="135516" y="118910"/>
                  <a:pt x="125574" y="128851"/>
                  <a:pt x="113300" y="128851"/>
                </a:cubicBezTo>
                <a:cubicBezTo>
                  <a:pt x="113106" y="128851"/>
                  <a:pt x="112939" y="128851"/>
                  <a:pt x="112745" y="128851"/>
                </a:cubicBezTo>
                <a:cubicBezTo>
                  <a:pt x="110773" y="136516"/>
                  <a:pt x="103803" y="142181"/>
                  <a:pt x="95528" y="142181"/>
                </a:cubicBezTo>
                <a:lnTo>
                  <a:pt x="86641" y="142181"/>
                </a:lnTo>
                <a:cubicBezTo>
                  <a:pt x="81726" y="142181"/>
                  <a:pt x="77755" y="138210"/>
                  <a:pt x="77755" y="133294"/>
                </a:cubicBezTo>
                <a:lnTo>
                  <a:pt x="77755" y="8886"/>
                </a:lnTo>
                <a:cubicBezTo>
                  <a:pt x="77755" y="3971"/>
                  <a:pt x="81726" y="0"/>
                  <a:pt x="86641" y="0"/>
                </a:cubicBezTo>
                <a:lnTo>
                  <a:pt x="93306" y="0"/>
                </a:lnTo>
                <a:cubicBezTo>
                  <a:pt x="101887" y="0"/>
                  <a:pt x="108857" y="6970"/>
                  <a:pt x="108857" y="15551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3" name="Text 11"/>
          <p:cNvSpPr/>
          <p:nvPr/>
        </p:nvSpPr>
        <p:spPr>
          <a:xfrm>
            <a:off x="7864929" y="1546216"/>
            <a:ext cx="1057469" cy="2488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59" b="1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+ Security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7509477" y="1883895"/>
            <a:ext cx="4256536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0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Intelligent Threat Detection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509477" y="2132711"/>
            <a:ext cx="4256536" cy="3909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12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ML-powered anomaly detection, predictive vulnerability analysis, automated incident response systems.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7349523" y="2772525"/>
            <a:ext cx="4487580" cy="1279627"/>
          </a:xfrm>
          <a:custGeom>
            <a:avLst/>
            <a:gdLst/>
            <a:ahLst/>
            <a:cxnLst/>
            <a:rect l="l" t="t" r="r" b="b"/>
            <a:pathLst>
              <a:path w="4487580" h="1279627">
                <a:moveTo>
                  <a:pt x="35545" y="0"/>
                </a:moveTo>
                <a:lnTo>
                  <a:pt x="4416484" y="0"/>
                </a:lnTo>
                <a:cubicBezTo>
                  <a:pt x="4455749" y="0"/>
                  <a:pt x="4487580" y="31831"/>
                  <a:pt x="4487580" y="71096"/>
                </a:cubicBezTo>
                <a:lnTo>
                  <a:pt x="4487580" y="1208531"/>
                </a:lnTo>
                <a:cubicBezTo>
                  <a:pt x="4487580" y="1247796"/>
                  <a:pt x="4455749" y="1279627"/>
                  <a:pt x="4416484" y="1279627"/>
                </a:cubicBezTo>
                <a:lnTo>
                  <a:pt x="35545" y="1279627"/>
                </a:lnTo>
                <a:cubicBezTo>
                  <a:pt x="15914" y="1279627"/>
                  <a:pt x="0" y="1263713"/>
                  <a:pt x="0" y="1244082"/>
                </a:cubicBezTo>
                <a:lnTo>
                  <a:pt x="0" y="35545"/>
                </a:lnTo>
                <a:cubicBezTo>
                  <a:pt x="0" y="15927"/>
                  <a:pt x="15927" y="0"/>
                  <a:pt x="35545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17" name="Shape 15"/>
          <p:cNvSpPr/>
          <p:nvPr/>
        </p:nvSpPr>
        <p:spPr>
          <a:xfrm>
            <a:off x="7349523" y="2772525"/>
            <a:ext cx="35545" cy="1279627"/>
          </a:xfrm>
          <a:custGeom>
            <a:avLst/>
            <a:gdLst/>
            <a:ahLst/>
            <a:cxnLst/>
            <a:rect l="l" t="t" r="r" b="b"/>
            <a:pathLst>
              <a:path w="35545" h="1279627">
                <a:moveTo>
                  <a:pt x="35545" y="0"/>
                </a:moveTo>
                <a:lnTo>
                  <a:pt x="35545" y="0"/>
                </a:lnTo>
                <a:lnTo>
                  <a:pt x="35545" y="1279627"/>
                </a:lnTo>
                <a:lnTo>
                  <a:pt x="35545" y="1279627"/>
                </a:lnTo>
                <a:cubicBezTo>
                  <a:pt x="15914" y="1279627"/>
                  <a:pt x="0" y="1263713"/>
                  <a:pt x="0" y="1244082"/>
                </a:cubicBezTo>
                <a:lnTo>
                  <a:pt x="0" y="35545"/>
                </a:lnTo>
                <a:cubicBezTo>
                  <a:pt x="0" y="15927"/>
                  <a:pt x="15927" y="0"/>
                  <a:pt x="35545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18" name="Shape 16"/>
          <p:cNvSpPr/>
          <p:nvPr/>
        </p:nvSpPr>
        <p:spPr>
          <a:xfrm>
            <a:off x="7509477" y="2914706"/>
            <a:ext cx="284362" cy="284362"/>
          </a:xfrm>
          <a:custGeom>
            <a:avLst/>
            <a:gdLst/>
            <a:ahLst/>
            <a:cxnLst/>
            <a:rect l="l" t="t" r="r" b="b"/>
            <a:pathLst>
              <a:path w="284362" h="284362">
                <a:moveTo>
                  <a:pt x="71090" y="0"/>
                </a:moveTo>
                <a:lnTo>
                  <a:pt x="213271" y="0"/>
                </a:lnTo>
                <a:cubicBezTo>
                  <a:pt x="252533" y="0"/>
                  <a:pt x="284362" y="31828"/>
                  <a:pt x="284362" y="71090"/>
                </a:cubicBezTo>
                <a:lnTo>
                  <a:pt x="284362" y="213271"/>
                </a:lnTo>
                <a:cubicBezTo>
                  <a:pt x="284362" y="252533"/>
                  <a:pt x="252533" y="284362"/>
                  <a:pt x="213271" y="284362"/>
                </a:cubicBezTo>
                <a:lnTo>
                  <a:pt x="71090" y="284362"/>
                </a:lnTo>
                <a:cubicBezTo>
                  <a:pt x="31828" y="284362"/>
                  <a:pt x="0" y="252533"/>
                  <a:pt x="0" y="213271"/>
                </a:cubicBezTo>
                <a:lnTo>
                  <a:pt x="0" y="71090"/>
                </a:lnTo>
                <a:cubicBezTo>
                  <a:pt x="0" y="31855"/>
                  <a:pt x="31855" y="0"/>
                  <a:pt x="71090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19" name="Shape 17"/>
          <p:cNvSpPr/>
          <p:nvPr/>
        </p:nvSpPr>
        <p:spPr>
          <a:xfrm>
            <a:off x="7571681" y="2985796"/>
            <a:ext cx="159953" cy="142181"/>
          </a:xfrm>
          <a:custGeom>
            <a:avLst/>
            <a:gdLst/>
            <a:ahLst/>
            <a:cxnLst/>
            <a:rect l="l" t="t" r="r" b="b"/>
            <a:pathLst>
              <a:path w="159953" h="142181">
                <a:moveTo>
                  <a:pt x="116494" y="26659"/>
                </a:moveTo>
                <a:cubicBezTo>
                  <a:pt x="111884" y="26659"/>
                  <a:pt x="107413" y="27909"/>
                  <a:pt x="103498" y="30186"/>
                </a:cubicBezTo>
                <a:cubicBezTo>
                  <a:pt x="99110" y="25742"/>
                  <a:pt x="94000" y="22021"/>
                  <a:pt x="88363" y="19217"/>
                </a:cubicBezTo>
                <a:cubicBezTo>
                  <a:pt x="96194" y="12552"/>
                  <a:pt x="106163" y="8886"/>
                  <a:pt x="116494" y="8886"/>
                </a:cubicBezTo>
                <a:cubicBezTo>
                  <a:pt x="140487" y="8886"/>
                  <a:pt x="159953" y="28325"/>
                  <a:pt x="159953" y="52346"/>
                </a:cubicBezTo>
                <a:cubicBezTo>
                  <a:pt x="159953" y="63870"/>
                  <a:pt x="155371" y="74923"/>
                  <a:pt x="147235" y="83059"/>
                </a:cubicBezTo>
                <a:lnTo>
                  <a:pt x="127491" y="102803"/>
                </a:lnTo>
                <a:cubicBezTo>
                  <a:pt x="119354" y="110940"/>
                  <a:pt x="108302" y="115522"/>
                  <a:pt x="96777" y="115522"/>
                </a:cubicBezTo>
                <a:cubicBezTo>
                  <a:pt x="72784" y="115522"/>
                  <a:pt x="53318" y="96083"/>
                  <a:pt x="53318" y="72062"/>
                </a:cubicBezTo>
                <a:cubicBezTo>
                  <a:pt x="53318" y="71646"/>
                  <a:pt x="53318" y="71229"/>
                  <a:pt x="53346" y="70813"/>
                </a:cubicBezTo>
                <a:cubicBezTo>
                  <a:pt x="53484" y="65897"/>
                  <a:pt x="57567" y="62037"/>
                  <a:pt x="62482" y="62176"/>
                </a:cubicBezTo>
                <a:cubicBezTo>
                  <a:pt x="67397" y="62315"/>
                  <a:pt x="71257" y="66397"/>
                  <a:pt x="71118" y="71313"/>
                </a:cubicBezTo>
                <a:cubicBezTo>
                  <a:pt x="71118" y="71562"/>
                  <a:pt x="71118" y="71812"/>
                  <a:pt x="71118" y="72035"/>
                </a:cubicBezTo>
                <a:cubicBezTo>
                  <a:pt x="71118" y="86225"/>
                  <a:pt x="82615" y="97722"/>
                  <a:pt x="96805" y="97722"/>
                </a:cubicBezTo>
                <a:cubicBezTo>
                  <a:pt x="103609" y="97722"/>
                  <a:pt x="110135" y="95028"/>
                  <a:pt x="114966" y="90196"/>
                </a:cubicBezTo>
                <a:lnTo>
                  <a:pt x="134711" y="70452"/>
                </a:lnTo>
                <a:cubicBezTo>
                  <a:pt x="139515" y="65648"/>
                  <a:pt x="142236" y="59094"/>
                  <a:pt x="142236" y="52290"/>
                </a:cubicBezTo>
                <a:cubicBezTo>
                  <a:pt x="142236" y="38100"/>
                  <a:pt x="130740" y="26603"/>
                  <a:pt x="116549" y="26603"/>
                </a:cubicBezTo>
                <a:close/>
                <a:moveTo>
                  <a:pt x="76422" y="48125"/>
                </a:moveTo>
                <a:cubicBezTo>
                  <a:pt x="75895" y="47903"/>
                  <a:pt x="75367" y="47597"/>
                  <a:pt x="74895" y="47264"/>
                </a:cubicBezTo>
                <a:cubicBezTo>
                  <a:pt x="71396" y="45459"/>
                  <a:pt x="67397" y="44431"/>
                  <a:pt x="63204" y="44431"/>
                </a:cubicBezTo>
                <a:cubicBezTo>
                  <a:pt x="56400" y="44431"/>
                  <a:pt x="49874" y="47125"/>
                  <a:pt x="45042" y="51957"/>
                </a:cubicBezTo>
                <a:lnTo>
                  <a:pt x="25298" y="71701"/>
                </a:lnTo>
                <a:cubicBezTo>
                  <a:pt x="20494" y="76505"/>
                  <a:pt x="17773" y="83059"/>
                  <a:pt x="17773" y="89863"/>
                </a:cubicBezTo>
                <a:cubicBezTo>
                  <a:pt x="17773" y="104053"/>
                  <a:pt x="29269" y="115550"/>
                  <a:pt x="43460" y="115550"/>
                </a:cubicBezTo>
                <a:cubicBezTo>
                  <a:pt x="48042" y="115550"/>
                  <a:pt x="52512" y="114328"/>
                  <a:pt x="56428" y="112051"/>
                </a:cubicBezTo>
                <a:cubicBezTo>
                  <a:pt x="60816" y="116494"/>
                  <a:pt x="65925" y="120215"/>
                  <a:pt x="71590" y="123020"/>
                </a:cubicBezTo>
                <a:cubicBezTo>
                  <a:pt x="63759" y="129657"/>
                  <a:pt x="53818" y="133350"/>
                  <a:pt x="43460" y="133350"/>
                </a:cubicBezTo>
                <a:cubicBezTo>
                  <a:pt x="19467" y="133350"/>
                  <a:pt x="0" y="113911"/>
                  <a:pt x="0" y="89890"/>
                </a:cubicBezTo>
                <a:cubicBezTo>
                  <a:pt x="0" y="78366"/>
                  <a:pt x="4582" y="67314"/>
                  <a:pt x="12719" y="59177"/>
                </a:cubicBezTo>
                <a:lnTo>
                  <a:pt x="32463" y="39433"/>
                </a:lnTo>
                <a:cubicBezTo>
                  <a:pt x="40599" y="31296"/>
                  <a:pt x="51652" y="26714"/>
                  <a:pt x="63176" y="26714"/>
                </a:cubicBezTo>
                <a:cubicBezTo>
                  <a:pt x="87225" y="26714"/>
                  <a:pt x="106636" y="46320"/>
                  <a:pt x="106636" y="70285"/>
                </a:cubicBezTo>
                <a:cubicBezTo>
                  <a:pt x="106636" y="70646"/>
                  <a:pt x="106636" y="71007"/>
                  <a:pt x="106636" y="71368"/>
                </a:cubicBezTo>
                <a:cubicBezTo>
                  <a:pt x="106524" y="76283"/>
                  <a:pt x="102442" y="80143"/>
                  <a:pt x="97527" y="80032"/>
                </a:cubicBezTo>
                <a:cubicBezTo>
                  <a:pt x="92612" y="79921"/>
                  <a:pt x="88752" y="75839"/>
                  <a:pt x="88863" y="70924"/>
                </a:cubicBezTo>
                <a:cubicBezTo>
                  <a:pt x="88863" y="70702"/>
                  <a:pt x="88863" y="70507"/>
                  <a:pt x="88863" y="70285"/>
                </a:cubicBezTo>
                <a:cubicBezTo>
                  <a:pt x="88863" y="60927"/>
                  <a:pt x="83864" y="52707"/>
                  <a:pt x="76422" y="4818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20" name="Text 18"/>
          <p:cNvSpPr/>
          <p:nvPr/>
        </p:nvSpPr>
        <p:spPr>
          <a:xfrm>
            <a:off x="7864929" y="2932478"/>
            <a:ext cx="1279627" cy="2488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59" b="1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Blockchain + AI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7509477" y="3270157"/>
            <a:ext cx="4256536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0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Decentralized AI Governance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7509477" y="3518974"/>
            <a:ext cx="4256536" cy="3909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12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Transparent AI decision-making, token-incentivized learning, distributed model training.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7349523" y="4158787"/>
            <a:ext cx="4487580" cy="1279627"/>
          </a:xfrm>
          <a:custGeom>
            <a:avLst/>
            <a:gdLst/>
            <a:ahLst/>
            <a:cxnLst/>
            <a:rect l="l" t="t" r="r" b="b"/>
            <a:pathLst>
              <a:path w="4487580" h="1279627">
                <a:moveTo>
                  <a:pt x="35545" y="0"/>
                </a:moveTo>
                <a:lnTo>
                  <a:pt x="4416484" y="0"/>
                </a:lnTo>
                <a:cubicBezTo>
                  <a:pt x="4455749" y="0"/>
                  <a:pt x="4487580" y="31831"/>
                  <a:pt x="4487580" y="71096"/>
                </a:cubicBezTo>
                <a:lnTo>
                  <a:pt x="4487580" y="1208531"/>
                </a:lnTo>
                <a:cubicBezTo>
                  <a:pt x="4487580" y="1247796"/>
                  <a:pt x="4455749" y="1279627"/>
                  <a:pt x="4416484" y="1279627"/>
                </a:cubicBezTo>
                <a:lnTo>
                  <a:pt x="35545" y="1279627"/>
                </a:lnTo>
                <a:cubicBezTo>
                  <a:pt x="15914" y="1279627"/>
                  <a:pt x="0" y="1263713"/>
                  <a:pt x="0" y="1244082"/>
                </a:cubicBezTo>
                <a:lnTo>
                  <a:pt x="0" y="35545"/>
                </a:lnTo>
                <a:cubicBezTo>
                  <a:pt x="0" y="15927"/>
                  <a:pt x="15927" y="0"/>
                  <a:pt x="35545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24" name="Shape 22"/>
          <p:cNvSpPr/>
          <p:nvPr/>
        </p:nvSpPr>
        <p:spPr>
          <a:xfrm>
            <a:off x="7349523" y="4158787"/>
            <a:ext cx="35545" cy="1279627"/>
          </a:xfrm>
          <a:custGeom>
            <a:avLst/>
            <a:gdLst/>
            <a:ahLst/>
            <a:cxnLst/>
            <a:rect l="l" t="t" r="r" b="b"/>
            <a:pathLst>
              <a:path w="35545" h="1279627">
                <a:moveTo>
                  <a:pt x="35545" y="0"/>
                </a:moveTo>
                <a:lnTo>
                  <a:pt x="35545" y="0"/>
                </a:lnTo>
                <a:lnTo>
                  <a:pt x="35545" y="1279627"/>
                </a:lnTo>
                <a:lnTo>
                  <a:pt x="35545" y="1279627"/>
                </a:lnTo>
                <a:cubicBezTo>
                  <a:pt x="15914" y="1279627"/>
                  <a:pt x="0" y="1263713"/>
                  <a:pt x="0" y="1244082"/>
                </a:cubicBezTo>
                <a:lnTo>
                  <a:pt x="0" y="35545"/>
                </a:lnTo>
                <a:cubicBezTo>
                  <a:pt x="0" y="15927"/>
                  <a:pt x="15927" y="0"/>
                  <a:pt x="35545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25" name="Shape 23"/>
          <p:cNvSpPr/>
          <p:nvPr/>
        </p:nvSpPr>
        <p:spPr>
          <a:xfrm>
            <a:off x="7509477" y="4300968"/>
            <a:ext cx="284362" cy="284362"/>
          </a:xfrm>
          <a:custGeom>
            <a:avLst/>
            <a:gdLst/>
            <a:ahLst/>
            <a:cxnLst/>
            <a:rect l="l" t="t" r="r" b="b"/>
            <a:pathLst>
              <a:path w="284362" h="284362">
                <a:moveTo>
                  <a:pt x="71090" y="0"/>
                </a:moveTo>
                <a:lnTo>
                  <a:pt x="213271" y="0"/>
                </a:lnTo>
                <a:cubicBezTo>
                  <a:pt x="252533" y="0"/>
                  <a:pt x="284362" y="31828"/>
                  <a:pt x="284362" y="71090"/>
                </a:cubicBezTo>
                <a:lnTo>
                  <a:pt x="284362" y="213271"/>
                </a:lnTo>
                <a:cubicBezTo>
                  <a:pt x="284362" y="252533"/>
                  <a:pt x="252533" y="284362"/>
                  <a:pt x="213271" y="284362"/>
                </a:cubicBezTo>
                <a:lnTo>
                  <a:pt x="71090" y="284362"/>
                </a:lnTo>
                <a:cubicBezTo>
                  <a:pt x="31828" y="284362"/>
                  <a:pt x="0" y="252533"/>
                  <a:pt x="0" y="213271"/>
                </a:cubicBezTo>
                <a:lnTo>
                  <a:pt x="0" y="71090"/>
                </a:lnTo>
                <a:cubicBezTo>
                  <a:pt x="0" y="31855"/>
                  <a:pt x="31855" y="0"/>
                  <a:pt x="71090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26" name="Shape 24"/>
          <p:cNvSpPr/>
          <p:nvPr/>
        </p:nvSpPr>
        <p:spPr>
          <a:xfrm>
            <a:off x="7580567" y="4372058"/>
            <a:ext cx="142181" cy="142181"/>
          </a:xfrm>
          <a:custGeom>
            <a:avLst/>
            <a:gdLst/>
            <a:ahLst/>
            <a:cxnLst/>
            <a:rect l="l" t="t" r="r" b="b"/>
            <a:pathLst>
              <a:path w="142181" h="142181">
                <a:moveTo>
                  <a:pt x="71090" y="0"/>
                </a:moveTo>
                <a:cubicBezTo>
                  <a:pt x="72368" y="0"/>
                  <a:pt x="73645" y="278"/>
                  <a:pt x="74812" y="805"/>
                </a:cubicBezTo>
                <a:lnTo>
                  <a:pt x="127130" y="22993"/>
                </a:lnTo>
                <a:cubicBezTo>
                  <a:pt x="133239" y="25576"/>
                  <a:pt x="137793" y="31602"/>
                  <a:pt x="137765" y="38878"/>
                </a:cubicBezTo>
                <a:cubicBezTo>
                  <a:pt x="137627" y="66425"/>
                  <a:pt x="126297" y="116827"/>
                  <a:pt x="78449" y="139737"/>
                </a:cubicBezTo>
                <a:cubicBezTo>
                  <a:pt x="73812" y="141959"/>
                  <a:pt x="68424" y="141959"/>
                  <a:pt x="63787" y="139737"/>
                </a:cubicBezTo>
                <a:cubicBezTo>
                  <a:pt x="15912" y="116827"/>
                  <a:pt x="4610" y="66425"/>
                  <a:pt x="4471" y="38878"/>
                </a:cubicBezTo>
                <a:cubicBezTo>
                  <a:pt x="4443" y="31602"/>
                  <a:pt x="8997" y="25576"/>
                  <a:pt x="15107" y="22993"/>
                </a:cubicBezTo>
                <a:lnTo>
                  <a:pt x="67397" y="805"/>
                </a:lnTo>
                <a:cubicBezTo>
                  <a:pt x="68563" y="278"/>
                  <a:pt x="69813" y="0"/>
                  <a:pt x="71090" y="0"/>
                </a:cubicBezTo>
                <a:close/>
                <a:moveTo>
                  <a:pt x="71090" y="18550"/>
                </a:moveTo>
                <a:lnTo>
                  <a:pt x="71090" y="123547"/>
                </a:lnTo>
                <a:cubicBezTo>
                  <a:pt x="109413" y="104997"/>
                  <a:pt x="119715" y="63898"/>
                  <a:pt x="119965" y="39294"/>
                </a:cubicBezTo>
                <a:lnTo>
                  <a:pt x="71090" y="18578"/>
                </a:lnTo>
                <a:lnTo>
                  <a:pt x="71090" y="18578"/>
                </a:ln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27" name="Text 25"/>
          <p:cNvSpPr/>
          <p:nvPr/>
        </p:nvSpPr>
        <p:spPr>
          <a:xfrm>
            <a:off x="7864929" y="4318741"/>
            <a:ext cx="1750601" cy="2488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59" b="1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Security + Blockchain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7509477" y="4656420"/>
            <a:ext cx="4256536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0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Immutable Audit Trails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7509477" y="4905236"/>
            <a:ext cx="4256536" cy="3909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12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Cryptographic record integrity, tamper-proof compliance logs, decentralized identity systems.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7340637" y="5553936"/>
            <a:ext cx="4487580" cy="1297399"/>
          </a:xfrm>
          <a:custGeom>
            <a:avLst/>
            <a:gdLst/>
            <a:ahLst/>
            <a:cxnLst/>
            <a:rect l="l" t="t" r="r" b="b"/>
            <a:pathLst>
              <a:path w="4487580" h="1297399">
                <a:moveTo>
                  <a:pt x="71085" y="0"/>
                </a:moveTo>
                <a:lnTo>
                  <a:pt x="4416496" y="0"/>
                </a:lnTo>
                <a:cubicBezTo>
                  <a:pt x="4455755" y="0"/>
                  <a:pt x="4487580" y="31826"/>
                  <a:pt x="4487580" y="71085"/>
                </a:cubicBezTo>
                <a:lnTo>
                  <a:pt x="4487580" y="1226315"/>
                </a:lnTo>
                <a:cubicBezTo>
                  <a:pt x="4487580" y="1265574"/>
                  <a:pt x="4455755" y="1297399"/>
                  <a:pt x="4416496" y="1297399"/>
                </a:cubicBezTo>
                <a:lnTo>
                  <a:pt x="71085" y="1297399"/>
                </a:lnTo>
                <a:cubicBezTo>
                  <a:pt x="31852" y="1297399"/>
                  <a:pt x="0" y="1265548"/>
                  <a:pt x="0" y="1226315"/>
                </a:cubicBezTo>
                <a:lnTo>
                  <a:pt x="0" y="71085"/>
                </a:lnTo>
                <a:cubicBezTo>
                  <a:pt x="0" y="31852"/>
                  <a:pt x="31852" y="0"/>
                  <a:pt x="71085" y="0"/>
                </a:cubicBezTo>
                <a:close/>
              </a:path>
            </a:pathLst>
          </a:custGeom>
          <a:solidFill>
            <a:srgbClr val="161B22"/>
          </a:solidFill>
          <a:ln w="25400">
            <a:solidFill>
              <a:srgbClr val="00D084"/>
            </a:solidFill>
            <a:prstDash val="solid"/>
          </a:ln>
        </p:spPr>
      </p:sp>
      <p:sp>
        <p:nvSpPr>
          <p:cNvPr id="31" name="Shape 29"/>
          <p:cNvSpPr/>
          <p:nvPr/>
        </p:nvSpPr>
        <p:spPr>
          <a:xfrm>
            <a:off x="7491704" y="5705003"/>
            <a:ext cx="284362" cy="284362"/>
          </a:xfrm>
          <a:custGeom>
            <a:avLst/>
            <a:gdLst/>
            <a:ahLst/>
            <a:cxnLst/>
            <a:rect l="l" t="t" r="r" b="b"/>
            <a:pathLst>
              <a:path w="284362" h="284362">
                <a:moveTo>
                  <a:pt x="71090" y="0"/>
                </a:moveTo>
                <a:lnTo>
                  <a:pt x="213271" y="0"/>
                </a:lnTo>
                <a:cubicBezTo>
                  <a:pt x="252533" y="0"/>
                  <a:pt x="284362" y="31828"/>
                  <a:pt x="284362" y="71090"/>
                </a:cubicBezTo>
                <a:lnTo>
                  <a:pt x="284362" y="213271"/>
                </a:lnTo>
                <a:cubicBezTo>
                  <a:pt x="284362" y="252533"/>
                  <a:pt x="252533" y="284362"/>
                  <a:pt x="213271" y="284362"/>
                </a:cubicBezTo>
                <a:lnTo>
                  <a:pt x="71090" y="284362"/>
                </a:lnTo>
                <a:cubicBezTo>
                  <a:pt x="31828" y="284362"/>
                  <a:pt x="0" y="252533"/>
                  <a:pt x="0" y="213271"/>
                </a:cubicBezTo>
                <a:lnTo>
                  <a:pt x="0" y="71090"/>
                </a:lnTo>
                <a:cubicBezTo>
                  <a:pt x="0" y="31855"/>
                  <a:pt x="31855" y="0"/>
                  <a:pt x="71090" y="0"/>
                </a:cubicBezTo>
                <a:close/>
              </a:path>
            </a:pathLst>
          </a:custGeom>
          <a:gradFill rotWithShape="1" flip="none">
            <a:gsLst>
              <a:gs pos="0">
                <a:srgbClr val="00D084"/>
              </a:gs>
              <a:gs pos="50000">
                <a:srgbClr val="7C3AED"/>
              </a:gs>
              <a:gs pos="100000">
                <a:srgbClr val="F59E0B"/>
              </a:gs>
            </a:gsLst>
            <a:lin ang="2700000" scaled="1"/>
          </a:gradFill>
          <a:ln/>
        </p:spPr>
      </p:sp>
      <p:sp>
        <p:nvSpPr>
          <p:cNvPr id="32" name="Shape 30"/>
          <p:cNvSpPr/>
          <p:nvPr/>
        </p:nvSpPr>
        <p:spPr>
          <a:xfrm>
            <a:off x="7566127" y="5784980"/>
            <a:ext cx="139959" cy="124408"/>
          </a:xfrm>
          <a:custGeom>
            <a:avLst/>
            <a:gdLst/>
            <a:ahLst/>
            <a:cxnLst/>
            <a:rect l="l" t="t" r="r" b="b"/>
            <a:pathLst>
              <a:path w="139959" h="124408">
                <a:moveTo>
                  <a:pt x="75204" y="-4592"/>
                </a:moveTo>
                <a:cubicBezTo>
                  <a:pt x="74208" y="-6536"/>
                  <a:pt x="72191" y="-7776"/>
                  <a:pt x="70004" y="-7776"/>
                </a:cubicBezTo>
                <a:cubicBezTo>
                  <a:pt x="67817" y="-7776"/>
                  <a:pt x="65800" y="-6536"/>
                  <a:pt x="64804" y="-4592"/>
                </a:cubicBezTo>
                <a:lnTo>
                  <a:pt x="46920" y="30446"/>
                </a:lnTo>
                <a:lnTo>
                  <a:pt x="8067" y="36618"/>
                </a:lnTo>
                <a:cubicBezTo>
                  <a:pt x="5905" y="36958"/>
                  <a:pt x="4106" y="38489"/>
                  <a:pt x="3426" y="40578"/>
                </a:cubicBezTo>
                <a:cubicBezTo>
                  <a:pt x="2746" y="42668"/>
                  <a:pt x="3305" y="44952"/>
                  <a:pt x="4835" y="46507"/>
                </a:cubicBezTo>
                <a:lnTo>
                  <a:pt x="32633" y="74329"/>
                </a:lnTo>
                <a:lnTo>
                  <a:pt x="26510" y="113182"/>
                </a:lnTo>
                <a:cubicBezTo>
                  <a:pt x="26169" y="115345"/>
                  <a:pt x="27068" y="117532"/>
                  <a:pt x="28842" y="118820"/>
                </a:cubicBezTo>
                <a:cubicBezTo>
                  <a:pt x="30616" y="120107"/>
                  <a:pt x="32949" y="120302"/>
                  <a:pt x="34917" y="119305"/>
                </a:cubicBezTo>
                <a:lnTo>
                  <a:pt x="70004" y="101470"/>
                </a:lnTo>
                <a:lnTo>
                  <a:pt x="105067" y="119305"/>
                </a:lnTo>
                <a:cubicBezTo>
                  <a:pt x="107010" y="120302"/>
                  <a:pt x="109367" y="120107"/>
                  <a:pt x="111141" y="118820"/>
                </a:cubicBezTo>
                <a:cubicBezTo>
                  <a:pt x="112915" y="117532"/>
                  <a:pt x="113814" y="115369"/>
                  <a:pt x="113474" y="113182"/>
                </a:cubicBezTo>
                <a:lnTo>
                  <a:pt x="107326" y="74329"/>
                </a:lnTo>
                <a:lnTo>
                  <a:pt x="135124" y="46507"/>
                </a:lnTo>
                <a:cubicBezTo>
                  <a:pt x="136679" y="44952"/>
                  <a:pt x="137213" y="42668"/>
                  <a:pt x="136533" y="40578"/>
                </a:cubicBezTo>
                <a:cubicBezTo>
                  <a:pt x="135853" y="38489"/>
                  <a:pt x="134079" y="36958"/>
                  <a:pt x="131892" y="36618"/>
                </a:cubicBezTo>
                <a:lnTo>
                  <a:pt x="93063" y="30446"/>
                </a:lnTo>
                <a:lnTo>
                  <a:pt x="75204" y="-4592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3" name="Text 31"/>
          <p:cNvSpPr/>
          <p:nvPr/>
        </p:nvSpPr>
        <p:spPr>
          <a:xfrm>
            <a:off x="7847156" y="5722776"/>
            <a:ext cx="915289" cy="2488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59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Center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7491704" y="6060455"/>
            <a:ext cx="4256536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0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Complete Future Stack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7491704" y="6309271"/>
            <a:ext cx="4256536" cy="3909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12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This is where I operate. Building systems that leverage all three pillars simultaneously.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D11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064944" y="0"/>
            <a:ext cx="4314225" cy="4314225"/>
          </a:xfrm>
          <a:custGeom>
            <a:avLst/>
            <a:gdLst/>
            <a:ahLst/>
            <a:cxnLst/>
            <a:rect l="l" t="t" r="r" b="b"/>
            <a:pathLst>
              <a:path w="4314225" h="4314225">
                <a:moveTo>
                  <a:pt x="2157113" y="0"/>
                </a:moveTo>
                <a:lnTo>
                  <a:pt x="2157113" y="0"/>
                </a:lnTo>
                <a:cubicBezTo>
                  <a:pt x="3348453" y="0"/>
                  <a:pt x="4314225" y="965772"/>
                  <a:pt x="4314225" y="2157113"/>
                </a:cubicBezTo>
                <a:lnTo>
                  <a:pt x="4314225" y="2157113"/>
                </a:lnTo>
                <a:cubicBezTo>
                  <a:pt x="4314225" y="3348453"/>
                  <a:pt x="3348453" y="4314225"/>
                  <a:pt x="2157113" y="4314225"/>
                </a:cubicBezTo>
                <a:lnTo>
                  <a:pt x="2157113" y="4314225"/>
                </a:lnTo>
                <a:cubicBezTo>
                  <a:pt x="965772" y="4314225"/>
                  <a:pt x="0" y="3348453"/>
                  <a:pt x="0" y="2157113"/>
                </a:cubicBezTo>
                <a:lnTo>
                  <a:pt x="0" y="2157113"/>
                </a:lnTo>
                <a:cubicBezTo>
                  <a:pt x="0" y="965772"/>
                  <a:pt x="965772" y="0"/>
                  <a:pt x="2157113" y="0"/>
                </a:cubicBezTo>
                <a:close/>
              </a:path>
            </a:pathLst>
          </a:custGeom>
          <a:solidFill>
            <a:srgbClr val="00D084">
              <a:alpha val="400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345138" y="345138"/>
            <a:ext cx="129427" cy="1725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1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$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486901" y="345138"/>
            <a:ext cx="1009529" cy="1725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1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./ai --deploy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45138" y="586735"/>
            <a:ext cx="11657036" cy="3451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46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Artificial Intelligence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45138" y="1000900"/>
            <a:ext cx="11570752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Building intelligent systems that augment human capability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62395" y="1346038"/>
            <a:ext cx="5651635" cy="2346938"/>
          </a:xfrm>
          <a:custGeom>
            <a:avLst/>
            <a:gdLst/>
            <a:ahLst/>
            <a:cxnLst/>
            <a:rect l="l" t="t" r="r" b="b"/>
            <a:pathLst>
              <a:path w="5651635" h="2346938">
                <a:moveTo>
                  <a:pt x="34514" y="0"/>
                </a:moveTo>
                <a:lnTo>
                  <a:pt x="5582611" y="0"/>
                </a:lnTo>
                <a:cubicBezTo>
                  <a:pt x="5620706" y="0"/>
                  <a:pt x="5651635" y="30928"/>
                  <a:pt x="5651635" y="69023"/>
                </a:cubicBezTo>
                <a:lnTo>
                  <a:pt x="5651635" y="2277915"/>
                </a:lnTo>
                <a:cubicBezTo>
                  <a:pt x="5651635" y="2316010"/>
                  <a:pt x="5620706" y="2346938"/>
                  <a:pt x="5582611" y="2346938"/>
                </a:cubicBezTo>
                <a:lnTo>
                  <a:pt x="34514" y="2346938"/>
                </a:lnTo>
                <a:cubicBezTo>
                  <a:pt x="15452" y="2346938"/>
                  <a:pt x="0" y="2331486"/>
                  <a:pt x="0" y="2312425"/>
                </a:cubicBezTo>
                <a:lnTo>
                  <a:pt x="0" y="34514"/>
                </a:lnTo>
                <a:cubicBezTo>
                  <a:pt x="0" y="15452"/>
                  <a:pt x="15452" y="0"/>
                  <a:pt x="34514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8" name="Shape 6"/>
          <p:cNvSpPr/>
          <p:nvPr/>
        </p:nvSpPr>
        <p:spPr>
          <a:xfrm>
            <a:off x="362395" y="1346038"/>
            <a:ext cx="34514" cy="2346938"/>
          </a:xfrm>
          <a:custGeom>
            <a:avLst/>
            <a:gdLst/>
            <a:ahLst/>
            <a:cxnLst/>
            <a:rect l="l" t="t" r="r" b="b"/>
            <a:pathLst>
              <a:path w="34514" h="2346938">
                <a:moveTo>
                  <a:pt x="34514" y="0"/>
                </a:moveTo>
                <a:lnTo>
                  <a:pt x="34514" y="0"/>
                </a:lnTo>
                <a:lnTo>
                  <a:pt x="34514" y="2346938"/>
                </a:lnTo>
                <a:lnTo>
                  <a:pt x="34514" y="2346938"/>
                </a:lnTo>
                <a:cubicBezTo>
                  <a:pt x="15465" y="2346938"/>
                  <a:pt x="0" y="2331473"/>
                  <a:pt x="0" y="2312425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9" name="Shape 7"/>
          <p:cNvSpPr/>
          <p:nvPr/>
        </p:nvSpPr>
        <p:spPr>
          <a:xfrm>
            <a:off x="569478" y="1544493"/>
            <a:ext cx="120798" cy="120798"/>
          </a:xfrm>
          <a:custGeom>
            <a:avLst/>
            <a:gdLst/>
            <a:ahLst/>
            <a:cxnLst/>
            <a:rect l="l" t="t" r="r" b="b"/>
            <a:pathLst>
              <a:path w="120798" h="120798">
                <a:moveTo>
                  <a:pt x="54855" y="1227"/>
                </a:moveTo>
                <a:cubicBezTo>
                  <a:pt x="58370" y="-401"/>
                  <a:pt x="62428" y="-401"/>
                  <a:pt x="65944" y="1227"/>
                </a:cubicBezTo>
                <a:lnTo>
                  <a:pt x="117519" y="25056"/>
                </a:lnTo>
                <a:cubicBezTo>
                  <a:pt x="119524" y="25976"/>
                  <a:pt x="120798" y="27982"/>
                  <a:pt x="120798" y="30200"/>
                </a:cubicBezTo>
                <a:cubicBezTo>
                  <a:pt x="120798" y="32417"/>
                  <a:pt x="119524" y="34423"/>
                  <a:pt x="117519" y="35343"/>
                </a:cubicBezTo>
                <a:lnTo>
                  <a:pt x="65944" y="59172"/>
                </a:lnTo>
                <a:cubicBezTo>
                  <a:pt x="62428" y="60800"/>
                  <a:pt x="58370" y="60800"/>
                  <a:pt x="54855" y="59172"/>
                </a:cubicBezTo>
                <a:lnTo>
                  <a:pt x="3279" y="35343"/>
                </a:lnTo>
                <a:cubicBezTo>
                  <a:pt x="1274" y="34399"/>
                  <a:pt x="0" y="32394"/>
                  <a:pt x="0" y="30200"/>
                </a:cubicBezTo>
                <a:cubicBezTo>
                  <a:pt x="0" y="28005"/>
                  <a:pt x="1274" y="25976"/>
                  <a:pt x="3279" y="25056"/>
                </a:cubicBezTo>
                <a:lnTo>
                  <a:pt x="54855" y="1227"/>
                </a:lnTo>
                <a:close/>
                <a:moveTo>
                  <a:pt x="11348" y="51528"/>
                </a:moveTo>
                <a:lnTo>
                  <a:pt x="50112" y="69435"/>
                </a:lnTo>
                <a:cubicBezTo>
                  <a:pt x="56648" y="72455"/>
                  <a:pt x="64174" y="72455"/>
                  <a:pt x="70709" y="69435"/>
                </a:cubicBezTo>
                <a:lnTo>
                  <a:pt x="109473" y="51528"/>
                </a:lnTo>
                <a:lnTo>
                  <a:pt x="117519" y="55256"/>
                </a:lnTo>
                <a:cubicBezTo>
                  <a:pt x="119524" y="56176"/>
                  <a:pt x="120798" y="58181"/>
                  <a:pt x="120798" y="60399"/>
                </a:cubicBezTo>
                <a:cubicBezTo>
                  <a:pt x="120798" y="62617"/>
                  <a:pt x="119524" y="64622"/>
                  <a:pt x="117519" y="65543"/>
                </a:cubicBezTo>
                <a:lnTo>
                  <a:pt x="65944" y="89372"/>
                </a:lnTo>
                <a:cubicBezTo>
                  <a:pt x="62428" y="91000"/>
                  <a:pt x="58370" y="91000"/>
                  <a:pt x="54855" y="89372"/>
                </a:cubicBezTo>
                <a:lnTo>
                  <a:pt x="3279" y="65543"/>
                </a:lnTo>
                <a:cubicBezTo>
                  <a:pt x="1274" y="64599"/>
                  <a:pt x="0" y="62593"/>
                  <a:pt x="0" y="60399"/>
                </a:cubicBezTo>
                <a:cubicBezTo>
                  <a:pt x="0" y="58205"/>
                  <a:pt x="1274" y="56176"/>
                  <a:pt x="3279" y="55256"/>
                </a:cubicBezTo>
                <a:lnTo>
                  <a:pt x="11325" y="51528"/>
                </a:lnTo>
                <a:close/>
                <a:moveTo>
                  <a:pt x="3279" y="85455"/>
                </a:moveTo>
                <a:lnTo>
                  <a:pt x="11325" y="81728"/>
                </a:lnTo>
                <a:lnTo>
                  <a:pt x="50089" y="99635"/>
                </a:lnTo>
                <a:cubicBezTo>
                  <a:pt x="56624" y="102655"/>
                  <a:pt x="64151" y="102655"/>
                  <a:pt x="70686" y="99635"/>
                </a:cubicBezTo>
                <a:lnTo>
                  <a:pt x="109450" y="81728"/>
                </a:lnTo>
                <a:lnTo>
                  <a:pt x="117495" y="85455"/>
                </a:lnTo>
                <a:cubicBezTo>
                  <a:pt x="119501" y="86376"/>
                  <a:pt x="120775" y="88381"/>
                  <a:pt x="120775" y="90599"/>
                </a:cubicBezTo>
                <a:cubicBezTo>
                  <a:pt x="120775" y="92817"/>
                  <a:pt x="119501" y="94822"/>
                  <a:pt x="117495" y="95742"/>
                </a:cubicBezTo>
                <a:lnTo>
                  <a:pt x="65920" y="119571"/>
                </a:lnTo>
                <a:cubicBezTo>
                  <a:pt x="62405" y="121199"/>
                  <a:pt x="58347" y="121199"/>
                  <a:pt x="54831" y="119571"/>
                </a:cubicBezTo>
                <a:lnTo>
                  <a:pt x="3279" y="95742"/>
                </a:lnTo>
                <a:cubicBezTo>
                  <a:pt x="1274" y="94798"/>
                  <a:pt x="0" y="92793"/>
                  <a:pt x="0" y="90599"/>
                </a:cubicBezTo>
                <a:cubicBezTo>
                  <a:pt x="0" y="88405"/>
                  <a:pt x="1274" y="86376"/>
                  <a:pt x="3279" y="85455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0" name="Text 8"/>
          <p:cNvSpPr/>
          <p:nvPr/>
        </p:nvSpPr>
        <p:spPr>
          <a:xfrm>
            <a:off x="772246" y="1518607"/>
            <a:ext cx="1147584" cy="1725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1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tech_stack.yaml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52221" y="1829231"/>
            <a:ext cx="2588535" cy="345138"/>
          </a:xfrm>
          <a:custGeom>
            <a:avLst/>
            <a:gdLst/>
            <a:ahLst/>
            <a:cxnLst/>
            <a:rect l="l" t="t" r="r" b="b"/>
            <a:pathLst>
              <a:path w="2588535" h="345138">
                <a:moveTo>
                  <a:pt x="34514" y="0"/>
                </a:moveTo>
                <a:lnTo>
                  <a:pt x="2554021" y="0"/>
                </a:lnTo>
                <a:cubicBezTo>
                  <a:pt x="2573070" y="0"/>
                  <a:pt x="2588535" y="15465"/>
                  <a:pt x="2588535" y="34514"/>
                </a:cubicBezTo>
                <a:lnTo>
                  <a:pt x="2588535" y="310624"/>
                </a:lnTo>
                <a:cubicBezTo>
                  <a:pt x="2588535" y="329673"/>
                  <a:pt x="2573070" y="345138"/>
                  <a:pt x="2554021" y="345138"/>
                </a:cubicBezTo>
                <a:lnTo>
                  <a:pt x="34514" y="345138"/>
                </a:lnTo>
                <a:cubicBezTo>
                  <a:pt x="15465" y="345138"/>
                  <a:pt x="0" y="329673"/>
                  <a:pt x="0" y="31062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12" name="Shape 10"/>
          <p:cNvSpPr/>
          <p:nvPr/>
        </p:nvSpPr>
        <p:spPr>
          <a:xfrm>
            <a:off x="621248" y="1967287"/>
            <a:ext cx="69028" cy="69028"/>
          </a:xfrm>
          <a:custGeom>
            <a:avLst/>
            <a:gdLst/>
            <a:ahLst/>
            <a:cxnLst/>
            <a:rect l="l" t="t" r="r" b="b"/>
            <a:pathLst>
              <a:path w="69028" h="69028">
                <a:moveTo>
                  <a:pt x="34514" y="0"/>
                </a:moveTo>
                <a:lnTo>
                  <a:pt x="34514" y="0"/>
                </a:lnTo>
                <a:cubicBezTo>
                  <a:pt x="53562" y="0"/>
                  <a:pt x="69028" y="15465"/>
                  <a:pt x="69028" y="34514"/>
                </a:cubicBezTo>
                <a:lnTo>
                  <a:pt x="69028" y="34514"/>
                </a:lnTo>
                <a:cubicBezTo>
                  <a:pt x="69028" y="53562"/>
                  <a:pt x="53562" y="69028"/>
                  <a:pt x="34514" y="69028"/>
                </a:cubicBezTo>
                <a:lnTo>
                  <a:pt x="34514" y="69028"/>
                </a:lnTo>
                <a:cubicBezTo>
                  <a:pt x="15465" y="69028"/>
                  <a:pt x="0" y="53562"/>
                  <a:pt x="0" y="3451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3" name="Text 11"/>
          <p:cNvSpPr/>
          <p:nvPr/>
        </p:nvSpPr>
        <p:spPr>
          <a:xfrm>
            <a:off x="759304" y="1898259"/>
            <a:ext cx="733418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LangChain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3247128" y="1829231"/>
            <a:ext cx="2588535" cy="345138"/>
          </a:xfrm>
          <a:custGeom>
            <a:avLst/>
            <a:gdLst/>
            <a:ahLst/>
            <a:cxnLst/>
            <a:rect l="l" t="t" r="r" b="b"/>
            <a:pathLst>
              <a:path w="2588535" h="345138">
                <a:moveTo>
                  <a:pt x="34514" y="0"/>
                </a:moveTo>
                <a:lnTo>
                  <a:pt x="2554021" y="0"/>
                </a:lnTo>
                <a:cubicBezTo>
                  <a:pt x="2573070" y="0"/>
                  <a:pt x="2588535" y="15465"/>
                  <a:pt x="2588535" y="34514"/>
                </a:cubicBezTo>
                <a:lnTo>
                  <a:pt x="2588535" y="310624"/>
                </a:lnTo>
                <a:cubicBezTo>
                  <a:pt x="2588535" y="329673"/>
                  <a:pt x="2573070" y="345138"/>
                  <a:pt x="2554021" y="345138"/>
                </a:cubicBezTo>
                <a:lnTo>
                  <a:pt x="34514" y="345138"/>
                </a:lnTo>
                <a:cubicBezTo>
                  <a:pt x="15465" y="345138"/>
                  <a:pt x="0" y="329673"/>
                  <a:pt x="0" y="31062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15" name="Shape 13"/>
          <p:cNvSpPr/>
          <p:nvPr/>
        </p:nvSpPr>
        <p:spPr>
          <a:xfrm>
            <a:off x="3316156" y="1967287"/>
            <a:ext cx="69028" cy="69028"/>
          </a:xfrm>
          <a:custGeom>
            <a:avLst/>
            <a:gdLst/>
            <a:ahLst/>
            <a:cxnLst/>
            <a:rect l="l" t="t" r="r" b="b"/>
            <a:pathLst>
              <a:path w="69028" h="69028">
                <a:moveTo>
                  <a:pt x="34514" y="0"/>
                </a:moveTo>
                <a:lnTo>
                  <a:pt x="34514" y="0"/>
                </a:lnTo>
                <a:cubicBezTo>
                  <a:pt x="53562" y="0"/>
                  <a:pt x="69028" y="15465"/>
                  <a:pt x="69028" y="34514"/>
                </a:cubicBezTo>
                <a:lnTo>
                  <a:pt x="69028" y="34514"/>
                </a:lnTo>
                <a:cubicBezTo>
                  <a:pt x="69028" y="53562"/>
                  <a:pt x="53562" y="69028"/>
                  <a:pt x="34514" y="69028"/>
                </a:cubicBezTo>
                <a:lnTo>
                  <a:pt x="34514" y="69028"/>
                </a:lnTo>
                <a:cubicBezTo>
                  <a:pt x="15465" y="69028"/>
                  <a:pt x="0" y="53562"/>
                  <a:pt x="0" y="3451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6" name="Text 14"/>
          <p:cNvSpPr/>
          <p:nvPr/>
        </p:nvSpPr>
        <p:spPr>
          <a:xfrm>
            <a:off x="3454211" y="1898259"/>
            <a:ext cx="759304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LangGraph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52221" y="2277911"/>
            <a:ext cx="2588535" cy="345138"/>
          </a:xfrm>
          <a:custGeom>
            <a:avLst/>
            <a:gdLst/>
            <a:ahLst/>
            <a:cxnLst/>
            <a:rect l="l" t="t" r="r" b="b"/>
            <a:pathLst>
              <a:path w="2588535" h="345138">
                <a:moveTo>
                  <a:pt x="34514" y="0"/>
                </a:moveTo>
                <a:lnTo>
                  <a:pt x="2554021" y="0"/>
                </a:lnTo>
                <a:cubicBezTo>
                  <a:pt x="2573070" y="0"/>
                  <a:pt x="2588535" y="15465"/>
                  <a:pt x="2588535" y="34514"/>
                </a:cubicBezTo>
                <a:lnTo>
                  <a:pt x="2588535" y="310624"/>
                </a:lnTo>
                <a:cubicBezTo>
                  <a:pt x="2588535" y="329673"/>
                  <a:pt x="2573070" y="345138"/>
                  <a:pt x="2554021" y="345138"/>
                </a:cubicBezTo>
                <a:lnTo>
                  <a:pt x="34514" y="345138"/>
                </a:lnTo>
                <a:cubicBezTo>
                  <a:pt x="15465" y="345138"/>
                  <a:pt x="0" y="329673"/>
                  <a:pt x="0" y="31062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18" name="Shape 16"/>
          <p:cNvSpPr/>
          <p:nvPr/>
        </p:nvSpPr>
        <p:spPr>
          <a:xfrm>
            <a:off x="621248" y="2415966"/>
            <a:ext cx="69028" cy="69028"/>
          </a:xfrm>
          <a:custGeom>
            <a:avLst/>
            <a:gdLst/>
            <a:ahLst/>
            <a:cxnLst/>
            <a:rect l="l" t="t" r="r" b="b"/>
            <a:pathLst>
              <a:path w="69028" h="69028">
                <a:moveTo>
                  <a:pt x="34514" y="0"/>
                </a:moveTo>
                <a:lnTo>
                  <a:pt x="34514" y="0"/>
                </a:lnTo>
                <a:cubicBezTo>
                  <a:pt x="53562" y="0"/>
                  <a:pt x="69028" y="15465"/>
                  <a:pt x="69028" y="34514"/>
                </a:cubicBezTo>
                <a:lnTo>
                  <a:pt x="69028" y="34514"/>
                </a:lnTo>
                <a:cubicBezTo>
                  <a:pt x="69028" y="53562"/>
                  <a:pt x="53562" y="69028"/>
                  <a:pt x="34514" y="69028"/>
                </a:cubicBezTo>
                <a:lnTo>
                  <a:pt x="34514" y="69028"/>
                </a:lnTo>
                <a:cubicBezTo>
                  <a:pt x="15465" y="69028"/>
                  <a:pt x="0" y="53562"/>
                  <a:pt x="0" y="3451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9" name="Text 17"/>
          <p:cNvSpPr/>
          <p:nvPr/>
        </p:nvSpPr>
        <p:spPr>
          <a:xfrm>
            <a:off x="759304" y="2346938"/>
            <a:ext cx="612620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AutoGen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3247128" y="2277911"/>
            <a:ext cx="2588535" cy="345138"/>
          </a:xfrm>
          <a:custGeom>
            <a:avLst/>
            <a:gdLst/>
            <a:ahLst/>
            <a:cxnLst/>
            <a:rect l="l" t="t" r="r" b="b"/>
            <a:pathLst>
              <a:path w="2588535" h="345138">
                <a:moveTo>
                  <a:pt x="34514" y="0"/>
                </a:moveTo>
                <a:lnTo>
                  <a:pt x="2554021" y="0"/>
                </a:lnTo>
                <a:cubicBezTo>
                  <a:pt x="2573070" y="0"/>
                  <a:pt x="2588535" y="15465"/>
                  <a:pt x="2588535" y="34514"/>
                </a:cubicBezTo>
                <a:lnTo>
                  <a:pt x="2588535" y="310624"/>
                </a:lnTo>
                <a:cubicBezTo>
                  <a:pt x="2588535" y="329673"/>
                  <a:pt x="2573070" y="345138"/>
                  <a:pt x="2554021" y="345138"/>
                </a:cubicBezTo>
                <a:lnTo>
                  <a:pt x="34514" y="345138"/>
                </a:lnTo>
                <a:cubicBezTo>
                  <a:pt x="15465" y="345138"/>
                  <a:pt x="0" y="329673"/>
                  <a:pt x="0" y="31062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21" name="Shape 19"/>
          <p:cNvSpPr/>
          <p:nvPr/>
        </p:nvSpPr>
        <p:spPr>
          <a:xfrm>
            <a:off x="3316156" y="2415966"/>
            <a:ext cx="69028" cy="69028"/>
          </a:xfrm>
          <a:custGeom>
            <a:avLst/>
            <a:gdLst/>
            <a:ahLst/>
            <a:cxnLst/>
            <a:rect l="l" t="t" r="r" b="b"/>
            <a:pathLst>
              <a:path w="69028" h="69028">
                <a:moveTo>
                  <a:pt x="34514" y="0"/>
                </a:moveTo>
                <a:lnTo>
                  <a:pt x="34514" y="0"/>
                </a:lnTo>
                <a:cubicBezTo>
                  <a:pt x="53562" y="0"/>
                  <a:pt x="69028" y="15465"/>
                  <a:pt x="69028" y="34514"/>
                </a:cubicBezTo>
                <a:lnTo>
                  <a:pt x="69028" y="34514"/>
                </a:lnTo>
                <a:cubicBezTo>
                  <a:pt x="69028" y="53562"/>
                  <a:pt x="53562" y="69028"/>
                  <a:pt x="34514" y="69028"/>
                </a:cubicBezTo>
                <a:lnTo>
                  <a:pt x="34514" y="69028"/>
                </a:lnTo>
                <a:cubicBezTo>
                  <a:pt x="15465" y="69028"/>
                  <a:pt x="0" y="53562"/>
                  <a:pt x="0" y="3451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2" name="Text 20"/>
          <p:cNvSpPr/>
          <p:nvPr/>
        </p:nvSpPr>
        <p:spPr>
          <a:xfrm>
            <a:off x="3454211" y="2346938"/>
            <a:ext cx="517707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CrewAI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52221" y="2726590"/>
            <a:ext cx="2588535" cy="345138"/>
          </a:xfrm>
          <a:custGeom>
            <a:avLst/>
            <a:gdLst/>
            <a:ahLst/>
            <a:cxnLst/>
            <a:rect l="l" t="t" r="r" b="b"/>
            <a:pathLst>
              <a:path w="2588535" h="345138">
                <a:moveTo>
                  <a:pt x="34514" y="0"/>
                </a:moveTo>
                <a:lnTo>
                  <a:pt x="2554021" y="0"/>
                </a:lnTo>
                <a:cubicBezTo>
                  <a:pt x="2573070" y="0"/>
                  <a:pt x="2588535" y="15465"/>
                  <a:pt x="2588535" y="34514"/>
                </a:cubicBezTo>
                <a:lnTo>
                  <a:pt x="2588535" y="310624"/>
                </a:lnTo>
                <a:cubicBezTo>
                  <a:pt x="2588535" y="329673"/>
                  <a:pt x="2573070" y="345138"/>
                  <a:pt x="2554021" y="345138"/>
                </a:cubicBezTo>
                <a:lnTo>
                  <a:pt x="34514" y="345138"/>
                </a:lnTo>
                <a:cubicBezTo>
                  <a:pt x="15465" y="345138"/>
                  <a:pt x="0" y="329673"/>
                  <a:pt x="0" y="31062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24" name="Shape 22"/>
          <p:cNvSpPr/>
          <p:nvPr/>
        </p:nvSpPr>
        <p:spPr>
          <a:xfrm>
            <a:off x="621248" y="2864645"/>
            <a:ext cx="69028" cy="69028"/>
          </a:xfrm>
          <a:custGeom>
            <a:avLst/>
            <a:gdLst/>
            <a:ahLst/>
            <a:cxnLst/>
            <a:rect l="l" t="t" r="r" b="b"/>
            <a:pathLst>
              <a:path w="69028" h="69028">
                <a:moveTo>
                  <a:pt x="34514" y="0"/>
                </a:moveTo>
                <a:lnTo>
                  <a:pt x="34514" y="0"/>
                </a:lnTo>
                <a:cubicBezTo>
                  <a:pt x="53562" y="0"/>
                  <a:pt x="69028" y="15465"/>
                  <a:pt x="69028" y="34514"/>
                </a:cubicBezTo>
                <a:lnTo>
                  <a:pt x="69028" y="34514"/>
                </a:lnTo>
                <a:cubicBezTo>
                  <a:pt x="69028" y="53562"/>
                  <a:pt x="53562" y="69028"/>
                  <a:pt x="34514" y="69028"/>
                </a:cubicBezTo>
                <a:lnTo>
                  <a:pt x="34514" y="69028"/>
                </a:lnTo>
                <a:cubicBezTo>
                  <a:pt x="15465" y="69028"/>
                  <a:pt x="0" y="53562"/>
                  <a:pt x="0" y="3451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5" name="Text 23"/>
          <p:cNvSpPr/>
          <p:nvPr/>
        </p:nvSpPr>
        <p:spPr>
          <a:xfrm>
            <a:off x="759304" y="2795618"/>
            <a:ext cx="371023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RAG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3247128" y="2726590"/>
            <a:ext cx="2588535" cy="345138"/>
          </a:xfrm>
          <a:custGeom>
            <a:avLst/>
            <a:gdLst/>
            <a:ahLst/>
            <a:cxnLst/>
            <a:rect l="l" t="t" r="r" b="b"/>
            <a:pathLst>
              <a:path w="2588535" h="345138">
                <a:moveTo>
                  <a:pt x="34514" y="0"/>
                </a:moveTo>
                <a:lnTo>
                  <a:pt x="2554021" y="0"/>
                </a:lnTo>
                <a:cubicBezTo>
                  <a:pt x="2573070" y="0"/>
                  <a:pt x="2588535" y="15465"/>
                  <a:pt x="2588535" y="34514"/>
                </a:cubicBezTo>
                <a:lnTo>
                  <a:pt x="2588535" y="310624"/>
                </a:lnTo>
                <a:cubicBezTo>
                  <a:pt x="2588535" y="329673"/>
                  <a:pt x="2573070" y="345138"/>
                  <a:pt x="2554021" y="345138"/>
                </a:cubicBezTo>
                <a:lnTo>
                  <a:pt x="34514" y="345138"/>
                </a:lnTo>
                <a:cubicBezTo>
                  <a:pt x="15465" y="345138"/>
                  <a:pt x="0" y="329673"/>
                  <a:pt x="0" y="31062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27" name="Shape 25"/>
          <p:cNvSpPr/>
          <p:nvPr/>
        </p:nvSpPr>
        <p:spPr>
          <a:xfrm>
            <a:off x="3316156" y="2864645"/>
            <a:ext cx="69028" cy="69028"/>
          </a:xfrm>
          <a:custGeom>
            <a:avLst/>
            <a:gdLst/>
            <a:ahLst/>
            <a:cxnLst/>
            <a:rect l="l" t="t" r="r" b="b"/>
            <a:pathLst>
              <a:path w="69028" h="69028">
                <a:moveTo>
                  <a:pt x="34514" y="0"/>
                </a:moveTo>
                <a:lnTo>
                  <a:pt x="34514" y="0"/>
                </a:lnTo>
                <a:cubicBezTo>
                  <a:pt x="53562" y="0"/>
                  <a:pt x="69028" y="15465"/>
                  <a:pt x="69028" y="34514"/>
                </a:cubicBezTo>
                <a:lnTo>
                  <a:pt x="69028" y="34514"/>
                </a:lnTo>
                <a:cubicBezTo>
                  <a:pt x="69028" y="53562"/>
                  <a:pt x="53562" y="69028"/>
                  <a:pt x="34514" y="69028"/>
                </a:cubicBezTo>
                <a:lnTo>
                  <a:pt x="34514" y="69028"/>
                </a:lnTo>
                <a:cubicBezTo>
                  <a:pt x="15465" y="69028"/>
                  <a:pt x="0" y="53562"/>
                  <a:pt x="0" y="3451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8" name="Text 26"/>
          <p:cNvSpPr/>
          <p:nvPr/>
        </p:nvSpPr>
        <p:spPr>
          <a:xfrm>
            <a:off x="3454211" y="2795618"/>
            <a:ext cx="793817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Prompt Eng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552221" y="3175270"/>
            <a:ext cx="2588535" cy="345138"/>
          </a:xfrm>
          <a:custGeom>
            <a:avLst/>
            <a:gdLst/>
            <a:ahLst/>
            <a:cxnLst/>
            <a:rect l="l" t="t" r="r" b="b"/>
            <a:pathLst>
              <a:path w="2588535" h="345138">
                <a:moveTo>
                  <a:pt x="34514" y="0"/>
                </a:moveTo>
                <a:lnTo>
                  <a:pt x="2554021" y="0"/>
                </a:lnTo>
                <a:cubicBezTo>
                  <a:pt x="2573070" y="0"/>
                  <a:pt x="2588535" y="15465"/>
                  <a:pt x="2588535" y="34514"/>
                </a:cubicBezTo>
                <a:lnTo>
                  <a:pt x="2588535" y="310624"/>
                </a:lnTo>
                <a:cubicBezTo>
                  <a:pt x="2588535" y="329673"/>
                  <a:pt x="2573070" y="345138"/>
                  <a:pt x="2554021" y="345138"/>
                </a:cubicBezTo>
                <a:lnTo>
                  <a:pt x="34514" y="345138"/>
                </a:lnTo>
                <a:cubicBezTo>
                  <a:pt x="15465" y="345138"/>
                  <a:pt x="0" y="329673"/>
                  <a:pt x="0" y="31062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30" name="Shape 28"/>
          <p:cNvSpPr/>
          <p:nvPr/>
        </p:nvSpPr>
        <p:spPr>
          <a:xfrm>
            <a:off x="621248" y="3313325"/>
            <a:ext cx="69028" cy="69028"/>
          </a:xfrm>
          <a:custGeom>
            <a:avLst/>
            <a:gdLst/>
            <a:ahLst/>
            <a:cxnLst/>
            <a:rect l="l" t="t" r="r" b="b"/>
            <a:pathLst>
              <a:path w="69028" h="69028">
                <a:moveTo>
                  <a:pt x="34514" y="0"/>
                </a:moveTo>
                <a:lnTo>
                  <a:pt x="34514" y="0"/>
                </a:lnTo>
                <a:cubicBezTo>
                  <a:pt x="53562" y="0"/>
                  <a:pt x="69028" y="15465"/>
                  <a:pt x="69028" y="34514"/>
                </a:cubicBezTo>
                <a:lnTo>
                  <a:pt x="69028" y="34514"/>
                </a:lnTo>
                <a:cubicBezTo>
                  <a:pt x="69028" y="53562"/>
                  <a:pt x="53562" y="69028"/>
                  <a:pt x="34514" y="69028"/>
                </a:cubicBezTo>
                <a:lnTo>
                  <a:pt x="34514" y="69028"/>
                </a:lnTo>
                <a:cubicBezTo>
                  <a:pt x="15465" y="69028"/>
                  <a:pt x="0" y="53562"/>
                  <a:pt x="0" y="3451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31" name="Text 29"/>
          <p:cNvSpPr/>
          <p:nvPr/>
        </p:nvSpPr>
        <p:spPr>
          <a:xfrm>
            <a:off x="759304" y="3244297"/>
            <a:ext cx="1009529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LLM Workflows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3247128" y="3175270"/>
            <a:ext cx="2588535" cy="345138"/>
          </a:xfrm>
          <a:custGeom>
            <a:avLst/>
            <a:gdLst/>
            <a:ahLst/>
            <a:cxnLst/>
            <a:rect l="l" t="t" r="r" b="b"/>
            <a:pathLst>
              <a:path w="2588535" h="345138">
                <a:moveTo>
                  <a:pt x="34514" y="0"/>
                </a:moveTo>
                <a:lnTo>
                  <a:pt x="2554021" y="0"/>
                </a:lnTo>
                <a:cubicBezTo>
                  <a:pt x="2573070" y="0"/>
                  <a:pt x="2588535" y="15465"/>
                  <a:pt x="2588535" y="34514"/>
                </a:cubicBezTo>
                <a:lnTo>
                  <a:pt x="2588535" y="310624"/>
                </a:lnTo>
                <a:cubicBezTo>
                  <a:pt x="2588535" y="329673"/>
                  <a:pt x="2573070" y="345138"/>
                  <a:pt x="2554021" y="345138"/>
                </a:cubicBezTo>
                <a:lnTo>
                  <a:pt x="34514" y="345138"/>
                </a:lnTo>
                <a:cubicBezTo>
                  <a:pt x="15465" y="345138"/>
                  <a:pt x="0" y="329673"/>
                  <a:pt x="0" y="31062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33" name="Shape 31"/>
          <p:cNvSpPr/>
          <p:nvPr/>
        </p:nvSpPr>
        <p:spPr>
          <a:xfrm>
            <a:off x="3316156" y="3313325"/>
            <a:ext cx="69028" cy="69028"/>
          </a:xfrm>
          <a:custGeom>
            <a:avLst/>
            <a:gdLst/>
            <a:ahLst/>
            <a:cxnLst/>
            <a:rect l="l" t="t" r="r" b="b"/>
            <a:pathLst>
              <a:path w="69028" h="69028">
                <a:moveTo>
                  <a:pt x="34514" y="0"/>
                </a:moveTo>
                <a:lnTo>
                  <a:pt x="34514" y="0"/>
                </a:lnTo>
                <a:cubicBezTo>
                  <a:pt x="53562" y="0"/>
                  <a:pt x="69028" y="15465"/>
                  <a:pt x="69028" y="34514"/>
                </a:cubicBezTo>
                <a:lnTo>
                  <a:pt x="69028" y="34514"/>
                </a:lnTo>
                <a:cubicBezTo>
                  <a:pt x="69028" y="53562"/>
                  <a:pt x="53562" y="69028"/>
                  <a:pt x="34514" y="69028"/>
                </a:cubicBezTo>
                <a:lnTo>
                  <a:pt x="34514" y="69028"/>
                </a:lnTo>
                <a:cubicBezTo>
                  <a:pt x="15465" y="69028"/>
                  <a:pt x="0" y="53562"/>
                  <a:pt x="0" y="3451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34" name="Text 32"/>
          <p:cNvSpPr/>
          <p:nvPr/>
        </p:nvSpPr>
        <p:spPr>
          <a:xfrm>
            <a:off x="3454211" y="3244297"/>
            <a:ext cx="1087185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Computer Vision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362395" y="3831032"/>
            <a:ext cx="5651635" cy="2571278"/>
          </a:xfrm>
          <a:custGeom>
            <a:avLst/>
            <a:gdLst/>
            <a:ahLst/>
            <a:cxnLst/>
            <a:rect l="l" t="t" r="r" b="b"/>
            <a:pathLst>
              <a:path w="5651635" h="2571278">
                <a:moveTo>
                  <a:pt x="34514" y="0"/>
                </a:moveTo>
                <a:lnTo>
                  <a:pt x="5582596" y="0"/>
                </a:lnTo>
                <a:cubicBezTo>
                  <a:pt x="5620725" y="0"/>
                  <a:pt x="5651635" y="30910"/>
                  <a:pt x="5651635" y="69039"/>
                </a:cubicBezTo>
                <a:lnTo>
                  <a:pt x="5651635" y="2502239"/>
                </a:lnTo>
                <a:cubicBezTo>
                  <a:pt x="5651635" y="2540368"/>
                  <a:pt x="5620725" y="2571278"/>
                  <a:pt x="5582596" y="2571278"/>
                </a:cubicBezTo>
                <a:lnTo>
                  <a:pt x="34514" y="2571278"/>
                </a:lnTo>
                <a:cubicBezTo>
                  <a:pt x="15465" y="2571278"/>
                  <a:pt x="0" y="2555813"/>
                  <a:pt x="0" y="253676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36" name="Shape 34"/>
          <p:cNvSpPr/>
          <p:nvPr/>
        </p:nvSpPr>
        <p:spPr>
          <a:xfrm>
            <a:off x="362395" y="3831032"/>
            <a:ext cx="34514" cy="2571278"/>
          </a:xfrm>
          <a:custGeom>
            <a:avLst/>
            <a:gdLst/>
            <a:ahLst/>
            <a:cxnLst/>
            <a:rect l="l" t="t" r="r" b="b"/>
            <a:pathLst>
              <a:path w="34514" h="2571278">
                <a:moveTo>
                  <a:pt x="34514" y="0"/>
                </a:moveTo>
                <a:lnTo>
                  <a:pt x="34514" y="0"/>
                </a:lnTo>
                <a:lnTo>
                  <a:pt x="34514" y="2571278"/>
                </a:lnTo>
                <a:lnTo>
                  <a:pt x="34514" y="2571278"/>
                </a:lnTo>
                <a:cubicBezTo>
                  <a:pt x="15465" y="2571278"/>
                  <a:pt x="0" y="2555813"/>
                  <a:pt x="0" y="2536764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37" name="Shape 35"/>
          <p:cNvSpPr/>
          <p:nvPr/>
        </p:nvSpPr>
        <p:spPr>
          <a:xfrm>
            <a:off x="569478" y="4029486"/>
            <a:ext cx="120798" cy="120798"/>
          </a:xfrm>
          <a:custGeom>
            <a:avLst/>
            <a:gdLst/>
            <a:ahLst/>
            <a:cxnLst/>
            <a:rect l="l" t="t" r="r" b="b"/>
            <a:pathLst>
              <a:path w="120798" h="120798">
                <a:moveTo>
                  <a:pt x="41524" y="0"/>
                </a:moveTo>
                <a:cubicBezTo>
                  <a:pt x="35272" y="0"/>
                  <a:pt x="30200" y="5073"/>
                  <a:pt x="30200" y="11325"/>
                </a:cubicBezTo>
                <a:lnTo>
                  <a:pt x="30200" y="60399"/>
                </a:lnTo>
                <a:cubicBezTo>
                  <a:pt x="30200" y="66651"/>
                  <a:pt x="35272" y="71724"/>
                  <a:pt x="41524" y="71724"/>
                </a:cubicBezTo>
                <a:lnTo>
                  <a:pt x="56624" y="71724"/>
                </a:lnTo>
                <a:cubicBezTo>
                  <a:pt x="62876" y="71724"/>
                  <a:pt x="67949" y="66651"/>
                  <a:pt x="67949" y="60399"/>
                </a:cubicBezTo>
                <a:lnTo>
                  <a:pt x="67949" y="45299"/>
                </a:lnTo>
                <a:lnTo>
                  <a:pt x="75499" y="45299"/>
                </a:lnTo>
                <a:cubicBezTo>
                  <a:pt x="92179" y="45299"/>
                  <a:pt x="105699" y="58818"/>
                  <a:pt x="105699" y="75499"/>
                </a:cubicBezTo>
                <a:cubicBezTo>
                  <a:pt x="105699" y="92179"/>
                  <a:pt x="92179" y="105699"/>
                  <a:pt x="75499" y="105699"/>
                </a:cubicBezTo>
                <a:lnTo>
                  <a:pt x="7550" y="105699"/>
                </a:lnTo>
                <a:cubicBezTo>
                  <a:pt x="3374" y="105699"/>
                  <a:pt x="0" y="109072"/>
                  <a:pt x="0" y="113248"/>
                </a:cubicBezTo>
                <a:cubicBezTo>
                  <a:pt x="0" y="117424"/>
                  <a:pt x="3374" y="120798"/>
                  <a:pt x="7550" y="120798"/>
                </a:cubicBezTo>
                <a:lnTo>
                  <a:pt x="113248" y="120798"/>
                </a:lnTo>
                <a:cubicBezTo>
                  <a:pt x="117424" y="120798"/>
                  <a:pt x="120798" y="117424"/>
                  <a:pt x="120798" y="113248"/>
                </a:cubicBezTo>
                <a:cubicBezTo>
                  <a:pt x="120798" y="109072"/>
                  <a:pt x="117424" y="105699"/>
                  <a:pt x="113248" y="105699"/>
                </a:cubicBezTo>
                <a:lnTo>
                  <a:pt x="109261" y="105699"/>
                </a:lnTo>
                <a:cubicBezTo>
                  <a:pt x="116434" y="97677"/>
                  <a:pt x="120798" y="87107"/>
                  <a:pt x="120798" y="75499"/>
                </a:cubicBezTo>
                <a:cubicBezTo>
                  <a:pt x="120798" y="50490"/>
                  <a:pt x="100508" y="30200"/>
                  <a:pt x="75499" y="30200"/>
                </a:cubicBezTo>
                <a:lnTo>
                  <a:pt x="67949" y="30200"/>
                </a:lnTo>
                <a:lnTo>
                  <a:pt x="67949" y="11325"/>
                </a:lnTo>
                <a:cubicBezTo>
                  <a:pt x="67949" y="5073"/>
                  <a:pt x="62876" y="0"/>
                  <a:pt x="56624" y="0"/>
                </a:cubicBezTo>
                <a:lnTo>
                  <a:pt x="41524" y="0"/>
                </a:lnTo>
                <a:close/>
                <a:moveTo>
                  <a:pt x="28312" y="83049"/>
                </a:moveTo>
                <a:cubicBezTo>
                  <a:pt x="25174" y="83049"/>
                  <a:pt x="22650" y="85573"/>
                  <a:pt x="22650" y="88711"/>
                </a:cubicBezTo>
                <a:cubicBezTo>
                  <a:pt x="22650" y="91849"/>
                  <a:pt x="25174" y="94374"/>
                  <a:pt x="28312" y="94374"/>
                </a:cubicBezTo>
                <a:lnTo>
                  <a:pt x="69837" y="94374"/>
                </a:lnTo>
                <a:cubicBezTo>
                  <a:pt x="72974" y="94374"/>
                  <a:pt x="75499" y="91849"/>
                  <a:pt x="75499" y="88711"/>
                </a:cubicBezTo>
                <a:cubicBezTo>
                  <a:pt x="75499" y="85573"/>
                  <a:pt x="72974" y="83049"/>
                  <a:pt x="69837" y="83049"/>
                </a:cubicBezTo>
                <a:lnTo>
                  <a:pt x="28312" y="83049"/>
                </a:ln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38" name="Text 36"/>
          <p:cNvSpPr/>
          <p:nvPr/>
        </p:nvSpPr>
        <p:spPr>
          <a:xfrm>
            <a:off x="772246" y="4003601"/>
            <a:ext cx="1294268" cy="1725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1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research_focus.md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552221" y="4314225"/>
            <a:ext cx="5366896" cy="2415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3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Agentic AI &amp; Autonomous Systems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552221" y="4659363"/>
            <a:ext cx="5358268" cy="4486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8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Researching how intelligent agents can perform document-intensive workflows with minimal human oversight—specifically for government administrative processes.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552221" y="5211584"/>
            <a:ext cx="940501" cy="241597"/>
          </a:xfrm>
          <a:custGeom>
            <a:avLst/>
            <a:gdLst/>
            <a:ahLst/>
            <a:cxnLst/>
            <a:rect l="l" t="t" r="r" b="b"/>
            <a:pathLst>
              <a:path w="940501" h="241597">
                <a:moveTo>
                  <a:pt x="34514" y="0"/>
                </a:moveTo>
                <a:lnTo>
                  <a:pt x="905987" y="0"/>
                </a:lnTo>
                <a:cubicBezTo>
                  <a:pt x="925048" y="0"/>
                  <a:pt x="940501" y="15453"/>
                  <a:pt x="940501" y="34514"/>
                </a:cubicBezTo>
                <a:lnTo>
                  <a:pt x="940501" y="207082"/>
                </a:lnTo>
                <a:cubicBezTo>
                  <a:pt x="940501" y="226144"/>
                  <a:pt x="925048" y="241597"/>
                  <a:pt x="905987" y="241597"/>
                </a:cubicBezTo>
                <a:lnTo>
                  <a:pt x="34514" y="241597"/>
                </a:lnTo>
                <a:cubicBezTo>
                  <a:pt x="15453" y="241597"/>
                  <a:pt x="0" y="226144"/>
                  <a:pt x="0" y="207082"/>
                </a:cubicBezTo>
                <a:lnTo>
                  <a:pt x="0" y="34514"/>
                </a:lnTo>
                <a:cubicBezTo>
                  <a:pt x="0" y="15453"/>
                  <a:pt x="15453" y="0"/>
                  <a:pt x="34514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2" name="Text 40"/>
          <p:cNvSpPr/>
          <p:nvPr/>
        </p:nvSpPr>
        <p:spPr>
          <a:xfrm>
            <a:off x="552221" y="5211584"/>
            <a:ext cx="1000900" cy="241597"/>
          </a:xfrm>
          <a:prstGeom prst="rect">
            <a:avLst/>
          </a:prstGeom>
          <a:noFill/>
          <a:ln/>
        </p:spPr>
        <p:txBody>
          <a:bodyPr wrap="square" lIns="69028" tIns="34514" rIns="69028" bIns="34514" rtlCol="0" anchor="ctr"/>
          <a:lstStyle/>
          <a:p>
            <a:pPr>
              <a:lnSpc>
                <a:spcPct val="120000"/>
              </a:lnSpc>
            </a:pPr>
            <a:r>
              <a:rPr lang="en-US" sz="951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Multi-Agent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1559323" y="5211584"/>
            <a:ext cx="862845" cy="241597"/>
          </a:xfrm>
          <a:custGeom>
            <a:avLst/>
            <a:gdLst/>
            <a:ahLst/>
            <a:cxnLst/>
            <a:rect l="l" t="t" r="r" b="b"/>
            <a:pathLst>
              <a:path w="862845" h="241597">
                <a:moveTo>
                  <a:pt x="34514" y="0"/>
                </a:moveTo>
                <a:lnTo>
                  <a:pt x="828331" y="0"/>
                </a:lnTo>
                <a:cubicBezTo>
                  <a:pt x="847392" y="0"/>
                  <a:pt x="862845" y="15453"/>
                  <a:pt x="862845" y="34514"/>
                </a:cubicBezTo>
                <a:lnTo>
                  <a:pt x="862845" y="207082"/>
                </a:lnTo>
                <a:cubicBezTo>
                  <a:pt x="862845" y="226144"/>
                  <a:pt x="847392" y="241597"/>
                  <a:pt x="828331" y="241597"/>
                </a:cubicBezTo>
                <a:lnTo>
                  <a:pt x="34514" y="241597"/>
                </a:lnTo>
                <a:cubicBezTo>
                  <a:pt x="15453" y="241597"/>
                  <a:pt x="0" y="226144"/>
                  <a:pt x="0" y="207082"/>
                </a:cubicBezTo>
                <a:lnTo>
                  <a:pt x="0" y="34514"/>
                </a:lnTo>
                <a:cubicBezTo>
                  <a:pt x="0" y="15453"/>
                  <a:pt x="15453" y="0"/>
                  <a:pt x="34514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4" name="Text 42"/>
          <p:cNvSpPr/>
          <p:nvPr/>
        </p:nvSpPr>
        <p:spPr>
          <a:xfrm>
            <a:off x="1559323" y="5211584"/>
            <a:ext cx="923244" cy="241597"/>
          </a:xfrm>
          <a:prstGeom prst="rect">
            <a:avLst/>
          </a:prstGeom>
          <a:noFill/>
          <a:ln/>
        </p:spPr>
        <p:txBody>
          <a:bodyPr wrap="square" lIns="69028" tIns="34514" rIns="69028" bIns="34514" rtlCol="0" anchor="ctr"/>
          <a:lstStyle/>
          <a:p>
            <a:pPr>
              <a:lnSpc>
                <a:spcPct val="120000"/>
              </a:lnSpc>
            </a:pPr>
            <a:r>
              <a:rPr lang="en-US" sz="951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Autonomous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2493689" y="5211584"/>
            <a:ext cx="647134" cy="241597"/>
          </a:xfrm>
          <a:custGeom>
            <a:avLst/>
            <a:gdLst/>
            <a:ahLst/>
            <a:cxnLst/>
            <a:rect l="l" t="t" r="r" b="b"/>
            <a:pathLst>
              <a:path w="647134" h="241597">
                <a:moveTo>
                  <a:pt x="34514" y="0"/>
                </a:moveTo>
                <a:lnTo>
                  <a:pt x="612619" y="0"/>
                </a:lnTo>
                <a:cubicBezTo>
                  <a:pt x="631681" y="0"/>
                  <a:pt x="647134" y="15453"/>
                  <a:pt x="647134" y="34514"/>
                </a:cubicBezTo>
                <a:lnTo>
                  <a:pt x="647134" y="207082"/>
                </a:lnTo>
                <a:cubicBezTo>
                  <a:pt x="647134" y="226131"/>
                  <a:pt x="631668" y="241597"/>
                  <a:pt x="612619" y="241597"/>
                </a:cubicBezTo>
                <a:lnTo>
                  <a:pt x="34514" y="241597"/>
                </a:lnTo>
                <a:cubicBezTo>
                  <a:pt x="15453" y="241597"/>
                  <a:pt x="0" y="226144"/>
                  <a:pt x="0" y="207082"/>
                </a:cubicBezTo>
                <a:lnTo>
                  <a:pt x="0" y="34514"/>
                </a:lnTo>
                <a:cubicBezTo>
                  <a:pt x="0" y="15453"/>
                  <a:pt x="15453" y="0"/>
                  <a:pt x="34514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6" name="Text 44"/>
          <p:cNvSpPr/>
          <p:nvPr/>
        </p:nvSpPr>
        <p:spPr>
          <a:xfrm>
            <a:off x="2493689" y="5211584"/>
            <a:ext cx="707533" cy="241597"/>
          </a:xfrm>
          <a:prstGeom prst="rect">
            <a:avLst/>
          </a:prstGeom>
          <a:noFill/>
          <a:ln/>
        </p:spPr>
        <p:txBody>
          <a:bodyPr wrap="square" lIns="69028" tIns="34514" rIns="69028" bIns="34514" rtlCol="0" anchor="ctr"/>
          <a:lstStyle/>
          <a:p>
            <a:pPr>
              <a:lnSpc>
                <a:spcPct val="120000"/>
              </a:lnSpc>
            </a:pPr>
            <a:r>
              <a:rPr lang="en-US" sz="951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GovTech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183700" y="1363295"/>
            <a:ext cx="5668892" cy="3054471"/>
          </a:xfrm>
          <a:custGeom>
            <a:avLst/>
            <a:gdLst/>
            <a:ahLst/>
            <a:cxnLst/>
            <a:rect l="l" t="t" r="r" b="b"/>
            <a:pathLst>
              <a:path w="5668892" h="3054471">
                <a:moveTo>
                  <a:pt x="34514" y="0"/>
                </a:moveTo>
                <a:lnTo>
                  <a:pt x="5634378" y="0"/>
                </a:lnTo>
                <a:cubicBezTo>
                  <a:pt x="5653427" y="0"/>
                  <a:pt x="5668892" y="15465"/>
                  <a:pt x="5668892" y="34514"/>
                </a:cubicBezTo>
                <a:lnTo>
                  <a:pt x="5668892" y="2985440"/>
                </a:lnTo>
                <a:cubicBezTo>
                  <a:pt x="5668892" y="3023565"/>
                  <a:pt x="5637985" y="3054471"/>
                  <a:pt x="5599861" y="3054471"/>
                </a:cubicBezTo>
                <a:lnTo>
                  <a:pt x="69031" y="3054471"/>
                </a:lnTo>
                <a:cubicBezTo>
                  <a:pt x="30906" y="3054471"/>
                  <a:pt x="0" y="3023565"/>
                  <a:pt x="0" y="2985440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48" name="Shape 46"/>
          <p:cNvSpPr/>
          <p:nvPr/>
        </p:nvSpPr>
        <p:spPr>
          <a:xfrm>
            <a:off x="6183700" y="1363295"/>
            <a:ext cx="5668892" cy="34514"/>
          </a:xfrm>
          <a:custGeom>
            <a:avLst/>
            <a:gdLst/>
            <a:ahLst/>
            <a:cxnLst/>
            <a:rect l="l" t="t" r="r" b="b"/>
            <a:pathLst>
              <a:path w="5668892" h="34514">
                <a:moveTo>
                  <a:pt x="34514" y="0"/>
                </a:moveTo>
                <a:lnTo>
                  <a:pt x="5634378" y="0"/>
                </a:lnTo>
                <a:cubicBezTo>
                  <a:pt x="5653427" y="0"/>
                  <a:pt x="5668892" y="15465"/>
                  <a:pt x="5668892" y="34514"/>
                </a:cubicBezTo>
                <a:lnTo>
                  <a:pt x="5668892" y="34514"/>
                </a:lnTo>
                <a:lnTo>
                  <a:pt x="0" y="34514"/>
                </a:ln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49" name="Shape 47"/>
          <p:cNvSpPr/>
          <p:nvPr/>
        </p:nvSpPr>
        <p:spPr>
          <a:xfrm>
            <a:off x="6373526" y="1579006"/>
            <a:ext cx="120798" cy="120798"/>
          </a:xfrm>
          <a:custGeom>
            <a:avLst/>
            <a:gdLst/>
            <a:ahLst/>
            <a:cxnLst/>
            <a:rect l="l" t="t" r="r" b="b"/>
            <a:pathLst>
              <a:path w="120798" h="120798">
                <a:moveTo>
                  <a:pt x="30200" y="75499"/>
                </a:moveTo>
                <a:lnTo>
                  <a:pt x="5780" y="75499"/>
                </a:lnTo>
                <a:cubicBezTo>
                  <a:pt x="-94" y="75499"/>
                  <a:pt x="-3704" y="69105"/>
                  <a:pt x="-684" y="64056"/>
                </a:cubicBezTo>
                <a:lnTo>
                  <a:pt x="11797" y="43247"/>
                </a:lnTo>
                <a:cubicBezTo>
                  <a:pt x="13849" y="39826"/>
                  <a:pt x="17530" y="37749"/>
                  <a:pt x="21517" y="37749"/>
                </a:cubicBezTo>
                <a:lnTo>
                  <a:pt x="43931" y="37749"/>
                </a:lnTo>
                <a:cubicBezTo>
                  <a:pt x="61886" y="7338"/>
                  <a:pt x="88664" y="5804"/>
                  <a:pt x="106571" y="8423"/>
                </a:cubicBezTo>
                <a:cubicBezTo>
                  <a:pt x="109591" y="8871"/>
                  <a:pt x="111951" y="11230"/>
                  <a:pt x="112375" y="14227"/>
                </a:cubicBezTo>
                <a:cubicBezTo>
                  <a:pt x="114994" y="32134"/>
                  <a:pt x="113461" y="58913"/>
                  <a:pt x="83049" y="76867"/>
                </a:cubicBezTo>
                <a:lnTo>
                  <a:pt x="83049" y="99281"/>
                </a:lnTo>
                <a:cubicBezTo>
                  <a:pt x="83049" y="103268"/>
                  <a:pt x="80973" y="106949"/>
                  <a:pt x="77552" y="109002"/>
                </a:cubicBezTo>
                <a:lnTo>
                  <a:pt x="56742" y="121483"/>
                </a:lnTo>
                <a:cubicBezTo>
                  <a:pt x="51717" y="124502"/>
                  <a:pt x="45299" y="120869"/>
                  <a:pt x="45299" y="115018"/>
                </a:cubicBezTo>
                <a:lnTo>
                  <a:pt x="45299" y="90599"/>
                </a:lnTo>
                <a:cubicBezTo>
                  <a:pt x="45299" y="82270"/>
                  <a:pt x="38528" y="75499"/>
                  <a:pt x="30200" y="75499"/>
                </a:cubicBezTo>
                <a:lnTo>
                  <a:pt x="30176" y="75499"/>
                </a:lnTo>
                <a:close/>
                <a:moveTo>
                  <a:pt x="94374" y="37749"/>
                </a:moveTo>
                <a:cubicBezTo>
                  <a:pt x="94374" y="31499"/>
                  <a:pt x="89299" y="26425"/>
                  <a:pt x="83049" y="26425"/>
                </a:cubicBezTo>
                <a:cubicBezTo>
                  <a:pt x="76798" y="26425"/>
                  <a:pt x="71724" y="31499"/>
                  <a:pt x="71724" y="37749"/>
                </a:cubicBezTo>
                <a:cubicBezTo>
                  <a:pt x="71724" y="44000"/>
                  <a:pt x="76798" y="49074"/>
                  <a:pt x="83049" y="49074"/>
                </a:cubicBezTo>
                <a:cubicBezTo>
                  <a:pt x="89299" y="49074"/>
                  <a:pt x="94374" y="44000"/>
                  <a:pt x="94374" y="37749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50" name="Text 48"/>
          <p:cNvSpPr/>
          <p:nvPr/>
        </p:nvSpPr>
        <p:spPr>
          <a:xfrm>
            <a:off x="6576295" y="1553121"/>
            <a:ext cx="1734318" cy="1725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1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deployment_metrics.json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6356269" y="1863745"/>
            <a:ext cx="2588535" cy="966386"/>
          </a:xfrm>
          <a:custGeom>
            <a:avLst/>
            <a:gdLst/>
            <a:ahLst/>
            <a:cxnLst/>
            <a:rect l="l" t="t" r="r" b="b"/>
            <a:pathLst>
              <a:path w="2588535" h="966386">
                <a:moveTo>
                  <a:pt x="69029" y="0"/>
                </a:moveTo>
                <a:lnTo>
                  <a:pt x="2519506" y="0"/>
                </a:lnTo>
                <a:cubicBezTo>
                  <a:pt x="2557630" y="0"/>
                  <a:pt x="2588535" y="30905"/>
                  <a:pt x="2588535" y="69029"/>
                </a:cubicBezTo>
                <a:lnTo>
                  <a:pt x="2588535" y="897357"/>
                </a:lnTo>
                <a:cubicBezTo>
                  <a:pt x="2588535" y="935481"/>
                  <a:pt x="2557630" y="966386"/>
                  <a:pt x="2519506" y="966386"/>
                </a:cubicBezTo>
                <a:lnTo>
                  <a:pt x="69029" y="966386"/>
                </a:lnTo>
                <a:cubicBezTo>
                  <a:pt x="30905" y="966386"/>
                  <a:pt x="0" y="935481"/>
                  <a:pt x="0" y="897357"/>
                </a:cubicBezTo>
                <a:lnTo>
                  <a:pt x="0" y="69029"/>
                </a:lnTo>
                <a:cubicBezTo>
                  <a:pt x="0" y="30905"/>
                  <a:pt x="30905" y="0"/>
                  <a:pt x="69029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52" name="Text 50"/>
          <p:cNvSpPr/>
          <p:nvPr/>
        </p:nvSpPr>
        <p:spPr>
          <a:xfrm>
            <a:off x="6390783" y="2001800"/>
            <a:ext cx="2519507" cy="4141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3261" b="1" dirty="0">
                <a:solidFill>
                  <a:srgbClr val="00D08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3+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6459811" y="2484994"/>
            <a:ext cx="2381452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8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Systems Deployed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9085691" y="1863745"/>
            <a:ext cx="2588535" cy="966386"/>
          </a:xfrm>
          <a:custGeom>
            <a:avLst/>
            <a:gdLst/>
            <a:ahLst/>
            <a:cxnLst/>
            <a:rect l="l" t="t" r="r" b="b"/>
            <a:pathLst>
              <a:path w="2588535" h="966386">
                <a:moveTo>
                  <a:pt x="69029" y="0"/>
                </a:moveTo>
                <a:lnTo>
                  <a:pt x="2519506" y="0"/>
                </a:lnTo>
                <a:cubicBezTo>
                  <a:pt x="2557630" y="0"/>
                  <a:pt x="2588535" y="30905"/>
                  <a:pt x="2588535" y="69029"/>
                </a:cubicBezTo>
                <a:lnTo>
                  <a:pt x="2588535" y="897357"/>
                </a:lnTo>
                <a:cubicBezTo>
                  <a:pt x="2588535" y="935481"/>
                  <a:pt x="2557630" y="966386"/>
                  <a:pt x="2519506" y="966386"/>
                </a:cubicBezTo>
                <a:lnTo>
                  <a:pt x="69029" y="966386"/>
                </a:lnTo>
                <a:cubicBezTo>
                  <a:pt x="30905" y="966386"/>
                  <a:pt x="0" y="935481"/>
                  <a:pt x="0" y="897357"/>
                </a:cubicBezTo>
                <a:lnTo>
                  <a:pt x="0" y="69029"/>
                </a:lnTo>
                <a:cubicBezTo>
                  <a:pt x="0" y="30905"/>
                  <a:pt x="30905" y="0"/>
                  <a:pt x="69029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55" name="Text 53"/>
          <p:cNvSpPr/>
          <p:nvPr/>
        </p:nvSpPr>
        <p:spPr>
          <a:xfrm>
            <a:off x="9120204" y="2001800"/>
            <a:ext cx="2519507" cy="4141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3261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10K+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9189232" y="2484994"/>
            <a:ext cx="2381452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8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Government Users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6356269" y="2968187"/>
            <a:ext cx="5323754" cy="1277011"/>
          </a:xfrm>
          <a:custGeom>
            <a:avLst/>
            <a:gdLst/>
            <a:ahLst/>
            <a:cxnLst/>
            <a:rect l="l" t="t" r="r" b="b"/>
            <a:pathLst>
              <a:path w="5323754" h="1277011">
                <a:moveTo>
                  <a:pt x="69022" y="0"/>
                </a:moveTo>
                <a:lnTo>
                  <a:pt x="5254731" y="0"/>
                </a:lnTo>
                <a:cubicBezTo>
                  <a:pt x="5292851" y="0"/>
                  <a:pt x="5323754" y="30902"/>
                  <a:pt x="5323754" y="69022"/>
                </a:cubicBezTo>
                <a:lnTo>
                  <a:pt x="5323754" y="1207988"/>
                </a:lnTo>
                <a:cubicBezTo>
                  <a:pt x="5323754" y="1246108"/>
                  <a:pt x="5292851" y="1277011"/>
                  <a:pt x="5254731" y="1277011"/>
                </a:cubicBezTo>
                <a:lnTo>
                  <a:pt x="69022" y="1277011"/>
                </a:lnTo>
                <a:cubicBezTo>
                  <a:pt x="30928" y="1277011"/>
                  <a:pt x="0" y="1246083"/>
                  <a:pt x="0" y="1207988"/>
                </a:cubicBezTo>
                <a:lnTo>
                  <a:pt x="0" y="69022"/>
                </a:lnTo>
                <a:cubicBezTo>
                  <a:pt x="0" y="30928"/>
                  <a:pt x="30928" y="0"/>
                  <a:pt x="69022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58" name="Text 56"/>
          <p:cNvSpPr/>
          <p:nvPr/>
        </p:nvSpPr>
        <p:spPr>
          <a:xfrm>
            <a:off x="6459811" y="3093299"/>
            <a:ext cx="1365992" cy="1596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Primary Use Cases: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6459811" y="3382352"/>
            <a:ext cx="138055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6602045" y="3347839"/>
            <a:ext cx="3080357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AI-powered document processing &amp; classification</a:t>
            </a:r>
            <a:endParaRPr lang="en-US" sz="1600" dirty="0"/>
          </a:p>
        </p:txBody>
      </p:sp>
      <p:sp>
        <p:nvSpPr>
          <p:cNvPr id="61" name="Text 59"/>
          <p:cNvSpPr/>
          <p:nvPr/>
        </p:nvSpPr>
        <p:spPr>
          <a:xfrm>
            <a:off x="6459811" y="3658463"/>
            <a:ext cx="138055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62" name="Text 60"/>
          <p:cNvSpPr/>
          <p:nvPr/>
        </p:nvSpPr>
        <p:spPr>
          <a:xfrm>
            <a:off x="6602045" y="3623949"/>
            <a:ext cx="2338310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Intelligent citizen assistance chatbots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6459811" y="3934573"/>
            <a:ext cx="138055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6602045" y="3900059"/>
            <a:ext cx="2148484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Predictive policy analysis systems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6183700" y="4555822"/>
            <a:ext cx="5668892" cy="1846488"/>
          </a:xfrm>
          <a:custGeom>
            <a:avLst/>
            <a:gdLst/>
            <a:ahLst/>
            <a:cxnLst/>
            <a:rect l="l" t="t" r="r" b="b"/>
            <a:pathLst>
              <a:path w="5668892" h="1846488">
                <a:moveTo>
                  <a:pt x="69022" y="0"/>
                </a:moveTo>
                <a:lnTo>
                  <a:pt x="5599870" y="0"/>
                </a:lnTo>
                <a:cubicBezTo>
                  <a:pt x="5637990" y="0"/>
                  <a:pt x="5668892" y="30902"/>
                  <a:pt x="5668892" y="69022"/>
                </a:cubicBezTo>
                <a:lnTo>
                  <a:pt x="5668892" y="1777467"/>
                </a:lnTo>
                <a:cubicBezTo>
                  <a:pt x="5668892" y="1815586"/>
                  <a:pt x="5637990" y="1846488"/>
                  <a:pt x="5599870" y="1846488"/>
                </a:cubicBezTo>
                <a:lnTo>
                  <a:pt x="69022" y="1846488"/>
                </a:lnTo>
                <a:cubicBezTo>
                  <a:pt x="30902" y="1846488"/>
                  <a:pt x="0" y="1815586"/>
                  <a:pt x="0" y="1777467"/>
                </a:cubicBezTo>
                <a:lnTo>
                  <a:pt x="0" y="69022"/>
                </a:lnTo>
                <a:cubicBezTo>
                  <a:pt x="0" y="30902"/>
                  <a:pt x="30902" y="0"/>
                  <a:pt x="69022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66" name="Shape 64"/>
          <p:cNvSpPr/>
          <p:nvPr/>
        </p:nvSpPr>
        <p:spPr>
          <a:xfrm>
            <a:off x="6373526" y="4754276"/>
            <a:ext cx="120798" cy="120798"/>
          </a:xfrm>
          <a:custGeom>
            <a:avLst/>
            <a:gdLst/>
            <a:ahLst/>
            <a:cxnLst/>
            <a:rect l="l" t="t" r="r" b="b"/>
            <a:pathLst>
              <a:path w="120798" h="120798">
                <a:moveTo>
                  <a:pt x="15100" y="15100"/>
                </a:moveTo>
                <a:cubicBezTo>
                  <a:pt x="15100" y="10924"/>
                  <a:pt x="11726" y="7550"/>
                  <a:pt x="7550" y="7550"/>
                </a:cubicBezTo>
                <a:cubicBezTo>
                  <a:pt x="3374" y="7550"/>
                  <a:pt x="0" y="10924"/>
                  <a:pt x="0" y="15100"/>
                </a:cubicBezTo>
                <a:lnTo>
                  <a:pt x="0" y="94374"/>
                </a:lnTo>
                <a:cubicBezTo>
                  <a:pt x="0" y="104802"/>
                  <a:pt x="8446" y="113248"/>
                  <a:pt x="18875" y="113248"/>
                </a:cubicBezTo>
                <a:lnTo>
                  <a:pt x="113248" y="113248"/>
                </a:lnTo>
                <a:cubicBezTo>
                  <a:pt x="117424" y="113248"/>
                  <a:pt x="120798" y="109875"/>
                  <a:pt x="120798" y="105699"/>
                </a:cubicBezTo>
                <a:cubicBezTo>
                  <a:pt x="120798" y="101522"/>
                  <a:pt x="117424" y="98149"/>
                  <a:pt x="113248" y="98149"/>
                </a:cubicBezTo>
                <a:lnTo>
                  <a:pt x="18875" y="98149"/>
                </a:lnTo>
                <a:cubicBezTo>
                  <a:pt x="16799" y="98149"/>
                  <a:pt x="15100" y="96450"/>
                  <a:pt x="15100" y="94374"/>
                </a:cubicBezTo>
                <a:lnTo>
                  <a:pt x="15100" y="15100"/>
                </a:lnTo>
                <a:close/>
                <a:moveTo>
                  <a:pt x="111031" y="35532"/>
                </a:moveTo>
                <a:cubicBezTo>
                  <a:pt x="113980" y="32583"/>
                  <a:pt x="113980" y="27793"/>
                  <a:pt x="111031" y="24844"/>
                </a:cubicBezTo>
                <a:cubicBezTo>
                  <a:pt x="108081" y="21895"/>
                  <a:pt x="103292" y="21895"/>
                  <a:pt x="100343" y="24844"/>
                </a:cubicBezTo>
                <a:lnTo>
                  <a:pt x="75499" y="49711"/>
                </a:lnTo>
                <a:lnTo>
                  <a:pt x="61956" y="36192"/>
                </a:lnTo>
                <a:cubicBezTo>
                  <a:pt x="59007" y="33243"/>
                  <a:pt x="54218" y="33243"/>
                  <a:pt x="51268" y="36192"/>
                </a:cubicBezTo>
                <a:lnTo>
                  <a:pt x="28619" y="58842"/>
                </a:lnTo>
                <a:cubicBezTo>
                  <a:pt x="25670" y="61791"/>
                  <a:pt x="25670" y="66581"/>
                  <a:pt x="28619" y="69530"/>
                </a:cubicBezTo>
                <a:cubicBezTo>
                  <a:pt x="31568" y="72479"/>
                  <a:pt x="36357" y="72479"/>
                  <a:pt x="39307" y="69530"/>
                </a:cubicBezTo>
                <a:lnTo>
                  <a:pt x="56624" y="52212"/>
                </a:lnTo>
                <a:lnTo>
                  <a:pt x="70167" y="65755"/>
                </a:lnTo>
                <a:cubicBezTo>
                  <a:pt x="73116" y="68704"/>
                  <a:pt x="77905" y="68704"/>
                  <a:pt x="80855" y="65755"/>
                </a:cubicBezTo>
                <a:lnTo>
                  <a:pt x="111054" y="35555"/>
                </a:ln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67" name="Text 65"/>
          <p:cNvSpPr/>
          <p:nvPr/>
        </p:nvSpPr>
        <p:spPr>
          <a:xfrm>
            <a:off x="6576295" y="4728391"/>
            <a:ext cx="1371924" cy="1725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1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proficiency_levels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6356269" y="5039015"/>
            <a:ext cx="1009529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LLM Workflows</a:t>
            </a:r>
            <a:endParaRPr lang="en-US" sz="1600" dirty="0"/>
          </a:p>
        </p:txBody>
      </p:sp>
      <p:sp>
        <p:nvSpPr>
          <p:cNvPr id="69" name="Text 67"/>
          <p:cNvSpPr/>
          <p:nvPr/>
        </p:nvSpPr>
        <p:spPr>
          <a:xfrm>
            <a:off x="11427775" y="5039015"/>
            <a:ext cx="319253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90%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6356269" y="5280611"/>
            <a:ext cx="5323754" cy="86285"/>
          </a:xfrm>
          <a:custGeom>
            <a:avLst/>
            <a:gdLst/>
            <a:ahLst/>
            <a:cxnLst/>
            <a:rect l="l" t="t" r="r" b="b"/>
            <a:pathLst>
              <a:path w="5323754" h="86285">
                <a:moveTo>
                  <a:pt x="43142" y="0"/>
                </a:moveTo>
                <a:lnTo>
                  <a:pt x="5280611" y="0"/>
                </a:lnTo>
                <a:cubicBezTo>
                  <a:pt x="5304438" y="0"/>
                  <a:pt x="5323754" y="19315"/>
                  <a:pt x="5323754" y="43142"/>
                </a:cubicBezTo>
                <a:lnTo>
                  <a:pt x="5323754" y="43142"/>
                </a:lnTo>
                <a:cubicBezTo>
                  <a:pt x="5323754" y="66969"/>
                  <a:pt x="5304438" y="86285"/>
                  <a:pt x="5280611" y="86285"/>
                </a:cubicBezTo>
                <a:lnTo>
                  <a:pt x="43142" y="86285"/>
                </a:lnTo>
                <a:cubicBezTo>
                  <a:pt x="19331" y="86285"/>
                  <a:pt x="0" y="66953"/>
                  <a:pt x="0" y="43142"/>
                </a:cubicBezTo>
                <a:lnTo>
                  <a:pt x="0" y="43142"/>
                </a:lnTo>
                <a:cubicBezTo>
                  <a:pt x="0" y="19331"/>
                  <a:pt x="19331" y="0"/>
                  <a:pt x="43142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71" name="Shape 69"/>
          <p:cNvSpPr/>
          <p:nvPr/>
        </p:nvSpPr>
        <p:spPr>
          <a:xfrm>
            <a:off x="6356269" y="5280611"/>
            <a:ext cx="4788790" cy="86285"/>
          </a:xfrm>
          <a:custGeom>
            <a:avLst/>
            <a:gdLst/>
            <a:ahLst/>
            <a:cxnLst/>
            <a:rect l="l" t="t" r="r" b="b"/>
            <a:pathLst>
              <a:path w="4788790" h="86285">
                <a:moveTo>
                  <a:pt x="43142" y="0"/>
                </a:moveTo>
                <a:lnTo>
                  <a:pt x="4745648" y="0"/>
                </a:lnTo>
                <a:cubicBezTo>
                  <a:pt x="4769474" y="0"/>
                  <a:pt x="4788790" y="19315"/>
                  <a:pt x="4788790" y="43142"/>
                </a:cubicBezTo>
                <a:lnTo>
                  <a:pt x="4788790" y="43142"/>
                </a:lnTo>
                <a:cubicBezTo>
                  <a:pt x="4788790" y="66969"/>
                  <a:pt x="4769474" y="86285"/>
                  <a:pt x="4745648" y="86285"/>
                </a:cubicBezTo>
                <a:lnTo>
                  <a:pt x="43142" y="86285"/>
                </a:lnTo>
                <a:cubicBezTo>
                  <a:pt x="19331" y="86285"/>
                  <a:pt x="0" y="66953"/>
                  <a:pt x="0" y="43142"/>
                </a:cubicBezTo>
                <a:lnTo>
                  <a:pt x="0" y="43142"/>
                </a:lnTo>
                <a:cubicBezTo>
                  <a:pt x="0" y="19331"/>
                  <a:pt x="19331" y="0"/>
                  <a:pt x="43142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72" name="Text 70"/>
          <p:cNvSpPr/>
          <p:nvPr/>
        </p:nvSpPr>
        <p:spPr>
          <a:xfrm>
            <a:off x="6356269" y="5470437"/>
            <a:ext cx="1285639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Prompt Engineering</a:t>
            </a:r>
            <a:endParaRPr lang="en-US" sz="1600" dirty="0"/>
          </a:p>
        </p:txBody>
      </p:sp>
      <p:sp>
        <p:nvSpPr>
          <p:cNvPr id="73" name="Text 71"/>
          <p:cNvSpPr/>
          <p:nvPr/>
        </p:nvSpPr>
        <p:spPr>
          <a:xfrm>
            <a:off x="11427775" y="5470437"/>
            <a:ext cx="319253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80%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6356269" y="5712034"/>
            <a:ext cx="5323754" cy="86285"/>
          </a:xfrm>
          <a:custGeom>
            <a:avLst/>
            <a:gdLst/>
            <a:ahLst/>
            <a:cxnLst/>
            <a:rect l="l" t="t" r="r" b="b"/>
            <a:pathLst>
              <a:path w="5323754" h="86285">
                <a:moveTo>
                  <a:pt x="43142" y="0"/>
                </a:moveTo>
                <a:lnTo>
                  <a:pt x="5280611" y="0"/>
                </a:lnTo>
                <a:cubicBezTo>
                  <a:pt x="5304438" y="0"/>
                  <a:pt x="5323754" y="19315"/>
                  <a:pt x="5323754" y="43142"/>
                </a:cubicBezTo>
                <a:lnTo>
                  <a:pt x="5323754" y="43142"/>
                </a:lnTo>
                <a:cubicBezTo>
                  <a:pt x="5323754" y="66969"/>
                  <a:pt x="5304438" y="86285"/>
                  <a:pt x="5280611" y="86285"/>
                </a:cubicBezTo>
                <a:lnTo>
                  <a:pt x="43142" y="86285"/>
                </a:lnTo>
                <a:cubicBezTo>
                  <a:pt x="19331" y="86285"/>
                  <a:pt x="0" y="66953"/>
                  <a:pt x="0" y="43142"/>
                </a:cubicBezTo>
                <a:lnTo>
                  <a:pt x="0" y="43142"/>
                </a:lnTo>
                <a:cubicBezTo>
                  <a:pt x="0" y="19331"/>
                  <a:pt x="19331" y="0"/>
                  <a:pt x="43142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75" name="Shape 73"/>
          <p:cNvSpPr/>
          <p:nvPr/>
        </p:nvSpPr>
        <p:spPr>
          <a:xfrm>
            <a:off x="6356269" y="5712034"/>
            <a:ext cx="4253826" cy="86285"/>
          </a:xfrm>
          <a:custGeom>
            <a:avLst/>
            <a:gdLst/>
            <a:ahLst/>
            <a:cxnLst/>
            <a:rect l="l" t="t" r="r" b="b"/>
            <a:pathLst>
              <a:path w="4253826" h="86285">
                <a:moveTo>
                  <a:pt x="43142" y="0"/>
                </a:moveTo>
                <a:lnTo>
                  <a:pt x="4210684" y="0"/>
                </a:lnTo>
                <a:cubicBezTo>
                  <a:pt x="4234510" y="0"/>
                  <a:pt x="4253826" y="19315"/>
                  <a:pt x="4253826" y="43142"/>
                </a:cubicBezTo>
                <a:lnTo>
                  <a:pt x="4253826" y="43142"/>
                </a:lnTo>
                <a:cubicBezTo>
                  <a:pt x="4253826" y="66969"/>
                  <a:pt x="4234510" y="86285"/>
                  <a:pt x="4210684" y="86285"/>
                </a:cubicBezTo>
                <a:lnTo>
                  <a:pt x="43142" y="86285"/>
                </a:lnTo>
                <a:cubicBezTo>
                  <a:pt x="19331" y="86285"/>
                  <a:pt x="0" y="66953"/>
                  <a:pt x="0" y="43142"/>
                </a:cubicBezTo>
                <a:lnTo>
                  <a:pt x="0" y="43142"/>
                </a:lnTo>
                <a:cubicBezTo>
                  <a:pt x="0" y="19331"/>
                  <a:pt x="19331" y="0"/>
                  <a:pt x="43142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76" name="Text 74"/>
          <p:cNvSpPr/>
          <p:nvPr/>
        </p:nvSpPr>
        <p:spPr>
          <a:xfrm>
            <a:off x="6356269" y="5901860"/>
            <a:ext cx="698904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Agentic AI</a:t>
            </a:r>
            <a:endParaRPr lang="en-US" sz="1600" dirty="0"/>
          </a:p>
        </p:txBody>
      </p:sp>
      <p:sp>
        <p:nvSpPr>
          <p:cNvPr id="77" name="Text 75"/>
          <p:cNvSpPr/>
          <p:nvPr/>
        </p:nvSpPr>
        <p:spPr>
          <a:xfrm>
            <a:off x="11427775" y="5901860"/>
            <a:ext cx="319253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85%</a:t>
            </a:r>
            <a:endParaRPr lang="en-US" sz="1600" dirty="0"/>
          </a:p>
        </p:txBody>
      </p:sp>
      <p:sp>
        <p:nvSpPr>
          <p:cNvPr id="78" name="Shape 76"/>
          <p:cNvSpPr/>
          <p:nvPr/>
        </p:nvSpPr>
        <p:spPr>
          <a:xfrm>
            <a:off x="6356269" y="6143456"/>
            <a:ext cx="5323754" cy="86285"/>
          </a:xfrm>
          <a:custGeom>
            <a:avLst/>
            <a:gdLst/>
            <a:ahLst/>
            <a:cxnLst/>
            <a:rect l="l" t="t" r="r" b="b"/>
            <a:pathLst>
              <a:path w="5323754" h="86285">
                <a:moveTo>
                  <a:pt x="43142" y="0"/>
                </a:moveTo>
                <a:lnTo>
                  <a:pt x="5280611" y="0"/>
                </a:lnTo>
                <a:cubicBezTo>
                  <a:pt x="5304438" y="0"/>
                  <a:pt x="5323754" y="19315"/>
                  <a:pt x="5323754" y="43142"/>
                </a:cubicBezTo>
                <a:lnTo>
                  <a:pt x="5323754" y="43142"/>
                </a:lnTo>
                <a:cubicBezTo>
                  <a:pt x="5323754" y="66969"/>
                  <a:pt x="5304438" y="86285"/>
                  <a:pt x="5280611" y="86285"/>
                </a:cubicBezTo>
                <a:lnTo>
                  <a:pt x="43142" y="86285"/>
                </a:lnTo>
                <a:cubicBezTo>
                  <a:pt x="19331" y="86285"/>
                  <a:pt x="0" y="66953"/>
                  <a:pt x="0" y="43142"/>
                </a:cubicBezTo>
                <a:lnTo>
                  <a:pt x="0" y="43142"/>
                </a:lnTo>
                <a:cubicBezTo>
                  <a:pt x="0" y="19331"/>
                  <a:pt x="19331" y="0"/>
                  <a:pt x="43142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79" name="Shape 77"/>
          <p:cNvSpPr/>
          <p:nvPr/>
        </p:nvSpPr>
        <p:spPr>
          <a:xfrm>
            <a:off x="6356269" y="6143456"/>
            <a:ext cx="4521308" cy="86285"/>
          </a:xfrm>
          <a:custGeom>
            <a:avLst/>
            <a:gdLst/>
            <a:ahLst/>
            <a:cxnLst/>
            <a:rect l="l" t="t" r="r" b="b"/>
            <a:pathLst>
              <a:path w="4521308" h="86285">
                <a:moveTo>
                  <a:pt x="43142" y="0"/>
                </a:moveTo>
                <a:lnTo>
                  <a:pt x="4478166" y="0"/>
                </a:lnTo>
                <a:cubicBezTo>
                  <a:pt x="4501992" y="0"/>
                  <a:pt x="4521308" y="19315"/>
                  <a:pt x="4521308" y="43142"/>
                </a:cubicBezTo>
                <a:lnTo>
                  <a:pt x="4521308" y="43142"/>
                </a:lnTo>
                <a:cubicBezTo>
                  <a:pt x="4521308" y="66969"/>
                  <a:pt x="4501992" y="86285"/>
                  <a:pt x="4478166" y="86285"/>
                </a:cubicBezTo>
                <a:lnTo>
                  <a:pt x="43142" y="86285"/>
                </a:lnTo>
                <a:cubicBezTo>
                  <a:pt x="19331" y="86285"/>
                  <a:pt x="0" y="66953"/>
                  <a:pt x="0" y="43142"/>
                </a:cubicBezTo>
                <a:lnTo>
                  <a:pt x="0" y="43142"/>
                </a:lnTo>
                <a:cubicBezTo>
                  <a:pt x="0" y="19331"/>
                  <a:pt x="19331" y="0"/>
                  <a:pt x="43142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80" name="Shape 78"/>
          <p:cNvSpPr/>
          <p:nvPr/>
        </p:nvSpPr>
        <p:spPr>
          <a:xfrm>
            <a:off x="345138" y="6544679"/>
            <a:ext cx="11501724" cy="8628"/>
          </a:xfrm>
          <a:custGeom>
            <a:avLst/>
            <a:gdLst/>
            <a:ahLst/>
            <a:cxnLst/>
            <a:rect l="l" t="t" r="r" b="b"/>
            <a:pathLst>
              <a:path w="11501724" h="8628">
                <a:moveTo>
                  <a:pt x="0" y="0"/>
                </a:moveTo>
                <a:lnTo>
                  <a:pt x="11501724" y="0"/>
                </a:lnTo>
                <a:lnTo>
                  <a:pt x="11501724" y="8628"/>
                </a:lnTo>
                <a:lnTo>
                  <a:pt x="0" y="8628"/>
                </a:lnTo>
                <a:lnTo>
                  <a:pt x="0" y="0"/>
                </a:ln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81" name="Text 79"/>
          <p:cNvSpPr/>
          <p:nvPr/>
        </p:nvSpPr>
        <p:spPr>
          <a:xfrm>
            <a:off x="345138" y="6652535"/>
            <a:ext cx="11570752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//</a:t>
            </a:r>
            <a:pPr>
              <a:lnSpc>
                <a:spcPct val="130000"/>
              </a:lnSpc>
            </a:pPr>
            <a:r>
              <a:rPr lang="en-US" sz="1087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Future Impact: AI will revolutionize government service delivery through autonomous document processing, intelligent citizen assistance, and predictive policy analysis.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D11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19290" y="2586958"/>
            <a:ext cx="4268908" cy="4268908"/>
          </a:xfrm>
          <a:custGeom>
            <a:avLst/>
            <a:gdLst/>
            <a:ahLst/>
            <a:cxnLst/>
            <a:rect l="l" t="t" r="r" b="b"/>
            <a:pathLst>
              <a:path w="4268908" h="4268908">
                <a:moveTo>
                  <a:pt x="2134454" y="0"/>
                </a:moveTo>
                <a:lnTo>
                  <a:pt x="2134454" y="0"/>
                </a:lnTo>
                <a:cubicBezTo>
                  <a:pt x="3312491" y="0"/>
                  <a:pt x="4268908" y="956417"/>
                  <a:pt x="4268908" y="2134454"/>
                </a:cubicBezTo>
                <a:lnTo>
                  <a:pt x="4268908" y="2134454"/>
                </a:lnTo>
                <a:cubicBezTo>
                  <a:pt x="4268908" y="3312491"/>
                  <a:pt x="3312491" y="4268908"/>
                  <a:pt x="2134454" y="4268908"/>
                </a:cubicBezTo>
                <a:lnTo>
                  <a:pt x="2134454" y="4268908"/>
                </a:lnTo>
                <a:cubicBezTo>
                  <a:pt x="956417" y="4268908"/>
                  <a:pt x="0" y="3312491"/>
                  <a:pt x="0" y="2134454"/>
                </a:cubicBezTo>
                <a:lnTo>
                  <a:pt x="0" y="2134454"/>
                </a:lnTo>
                <a:cubicBezTo>
                  <a:pt x="0" y="956417"/>
                  <a:pt x="956417" y="0"/>
                  <a:pt x="2134454" y="0"/>
                </a:cubicBezTo>
                <a:close/>
              </a:path>
            </a:pathLst>
          </a:custGeom>
          <a:solidFill>
            <a:srgbClr val="7C3AED">
              <a:alpha val="400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341513" y="341513"/>
            <a:ext cx="128067" cy="170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1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$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481786" y="341513"/>
            <a:ext cx="1280672" cy="170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1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./crypto --status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41513" y="580571"/>
            <a:ext cx="11662655" cy="3415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20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Blockchain &amp; Crypto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41513" y="990387"/>
            <a:ext cx="11577277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Practitioner, not theorist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58588" y="1331899"/>
            <a:ext cx="5080000" cy="1852706"/>
          </a:xfrm>
          <a:custGeom>
            <a:avLst/>
            <a:gdLst/>
            <a:ahLst/>
            <a:cxnLst/>
            <a:rect l="l" t="t" r="r" b="b"/>
            <a:pathLst>
              <a:path w="5080000" h="1852706">
                <a:moveTo>
                  <a:pt x="34151" y="0"/>
                </a:moveTo>
                <a:lnTo>
                  <a:pt x="5011691" y="0"/>
                </a:lnTo>
                <a:cubicBezTo>
                  <a:pt x="5049417" y="0"/>
                  <a:pt x="5080000" y="30583"/>
                  <a:pt x="5080000" y="68309"/>
                </a:cubicBezTo>
                <a:lnTo>
                  <a:pt x="5080000" y="1784397"/>
                </a:lnTo>
                <a:cubicBezTo>
                  <a:pt x="5080000" y="1822123"/>
                  <a:pt x="5049417" y="1852706"/>
                  <a:pt x="5011691" y="1852706"/>
                </a:cubicBezTo>
                <a:lnTo>
                  <a:pt x="34151" y="1852706"/>
                </a:lnTo>
                <a:cubicBezTo>
                  <a:pt x="15290" y="1852706"/>
                  <a:pt x="0" y="1837416"/>
                  <a:pt x="0" y="1818555"/>
                </a:cubicBezTo>
                <a:lnTo>
                  <a:pt x="0" y="34151"/>
                </a:lnTo>
                <a:cubicBezTo>
                  <a:pt x="0" y="15303"/>
                  <a:pt x="15303" y="0"/>
                  <a:pt x="34151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8" name="Shape 6"/>
          <p:cNvSpPr/>
          <p:nvPr/>
        </p:nvSpPr>
        <p:spPr>
          <a:xfrm>
            <a:off x="358588" y="1331899"/>
            <a:ext cx="34151" cy="1852706"/>
          </a:xfrm>
          <a:custGeom>
            <a:avLst/>
            <a:gdLst/>
            <a:ahLst/>
            <a:cxnLst/>
            <a:rect l="l" t="t" r="r" b="b"/>
            <a:pathLst>
              <a:path w="34151" h="1852706">
                <a:moveTo>
                  <a:pt x="34151" y="0"/>
                </a:moveTo>
                <a:lnTo>
                  <a:pt x="34151" y="0"/>
                </a:lnTo>
                <a:lnTo>
                  <a:pt x="34151" y="1852706"/>
                </a:lnTo>
                <a:lnTo>
                  <a:pt x="34151" y="1852706"/>
                </a:lnTo>
                <a:cubicBezTo>
                  <a:pt x="15290" y="1852706"/>
                  <a:pt x="0" y="1837416"/>
                  <a:pt x="0" y="1818555"/>
                </a:cubicBezTo>
                <a:lnTo>
                  <a:pt x="0" y="34151"/>
                </a:lnTo>
                <a:cubicBezTo>
                  <a:pt x="0" y="15303"/>
                  <a:pt x="15303" y="0"/>
                  <a:pt x="34151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9" name="Shape 7"/>
          <p:cNvSpPr/>
          <p:nvPr/>
        </p:nvSpPr>
        <p:spPr>
          <a:xfrm>
            <a:off x="612588" y="1536807"/>
            <a:ext cx="149412" cy="170756"/>
          </a:xfrm>
          <a:custGeom>
            <a:avLst/>
            <a:gdLst/>
            <a:ahLst/>
            <a:cxnLst/>
            <a:rect l="l" t="t" r="r" b="b"/>
            <a:pathLst>
              <a:path w="149412" h="170756">
                <a:moveTo>
                  <a:pt x="0" y="72038"/>
                </a:moveTo>
                <a:cubicBezTo>
                  <a:pt x="0" y="49926"/>
                  <a:pt x="17909" y="32017"/>
                  <a:pt x="40021" y="32017"/>
                </a:cubicBezTo>
                <a:lnTo>
                  <a:pt x="42689" y="32017"/>
                </a:lnTo>
                <a:cubicBezTo>
                  <a:pt x="48592" y="32017"/>
                  <a:pt x="53361" y="36786"/>
                  <a:pt x="53361" y="42689"/>
                </a:cubicBezTo>
                <a:cubicBezTo>
                  <a:pt x="53361" y="48592"/>
                  <a:pt x="48592" y="53361"/>
                  <a:pt x="42689" y="53361"/>
                </a:cubicBezTo>
                <a:lnTo>
                  <a:pt x="40021" y="53361"/>
                </a:lnTo>
                <a:cubicBezTo>
                  <a:pt x="29716" y="53361"/>
                  <a:pt x="21345" y="61732"/>
                  <a:pt x="21345" y="72038"/>
                </a:cubicBezTo>
                <a:lnTo>
                  <a:pt x="21345" y="74706"/>
                </a:lnTo>
                <a:lnTo>
                  <a:pt x="42689" y="74706"/>
                </a:lnTo>
                <a:cubicBezTo>
                  <a:pt x="54462" y="74706"/>
                  <a:pt x="64034" y="84278"/>
                  <a:pt x="64034" y="96050"/>
                </a:cubicBezTo>
                <a:lnTo>
                  <a:pt x="64034" y="117395"/>
                </a:lnTo>
                <a:cubicBezTo>
                  <a:pt x="64034" y="129168"/>
                  <a:pt x="54462" y="138739"/>
                  <a:pt x="42689" y="138739"/>
                </a:cubicBezTo>
                <a:lnTo>
                  <a:pt x="21345" y="138739"/>
                </a:lnTo>
                <a:cubicBezTo>
                  <a:pt x="9572" y="138739"/>
                  <a:pt x="0" y="129168"/>
                  <a:pt x="0" y="117395"/>
                </a:cubicBezTo>
                <a:lnTo>
                  <a:pt x="0" y="72038"/>
                </a:lnTo>
                <a:close/>
                <a:moveTo>
                  <a:pt x="85378" y="72038"/>
                </a:moveTo>
                <a:cubicBezTo>
                  <a:pt x="85378" y="49926"/>
                  <a:pt x="103288" y="32017"/>
                  <a:pt x="125399" y="32017"/>
                </a:cubicBezTo>
                <a:lnTo>
                  <a:pt x="128067" y="32017"/>
                </a:lnTo>
                <a:cubicBezTo>
                  <a:pt x="133970" y="32017"/>
                  <a:pt x="138739" y="36786"/>
                  <a:pt x="138739" y="42689"/>
                </a:cubicBezTo>
                <a:cubicBezTo>
                  <a:pt x="138739" y="48592"/>
                  <a:pt x="133970" y="53361"/>
                  <a:pt x="128067" y="53361"/>
                </a:cubicBezTo>
                <a:lnTo>
                  <a:pt x="125399" y="53361"/>
                </a:lnTo>
                <a:cubicBezTo>
                  <a:pt x="115094" y="53361"/>
                  <a:pt x="106723" y="61732"/>
                  <a:pt x="106723" y="72038"/>
                </a:cubicBezTo>
                <a:lnTo>
                  <a:pt x="106723" y="74706"/>
                </a:lnTo>
                <a:lnTo>
                  <a:pt x="128067" y="74706"/>
                </a:lnTo>
                <a:cubicBezTo>
                  <a:pt x="139840" y="74706"/>
                  <a:pt x="149412" y="84278"/>
                  <a:pt x="149412" y="96050"/>
                </a:cubicBezTo>
                <a:lnTo>
                  <a:pt x="149412" y="117395"/>
                </a:lnTo>
                <a:cubicBezTo>
                  <a:pt x="149412" y="129168"/>
                  <a:pt x="139840" y="138739"/>
                  <a:pt x="128067" y="138739"/>
                </a:cubicBezTo>
                <a:lnTo>
                  <a:pt x="106723" y="138739"/>
                </a:lnTo>
                <a:cubicBezTo>
                  <a:pt x="94950" y="138739"/>
                  <a:pt x="85378" y="129168"/>
                  <a:pt x="85378" y="117395"/>
                </a:cubicBezTo>
                <a:lnTo>
                  <a:pt x="85378" y="72038"/>
                </a:ln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10" name="Text 8"/>
          <p:cNvSpPr/>
          <p:nvPr/>
        </p:nvSpPr>
        <p:spPr>
          <a:xfrm>
            <a:off x="580571" y="1844168"/>
            <a:ext cx="4755563" cy="332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13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"You can't build what you haven't used."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80571" y="2313748"/>
            <a:ext cx="4721412" cy="665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76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Every blockchain protocol I evaluate, I use personally. Every DeFi strategy I analyze, I execute myself. This hands-on experience informs my perspective on regulation, adoption, and real-world utility.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341513" y="3338286"/>
            <a:ext cx="5097076" cy="3099227"/>
          </a:xfrm>
          <a:custGeom>
            <a:avLst/>
            <a:gdLst/>
            <a:ahLst/>
            <a:cxnLst/>
            <a:rect l="l" t="t" r="r" b="b"/>
            <a:pathLst>
              <a:path w="5097076" h="3099227">
                <a:moveTo>
                  <a:pt x="34151" y="0"/>
                </a:moveTo>
                <a:lnTo>
                  <a:pt x="5062924" y="0"/>
                </a:lnTo>
                <a:cubicBezTo>
                  <a:pt x="5081786" y="0"/>
                  <a:pt x="5097076" y="15290"/>
                  <a:pt x="5097076" y="34151"/>
                </a:cubicBezTo>
                <a:lnTo>
                  <a:pt x="5097076" y="3030920"/>
                </a:lnTo>
                <a:cubicBezTo>
                  <a:pt x="5097076" y="3068645"/>
                  <a:pt x="5066494" y="3099227"/>
                  <a:pt x="5028769" y="3099227"/>
                </a:cubicBezTo>
                <a:lnTo>
                  <a:pt x="68307" y="3099227"/>
                </a:lnTo>
                <a:cubicBezTo>
                  <a:pt x="30582" y="3099227"/>
                  <a:pt x="0" y="3068645"/>
                  <a:pt x="0" y="3030920"/>
                </a:cubicBezTo>
                <a:lnTo>
                  <a:pt x="0" y="34151"/>
                </a:lnTo>
                <a:cubicBezTo>
                  <a:pt x="0" y="15303"/>
                  <a:pt x="15303" y="0"/>
                  <a:pt x="34151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13" name="Shape 11"/>
          <p:cNvSpPr/>
          <p:nvPr/>
        </p:nvSpPr>
        <p:spPr>
          <a:xfrm>
            <a:off x="341513" y="3338286"/>
            <a:ext cx="5097076" cy="34151"/>
          </a:xfrm>
          <a:custGeom>
            <a:avLst/>
            <a:gdLst/>
            <a:ahLst/>
            <a:cxnLst/>
            <a:rect l="l" t="t" r="r" b="b"/>
            <a:pathLst>
              <a:path w="5097076" h="34151">
                <a:moveTo>
                  <a:pt x="34151" y="0"/>
                </a:moveTo>
                <a:lnTo>
                  <a:pt x="5062924" y="0"/>
                </a:lnTo>
                <a:cubicBezTo>
                  <a:pt x="5081786" y="0"/>
                  <a:pt x="5097076" y="15290"/>
                  <a:pt x="5097076" y="34151"/>
                </a:cubicBezTo>
                <a:lnTo>
                  <a:pt x="5097076" y="34151"/>
                </a:lnTo>
                <a:lnTo>
                  <a:pt x="0" y="34151"/>
                </a:lnTo>
                <a:lnTo>
                  <a:pt x="0" y="34151"/>
                </a:lnTo>
                <a:cubicBezTo>
                  <a:pt x="0" y="15303"/>
                  <a:pt x="15303" y="0"/>
                  <a:pt x="34151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14" name="Shape 12"/>
          <p:cNvSpPr/>
          <p:nvPr/>
        </p:nvSpPr>
        <p:spPr>
          <a:xfrm>
            <a:off x="521874" y="3551731"/>
            <a:ext cx="134471" cy="119529"/>
          </a:xfrm>
          <a:custGeom>
            <a:avLst/>
            <a:gdLst/>
            <a:ahLst/>
            <a:cxnLst/>
            <a:rect l="l" t="t" r="r" b="b"/>
            <a:pathLst>
              <a:path w="134471" h="119529">
                <a:moveTo>
                  <a:pt x="119623" y="56029"/>
                </a:moveTo>
                <a:lnTo>
                  <a:pt x="78535" y="56029"/>
                </a:lnTo>
                <a:cubicBezTo>
                  <a:pt x="74402" y="56029"/>
                  <a:pt x="71064" y="52691"/>
                  <a:pt x="71064" y="48559"/>
                </a:cubicBezTo>
                <a:lnTo>
                  <a:pt x="71064" y="7471"/>
                </a:lnTo>
                <a:cubicBezTo>
                  <a:pt x="71064" y="3338"/>
                  <a:pt x="74426" y="-47"/>
                  <a:pt x="78511" y="490"/>
                </a:cubicBezTo>
                <a:cubicBezTo>
                  <a:pt x="103491" y="3805"/>
                  <a:pt x="123288" y="23602"/>
                  <a:pt x="126603" y="48582"/>
                </a:cubicBezTo>
                <a:cubicBezTo>
                  <a:pt x="127140" y="52668"/>
                  <a:pt x="123755" y="56029"/>
                  <a:pt x="119623" y="56029"/>
                </a:cubicBezTo>
                <a:close/>
                <a:moveTo>
                  <a:pt x="51967" y="8685"/>
                </a:moveTo>
                <a:cubicBezTo>
                  <a:pt x="56193" y="7797"/>
                  <a:pt x="59858" y="11253"/>
                  <a:pt x="59858" y="15572"/>
                </a:cubicBezTo>
                <a:lnTo>
                  <a:pt x="59858" y="61632"/>
                </a:lnTo>
                <a:cubicBezTo>
                  <a:pt x="59858" y="62940"/>
                  <a:pt x="60325" y="64200"/>
                  <a:pt x="61142" y="65204"/>
                </a:cubicBezTo>
                <a:lnTo>
                  <a:pt x="91982" y="102417"/>
                </a:lnTo>
                <a:cubicBezTo>
                  <a:pt x="94713" y="105709"/>
                  <a:pt x="94129" y="110681"/>
                  <a:pt x="90371" y="112713"/>
                </a:cubicBezTo>
                <a:cubicBezTo>
                  <a:pt x="82410" y="117055"/>
                  <a:pt x="73282" y="119529"/>
                  <a:pt x="63593" y="119529"/>
                </a:cubicBezTo>
                <a:cubicBezTo>
                  <a:pt x="32660" y="119529"/>
                  <a:pt x="7564" y="94433"/>
                  <a:pt x="7564" y="63500"/>
                </a:cubicBezTo>
                <a:cubicBezTo>
                  <a:pt x="7564" y="36536"/>
                  <a:pt x="26591" y="14031"/>
                  <a:pt x="51967" y="8685"/>
                </a:cubicBezTo>
                <a:close/>
                <a:moveTo>
                  <a:pt x="111545" y="67235"/>
                </a:moveTo>
                <a:lnTo>
                  <a:pt x="126486" y="67235"/>
                </a:lnTo>
                <a:cubicBezTo>
                  <a:pt x="130805" y="67235"/>
                  <a:pt x="134260" y="70901"/>
                  <a:pt x="133373" y="75126"/>
                </a:cubicBezTo>
                <a:cubicBezTo>
                  <a:pt x="130992" y="86425"/>
                  <a:pt x="125202" y="96464"/>
                  <a:pt x="117125" y="104121"/>
                </a:cubicBezTo>
                <a:cubicBezTo>
                  <a:pt x="114253" y="106853"/>
                  <a:pt x="109748" y="106269"/>
                  <a:pt x="107226" y="103211"/>
                </a:cubicBezTo>
                <a:lnTo>
                  <a:pt x="87523" y="79468"/>
                </a:lnTo>
                <a:cubicBezTo>
                  <a:pt x="83484" y="74589"/>
                  <a:pt x="86962" y="67235"/>
                  <a:pt x="93266" y="67235"/>
                </a:cubicBezTo>
                <a:lnTo>
                  <a:pt x="111522" y="67235"/>
                </a:ln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15" name="Text 13"/>
          <p:cNvSpPr/>
          <p:nvPr/>
        </p:nvSpPr>
        <p:spPr>
          <a:xfrm>
            <a:off x="729983" y="3526118"/>
            <a:ext cx="1502655" cy="170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1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portfolio_allocation</a:t>
            </a:r>
            <a:endParaRPr lang="en-US" sz="1600" dirty="0"/>
          </a:p>
        </p:txBody>
      </p:sp>
      <p:pic>
        <p:nvPicPr>
          <p:cNvPr id="16" name="Image 0" descr="https://kimi-img.moonshot.cn/pub/slides/26-02-25-14:55:54-d6f9punk67e3dsfr3ke0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12269" y="3833479"/>
            <a:ext cx="4192067" cy="1536807"/>
          </a:xfrm>
          <a:prstGeom prst="roundRect">
            <a:avLst>
              <a:gd name="adj" fmla="val 0"/>
            </a:avLst>
          </a:prstGeom>
        </p:spPr>
      </p:pic>
      <p:sp>
        <p:nvSpPr>
          <p:cNvPr id="17" name="Shape 14"/>
          <p:cNvSpPr/>
          <p:nvPr/>
        </p:nvSpPr>
        <p:spPr>
          <a:xfrm>
            <a:off x="512269" y="5506891"/>
            <a:ext cx="102454" cy="102454"/>
          </a:xfrm>
          <a:custGeom>
            <a:avLst/>
            <a:gdLst/>
            <a:ahLst/>
            <a:cxnLst/>
            <a:rect l="l" t="t" r="r" b="b"/>
            <a:pathLst>
              <a:path w="102454" h="102454">
                <a:moveTo>
                  <a:pt x="34151" y="0"/>
                </a:moveTo>
                <a:lnTo>
                  <a:pt x="68303" y="0"/>
                </a:lnTo>
                <a:cubicBezTo>
                  <a:pt x="87151" y="0"/>
                  <a:pt x="102454" y="15303"/>
                  <a:pt x="102454" y="34151"/>
                </a:cubicBezTo>
                <a:lnTo>
                  <a:pt x="102454" y="68303"/>
                </a:lnTo>
                <a:cubicBezTo>
                  <a:pt x="102454" y="87151"/>
                  <a:pt x="87151" y="102454"/>
                  <a:pt x="68303" y="102454"/>
                </a:cubicBezTo>
                <a:lnTo>
                  <a:pt x="34151" y="102454"/>
                </a:lnTo>
                <a:cubicBezTo>
                  <a:pt x="15303" y="102454"/>
                  <a:pt x="0" y="87151"/>
                  <a:pt x="0" y="68303"/>
                </a:cubicBezTo>
                <a:lnTo>
                  <a:pt x="0" y="34151"/>
                </a:lnTo>
                <a:cubicBezTo>
                  <a:pt x="0" y="15303"/>
                  <a:pt x="15303" y="0"/>
                  <a:pt x="34151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18" name="Text 15"/>
          <p:cNvSpPr/>
          <p:nvPr/>
        </p:nvSpPr>
        <p:spPr>
          <a:xfrm>
            <a:off x="683025" y="5472739"/>
            <a:ext cx="572034" cy="170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BTC 70%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2925869" y="5506891"/>
            <a:ext cx="102454" cy="102454"/>
          </a:xfrm>
          <a:custGeom>
            <a:avLst/>
            <a:gdLst/>
            <a:ahLst/>
            <a:cxnLst/>
            <a:rect l="l" t="t" r="r" b="b"/>
            <a:pathLst>
              <a:path w="102454" h="102454">
                <a:moveTo>
                  <a:pt x="34151" y="0"/>
                </a:moveTo>
                <a:lnTo>
                  <a:pt x="68303" y="0"/>
                </a:lnTo>
                <a:cubicBezTo>
                  <a:pt x="87151" y="0"/>
                  <a:pt x="102454" y="15303"/>
                  <a:pt x="102454" y="34151"/>
                </a:cubicBezTo>
                <a:lnTo>
                  <a:pt x="102454" y="68303"/>
                </a:lnTo>
                <a:cubicBezTo>
                  <a:pt x="102454" y="87151"/>
                  <a:pt x="87151" y="102454"/>
                  <a:pt x="68303" y="102454"/>
                </a:cubicBezTo>
                <a:lnTo>
                  <a:pt x="34151" y="102454"/>
                </a:lnTo>
                <a:cubicBezTo>
                  <a:pt x="15303" y="102454"/>
                  <a:pt x="0" y="87151"/>
                  <a:pt x="0" y="68303"/>
                </a:cubicBezTo>
                <a:lnTo>
                  <a:pt x="0" y="34151"/>
                </a:lnTo>
                <a:cubicBezTo>
                  <a:pt x="0" y="15303"/>
                  <a:pt x="15303" y="0"/>
                  <a:pt x="34151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20" name="Text 17"/>
          <p:cNvSpPr/>
          <p:nvPr/>
        </p:nvSpPr>
        <p:spPr>
          <a:xfrm>
            <a:off x="3096626" y="5472739"/>
            <a:ext cx="691563" cy="170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Altcoin 15%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512269" y="5745950"/>
            <a:ext cx="102454" cy="102454"/>
          </a:xfrm>
          <a:custGeom>
            <a:avLst/>
            <a:gdLst/>
            <a:ahLst/>
            <a:cxnLst/>
            <a:rect l="l" t="t" r="r" b="b"/>
            <a:pathLst>
              <a:path w="102454" h="102454">
                <a:moveTo>
                  <a:pt x="34151" y="0"/>
                </a:moveTo>
                <a:lnTo>
                  <a:pt x="68303" y="0"/>
                </a:lnTo>
                <a:cubicBezTo>
                  <a:pt x="87151" y="0"/>
                  <a:pt x="102454" y="15303"/>
                  <a:pt x="102454" y="34151"/>
                </a:cubicBezTo>
                <a:lnTo>
                  <a:pt x="102454" y="68303"/>
                </a:lnTo>
                <a:cubicBezTo>
                  <a:pt x="102454" y="87151"/>
                  <a:pt x="87151" y="102454"/>
                  <a:pt x="68303" y="102454"/>
                </a:cubicBezTo>
                <a:lnTo>
                  <a:pt x="34151" y="102454"/>
                </a:lnTo>
                <a:cubicBezTo>
                  <a:pt x="15303" y="102454"/>
                  <a:pt x="0" y="87151"/>
                  <a:pt x="0" y="68303"/>
                </a:cubicBezTo>
                <a:lnTo>
                  <a:pt x="0" y="34151"/>
                </a:lnTo>
                <a:cubicBezTo>
                  <a:pt x="0" y="15303"/>
                  <a:pt x="15303" y="0"/>
                  <a:pt x="34151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2" name="Text 19"/>
          <p:cNvSpPr/>
          <p:nvPr/>
        </p:nvSpPr>
        <p:spPr>
          <a:xfrm>
            <a:off x="683025" y="5711798"/>
            <a:ext cx="879395" cy="170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Memecoin 10%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2925869" y="5745950"/>
            <a:ext cx="102454" cy="102454"/>
          </a:xfrm>
          <a:custGeom>
            <a:avLst/>
            <a:gdLst/>
            <a:ahLst/>
            <a:cxnLst/>
            <a:rect l="l" t="t" r="r" b="b"/>
            <a:pathLst>
              <a:path w="102454" h="102454">
                <a:moveTo>
                  <a:pt x="34151" y="0"/>
                </a:moveTo>
                <a:lnTo>
                  <a:pt x="68303" y="0"/>
                </a:lnTo>
                <a:cubicBezTo>
                  <a:pt x="87151" y="0"/>
                  <a:pt x="102454" y="15303"/>
                  <a:pt x="102454" y="34151"/>
                </a:cubicBezTo>
                <a:lnTo>
                  <a:pt x="102454" y="68303"/>
                </a:lnTo>
                <a:cubicBezTo>
                  <a:pt x="102454" y="87151"/>
                  <a:pt x="87151" y="102454"/>
                  <a:pt x="68303" y="102454"/>
                </a:cubicBezTo>
                <a:lnTo>
                  <a:pt x="34151" y="102454"/>
                </a:lnTo>
                <a:cubicBezTo>
                  <a:pt x="15303" y="102454"/>
                  <a:pt x="0" y="87151"/>
                  <a:pt x="0" y="68303"/>
                </a:cubicBezTo>
                <a:lnTo>
                  <a:pt x="0" y="34151"/>
                </a:lnTo>
                <a:cubicBezTo>
                  <a:pt x="0" y="15303"/>
                  <a:pt x="15303" y="0"/>
                  <a:pt x="34151" y="0"/>
                </a:cubicBez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24" name="Text 21"/>
          <p:cNvSpPr/>
          <p:nvPr/>
        </p:nvSpPr>
        <p:spPr>
          <a:xfrm>
            <a:off x="3096626" y="5711798"/>
            <a:ext cx="512269" cy="170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DEX 5%</a:t>
            </a:r>
            <a:endParaRPr lang="en-US" sz="1600" dirty="0"/>
          </a:p>
        </p:txBody>
      </p:sp>
      <p:sp>
        <p:nvSpPr>
          <p:cNvPr id="25" name="Shape 22"/>
          <p:cNvSpPr/>
          <p:nvPr/>
        </p:nvSpPr>
        <p:spPr>
          <a:xfrm>
            <a:off x="5612746" y="1348975"/>
            <a:ext cx="6232605" cy="2305210"/>
          </a:xfrm>
          <a:custGeom>
            <a:avLst/>
            <a:gdLst/>
            <a:ahLst/>
            <a:cxnLst/>
            <a:rect l="l" t="t" r="r" b="b"/>
            <a:pathLst>
              <a:path w="6232605" h="2305210">
                <a:moveTo>
                  <a:pt x="34151" y="0"/>
                </a:moveTo>
                <a:lnTo>
                  <a:pt x="6198454" y="0"/>
                </a:lnTo>
                <a:cubicBezTo>
                  <a:pt x="6217315" y="0"/>
                  <a:pt x="6232605" y="15290"/>
                  <a:pt x="6232605" y="34151"/>
                </a:cubicBezTo>
                <a:lnTo>
                  <a:pt x="6232605" y="2236907"/>
                </a:lnTo>
                <a:cubicBezTo>
                  <a:pt x="6232605" y="2274630"/>
                  <a:pt x="6202025" y="2305210"/>
                  <a:pt x="6164302" y="2305210"/>
                </a:cubicBezTo>
                <a:lnTo>
                  <a:pt x="68303" y="2305210"/>
                </a:lnTo>
                <a:cubicBezTo>
                  <a:pt x="30580" y="2305210"/>
                  <a:pt x="0" y="2274630"/>
                  <a:pt x="0" y="2236907"/>
                </a:cubicBezTo>
                <a:lnTo>
                  <a:pt x="0" y="34151"/>
                </a:lnTo>
                <a:cubicBezTo>
                  <a:pt x="0" y="15303"/>
                  <a:pt x="15303" y="0"/>
                  <a:pt x="34151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26" name="Shape 23"/>
          <p:cNvSpPr/>
          <p:nvPr/>
        </p:nvSpPr>
        <p:spPr>
          <a:xfrm>
            <a:off x="5612746" y="1348975"/>
            <a:ext cx="6232605" cy="34151"/>
          </a:xfrm>
          <a:custGeom>
            <a:avLst/>
            <a:gdLst/>
            <a:ahLst/>
            <a:cxnLst/>
            <a:rect l="l" t="t" r="r" b="b"/>
            <a:pathLst>
              <a:path w="6232605" h="34151">
                <a:moveTo>
                  <a:pt x="34151" y="0"/>
                </a:moveTo>
                <a:lnTo>
                  <a:pt x="6198454" y="0"/>
                </a:lnTo>
                <a:cubicBezTo>
                  <a:pt x="6217315" y="0"/>
                  <a:pt x="6232605" y="15290"/>
                  <a:pt x="6232605" y="34151"/>
                </a:cubicBezTo>
                <a:lnTo>
                  <a:pt x="6232605" y="34151"/>
                </a:lnTo>
                <a:lnTo>
                  <a:pt x="0" y="34151"/>
                </a:lnTo>
                <a:lnTo>
                  <a:pt x="0" y="34151"/>
                </a:lnTo>
                <a:cubicBezTo>
                  <a:pt x="0" y="15303"/>
                  <a:pt x="15303" y="0"/>
                  <a:pt x="34151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27" name="Text 24"/>
          <p:cNvSpPr/>
          <p:nvPr/>
        </p:nvSpPr>
        <p:spPr>
          <a:xfrm>
            <a:off x="5689587" y="1570958"/>
            <a:ext cx="6078924" cy="5122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034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$68-100K</a:t>
            </a:r>
            <a:endParaRPr lang="en-US" sz="1600" dirty="0"/>
          </a:p>
        </p:txBody>
      </p:sp>
      <p:sp>
        <p:nvSpPr>
          <p:cNvPr id="28" name="Text 25"/>
          <p:cNvSpPr/>
          <p:nvPr/>
        </p:nvSpPr>
        <p:spPr>
          <a:xfrm>
            <a:off x="5774965" y="2151529"/>
            <a:ext cx="5908168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45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Cumulative Trading Volume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5783503" y="2424739"/>
            <a:ext cx="5891092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76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Active DeFi participant since 2021</a:t>
            </a:r>
            <a:endParaRPr lang="en-US" sz="1600" dirty="0"/>
          </a:p>
        </p:txBody>
      </p:sp>
      <p:sp>
        <p:nvSpPr>
          <p:cNvPr id="30" name="Shape 27"/>
          <p:cNvSpPr/>
          <p:nvPr/>
        </p:nvSpPr>
        <p:spPr>
          <a:xfrm>
            <a:off x="5817654" y="2766252"/>
            <a:ext cx="1869782" cy="683025"/>
          </a:xfrm>
          <a:custGeom>
            <a:avLst/>
            <a:gdLst/>
            <a:ahLst/>
            <a:cxnLst/>
            <a:rect l="l" t="t" r="r" b="b"/>
            <a:pathLst>
              <a:path w="1869782" h="683025">
                <a:moveTo>
                  <a:pt x="68303" y="0"/>
                </a:moveTo>
                <a:lnTo>
                  <a:pt x="1801479" y="0"/>
                </a:lnTo>
                <a:cubicBezTo>
                  <a:pt x="1839201" y="0"/>
                  <a:pt x="1869782" y="30580"/>
                  <a:pt x="1869782" y="68303"/>
                </a:cubicBezTo>
                <a:lnTo>
                  <a:pt x="1869782" y="614723"/>
                </a:lnTo>
                <a:cubicBezTo>
                  <a:pt x="1869782" y="652445"/>
                  <a:pt x="1839201" y="683025"/>
                  <a:pt x="1801479" y="683025"/>
                </a:cubicBezTo>
                <a:lnTo>
                  <a:pt x="68303" y="683025"/>
                </a:lnTo>
                <a:cubicBezTo>
                  <a:pt x="30580" y="683025"/>
                  <a:pt x="0" y="652445"/>
                  <a:pt x="0" y="614723"/>
                </a:cubicBezTo>
                <a:lnTo>
                  <a:pt x="0" y="68303"/>
                </a:lnTo>
                <a:cubicBezTo>
                  <a:pt x="0" y="30605"/>
                  <a:pt x="30605" y="0"/>
                  <a:pt x="68303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31" name="Text 28"/>
          <p:cNvSpPr/>
          <p:nvPr/>
        </p:nvSpPr>
        <p:spPr>
          <a:xfrm>
            <a:off x="5868881" y="2868706"/>
            <a:ext cx="1767328" cy="273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613" b="1" dirty="0">
                <a:solidFill>
                  <a:srgbClr val="7C3AE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4+</a:t>
            </a:r>
            <a:endParaRPr lang="en-US" sz="1600" dirty="0"/>
          </a:p>
        </p:txBody>
      </p:sp>
      <p:sp>
        <p:nvSpPr>
          <p:cNvPr id="32" name="Text 29"/>
          <p:cNvSpPr/>
          <p:nvPr/>
        </p:nvSpPr>
        <p:spPr>
          <a:xfrm>
            <a:off x="5890225" y="3176067"/>
            <a:ext cx="1724639" cy="170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4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Years Active</a:t>
            </a:r>
            <a:endParaRPr lang="en-US" sz="1600" dirty="0"/>
          </a:p>
        </p:txBody>
      </p:sp>
      <p:sp>
        <p:nvSpPr>
          <p:cNvPr id="33" name="Shape 30"/>
          <p:cNvSpPr/>
          <p:nvPr/>
        </p:nvSpPr>
        <p:spPr>
          <a:xfrm>
            <a:off x="7793158" y="2766252"/>
            <a:ext cx="1869782" cy="683025"/>
          </a:xfrm>
          <a:custGeom>
            <a:avLst/>
            <a:gdLst/>
            <a:ahLst/>
            <a:cxnLst/>
            <a:rect l="l" t="t" r="r" b="b"/>
            <a:pathLst>
              <a:path w="1869782" h="683025">
                <a:moveTo>
                  <a:pt x="68303" y="0"/>
                </a:moveTo>
                <a:lnTo>
                  <a:pt x="1801479" y="0"/>
                </a:lnTo>
                <a:cubicBezTo>
                  <a:pt x="1839201" y="0"/>
                  <a:pt x="1869782" y="30580"/>
                  <a:pt x="1869782" y="68303"/>
                </a:cubicBezTo>
                <a:lnTo>
                  <a:pt x="1869782" y="614723"/>
                </a:lnTo>
                <a:cubicBezTo>
                  <a:pt x="1869782" y="652445"/>
                  <a:pt x="1839201" y="683025"/>
                  <a:pt x="1801479" y="683025"/>
                </a:cubicBezTo>
                <a:lnTo>
                  <a:pt x="68303" y="683025"/>
                </a:lnTo>
                <a:cubicBezTo>
                  <a:pt x="30580" y="683025"/>
                  <a:pt x="0" y="652445"/>
                  <a:pt x="0" y="614723"/>
                </a:cubicBezTo>
                <a:lnTo>
                  <a:pt x="0" y="68303"/>
                </a:lnTo>
                <a:cubicBezTo>
                  <a:pt x="0" y="30605"/>
                  <a:pt x="30605" y="0"/>
                  <a:pt x="68303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34" name="Text 31"/>
          <p:cNvSpPr/>
          <p:nvPr/>
        </p:nvSpPr>
        <p:spPr>
          <a:xfrm>
            <a:off x="7844384" y="2868706"/>
            <a:ext cx="1767328" cy="273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613" b="1" dirty="0">
                <a:solidFill>
                  <a:srgbClr val="00D08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CEX+DEX</a:t>
            </a:r>
            <a:endParaRPr lang="en-US" sz="1600" dirty="0"/>
          </a:p>
        </p:txBody>
      </p:sp>
      <p:sp>
        <p:nvSpPr>
          <p:cNvPr id="35" name="Text 32"/>
          <p:cNvSpPr/>
          <p:nvPr/>
        </p:nvSpPr>
        <p:spPr>
          <a:xfrm>
            <a:off x="7865729" y="3176067"/>
            <a:ext cx="1724639" cy="170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4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Multi-Platform</a:t>
            </a:r>
            <a:endParaRPr lang="en-US" sz="1600" dirty="0"/>
          </a:p>
        </p:txBody>
      </p:sp>
      <p:sp>
        <p:nvSpPr>
          <p:cNvPr id="36" name="Shape 33"/>
          <p:cNvSpPr/>
          <p:nvPr/>
        </p:nvSpPr>
        <p:spPr>
          <a:xfrm>
            <a:off x="9768661" y="2766252"/>
            <a:ext cx="1869782" cy="683025"/>
          </a:xfrm>
          <a:custGeom>
            <a:avLst/>
            <a:gdLst/>
            <a:ahLst/>
            <a:cxnLst/>
            <a:rect l="l" t="t" r="r" b="b"/>
            <a:pathLst>
              <a:path w="1869782" h="683025">
                <a:moveTo>
                  <a:pt x="68303" y="0"/>
                </a:moveTo>
                <a:lnTo>
                  <a:pt x="1801479" y="0"/>
                </a:lnTo>
                <a:cubicBezTo>
                  <a:pt x="1839201" y="0"/>
                  <a:pt x="1869782" y="30580"/>
                  <a:pt x="1869782" y="68303"/>
                </a:cubicBezTo>
                <a:lnTo>
                  <a:pt x="1869782" y="614723"/>
                </a:lnTo>
                <a:cubicBezTo>
                  <a:pt x="1869782" y="652445"/>
                  <a:pt x="1839201" y="683025"/>
                  <a:pt x="1801479" y="683025"/>
                </a:cubicBezTo>
                <a:lnTo>
                  <a:pt x="68303" y="683025"/>
                </a:lnTo>
                <a:cubicBezTo>
                  <a:pt x="30580" y="683025"/>
                  <a:pt x="0" y="652445"/>
                  <a:pt x="0" y="614723"/>
                </a:cubicBezTo>
                <a:lnTo>
                  <a:pt x="0" y="68303"/>
                </a:lnTo>
                <a:cubicBezTo>
                  <a:pt x="0" y="30605"/>
                  <a:pt x="30605" y="0"/>
                  <a:pt x="68303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37" name="Text 34"/>
          <p:cNvSpPr/>
          <p:nvPr/>
        </p:nvSpPr>
        <p:spPr>
          <a:xfrm>
            <a:off x="9819888" y="2868706"/>
            <a:ext cx="1767328" cy="273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613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DeFi</a:t>
            </a:r>
            <a:endParaRPr lang="en-US" sz="1600" dirty="0"/>
          </a:p>
        </p:txBody>
      </p:sp>
      <p:sp>
        <p:nvSpPr>
          <p:cNvPr id="38" name="Text 35"/>
          <p:cNvSpPr/>
          <p:nvPr/>
        </p:nvSpPr>
        <p:spPr>
          <a:xfrm>
            <a:off x="9841233" y="3176067"/>
            <a:ext cx="1724639" cy="170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4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Native</a:t>
            </a:r>
            <a:endParaRPr lang="en-US" sz="1600" dirty="0"/>
          </a:p>
        </p:txBody>
      </p:sp>
      <p:sp>
        <p:nvSpPr>
          <p:cNvPr id="39" name="Shape 36"/>
          <p:cNvSpPr/>
          <p:nvPr/>
        </p:nvSpPr>
        <p:spPr>
          <a:xfrm>
            <a:off x="5629822" y="3790790"/>
            <a:ext cx="3030924" cy="1775866"/>
          </a:xfrm>
          <a:custGeom>
            <a:avLst/>
            <a:gdLst/>
            <a:ahLst/>
            <a:cxnLst/>
            <a:rect l="l" t="t" r="r" b="b"/>
            <a:pathLst>
              <a:path w="3030924" h="1775866">
                <a:moveTo>
                  <a:pt x="34151" y="0"/>
                </a:moveTo>
                <a:lnTo>
                  <a:pt x="2962625" y="0"/>
                </a:lnTo>
                <a:cubicBezTo>
                  <a:pt x="3000346" y="0"/>
                  <a:pt x="3030924" y="30579"/>
                  <a:pt x="3030924" y="68300"/>
                </a:cubicBezTo>
                <a:lnTo>
                  <a:pt x="3030924" y="1707566"/>
                </a:lnTo>
                <a:cubicBezTo>
                  <a:pt x="3030924" y="1745287"/>
                  <a:pt x="3000346" y="1775866"/>
                  <a:pt x="2962625" y="1775866"/>
                </a:cubicBezTo>
                <a:lnTo>
                  <a:pt x="34151" y="1775866"/>
                </a:lnTo>
                <a:cubicBezTo>
                  <a:pt x="15290" y="1775866"/>
                  <a:pt x="0" y="1760576"/>
                  <a:pt x="0" y="1741714"/>
                </a:cubicBezTo>
                <a:lnTo>
                  <a:pt x="0" y="34151"/>
                </a:lnTo>
                <a:cubicBezTo>
                  <a:pt x="0" y="15303"/>
                  <a:pt x="15303" y="0"/>
                  <a:pt x="34151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40" name="Shape 37"/>
          <p:cNvSpPr/>
          <p:nvPr/>
        </p:nvSpPr>
        <p:spPr>
          <a:xfrm>
            <a:off x="5629822" y="3790790"/>
            <a:ext cx="34151" cy="1775866"/>
          </a:xfrm>
          <a:custGeom>
            <a:avLst/>
            <a:gdLst/>
            <a:ahLst/>
            <a:cxnLst/>
            <a:rect l="l" t="t" r="r" b="b"/>
            <a:pathLst>
              <a:path w="34151" h="1775866">
                <a:moveTo>
                  <a:pt x="34151" y="0"/>
                </a:moveTo>
                <a:lnTo>
                  <a:pt x="34151" y="0"/>
                </a:lnTo>
                <a:lnTo>
                  <a:pt x="34151" y="1775866"/>
                </a:lnTo>
                <a:lnTo>
                  <a:pt x="34151" y="1775866"/>
                </a:lnTo>
                <a:cubicBezTo>
                  <a:pt x="15290" y="1775866"/>
                  <a:pt x="0" y="1760576"/>
                  <a:pt x="0" y="1741714"/>
                </a:cubicBezTo>
                <a:lnTo>
                  <a:pt x="0" y="34151"/>
                </a:lnTo>
                <a:cubicBezTo>
                  <a:pt x="0" y="15303"/>
                  <a:pt x="15303" y="0"/>
                  <a:pt x="34151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1" name="Shape 38"/>
          <p:cNvSpPr/>
          <p:nvPr/>
        </p:nvSpPr>
        <p:spPr>
          <a:xfrm>
            <a:off x="5834730" y="3987160"/>
            <a:ext cx="119529" cy="119529"/>
          </a:xfrm>
          <a:custGeom>
            <a:avLst/>
            <a:gdLst/>
            <a:ahLst/>
            <a:cxnLst/>
            <a:rect l="l" t="t" r="r" b="b"/>
            <a:pathLst>
              <a:path w="119529" h="119529">
                <a:moveTo>
                  <a:pt x="117335" y="35158"/>
                </a:moveTo>
                <a:lnTo>
                  <a:pt x="94923" y="57570"/>
                </a:lnTo>
                <a:cubicBezTo>
                  <a:pt x="92775" y="59718"/>
                  <a:pt x="89577" y="60348"/>
                  <a:pt x="86776" y="59181"/>
                </a:cubicBezTo>
                <a:cubicBezTo>
                  <a:pt x="83974" y="58014"/>
                  <a:pt x="82176" y="55306"/>
                  <a:pt x="82176" y="52294"/>
                </a:cubicBezTo>
                <a:lnTo>
                  <a:pt x="82176" y="37353"/>
                </a:lnTo>
                <a:lnTo>
                  <a:pt x="7471" y="37353"/>
                </a:lnTo>
                <a:cubicBezTo>
                  <a:pt x="3338" y="37353"/>
                  <a:pt x="0" y="34015"/>
                  <a:pt x="0" y="29882"/>
                </a:cubicBezTo>
                <a:cubicBezTo>
                  <a:pt x="0" y="25750"/>
                  <a:pt x="3338" y="22412"/>
                  <a:pt x="7471" y="22412"/>
                </a:cubicBezTo>
                <a:lnTo>
                  <a:pt x="82176" y="22412"/>
                </a:lnTo>
                <a:lnTo>
                  <a:pt x="82176" y="7471"/>
                </a:lnTo>
                <a:cubicBezTo>
                  <a:pt x="82176" y="4459"/>
                  <a:pt x="83997" y="1728"/>
                  <a:pt x="86799" y="560"/>
                </a:cubicBezTo>
                <a:cubicBezTo>
                  <a:pt x="89600" y="-607"/>
                  <a:pt x="92799" y="47"/>
                  <a:pt x="94947" y="2171"/>
                </a:cubicBezTo>
                <a:lnTo>
                  <a:pt x="117358" y="24583"/>
                </a:lnTo>
                <a:cubicBezTo>
                  <a:pt x="120276" y="27501"/>
                  <a:pt x="120276" y="32240"/>
                  <a:pt x="117358" y="35158"/>
                </a:cubicBezTo>
                <a:close/>
                <a:moveTo>
                  <a:pt x="24583" y="117335"/>
                </a:moveTo>
                <a:lnTo>
                  <a:pt x="2171" y="94923"/>
                </a:lnTo>
                <a:cubicBezTo>
                  <a:pt x="-747" y="92005"/>
                  <a:pt x="-747" y="87266"/>
                  <a:pt x="2171" y="84348"/>
                </a:cubicBezTo>
                <a:lnTo>
                  <a:pt x="24583" y="61936"/>
                </a:lnTo>
                <a:cubicBezTo>
                  <a:pt x="26731" y="59788"/>
                  <a:pt x="29929" y="59158"/>
                  <a:pt x="32731" y="60325"/>
                </a:cubicBezTo>
                <a:cubicBezTo>
                  <a:pt x="35532" y="61492"/>
                  <a:pt x="37353" y="64224"/>
                  <a:pt x="37353" y="67235"/>
                </a:cubicBezTo>
                <a:lnTo>
                  <a:pt x="37353" y="82176"/>
                </a:lnTo>
                <a:lnTo>
                  <a:pt x="112059" y="82176"/>
                </a:lnTo>
                <a:cubicBezTo>
                  <a:pt x="116191" y="82176"/>
                  <a:pt x="119529" y="85515"/>
                  <a:pt x="119529" y="89647"/>
                </a:cubicBezTo>
                <a:cubicBezTo>
                  <a:pt x="119529" y="93779"/>
                  <a:pt x="116191" y="97118"/>
                  <a:pt x="112059" y="97118"/>
                </a:cubicBezTo>
                <a:lnTo>
                  <a:pt x="37353" y="97118"/>
                </a:lnTo>
                <a:lnTo>
                  <a:pt x="37353" y="112059"/>
                </a:lnTo>
                <a:cubicBezTo>
                  <a:pt x="37353" y="115070"/>
                  <a:pt x="35532" y="117802"/>
                  <a:pt x="32731" y="118969"/>
                </a:cubicBezTo>
                <a:cubicBezTo>
                  <a:pt x="29929" y="120136"/>
                  <a:pt x="26731" y="119483"/>
                  <a:pt x="24583" y="117358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42" name="Text 39"/>
          <p:cNvSpPr/>
          <p:nvPr/>
        </p:nvSpPr>
        <p:spPr>
          <a:xfrm>
            <a:off x="6035368" y="3961546"/>
            <a:ext cx="1357513" cy="170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1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trading_experience</a:t>
            </a:r>
            <a:endParaRPr lang="en-US" sz="1600" dirty="0"/>
          </a:p>
        </p:txBody>
      </p:sp>
      <p:sp>
        <p:nvSpPr>
          <p:cNvPr id="43" name="Text 40"/>
          <p:cNvSpPr/>
          <p:nvPr/>
        </p:nvSpPr>
        <p:spPr>
          <a:xfrm>
            <a:off x="5817654" y="4268908"/>
            <a:ext cx="136605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44" name="Text 41"/>
          <p:cNvSpPr/>
          <p:nvPr/>
        </p:nvSpPr>
        <p:spPr>
          <a:xfrm>
            <a:off x="5958394" y="4234756"/>
            <a:ext cx="1280672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CEX: Binance, OKX</a:t>
            </a:r>
            <a:endParaRPr lang="en-US" sz="1600" dirty="0"/>
          </a:p>
        </p:txBody>
      </p:sp>
      <p:sp>
        <p:nvSpPr>
          <p:cNvPr id="45" name="Text 42"/>
          <p:cNvSpPr/>
          <p:nvPr/>
        </p:nvSpPr>
        <p:spPr>
          <a:xfrm>
            <a:off x="5817654" y="4576269"/>
            <a:ext cx="136605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46" name="Text 43"/>
          <p:cNvSpPr/>
          <p:nvPr/>
        </p:nvSpPr>
        <p:spPr>
          <a:xfrm>
            <a:off x="5958394" y="4542118"/>
            <a:ext cx="1357513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DEX: Uniswap, dYdX</a:t>
            </a:r>
            <a:endParaRPr lang="en-US" sz="1600" dirty="0"/>
          </a:p>
        </p:txBody>
      </p:sp>
      <p:sp>
        <p:nvSpPr>
          <p:cNvPr id="47" name="Text 44"/>
          <p:cNvSpPr/>
          <p:nvPr/>
        </p:nvSpPr>
        <p:spPr>
          <a:xfrm>
            <a:off x="5817654" y="4883630"/>
            <a:ext cx="136605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48" name="Text 45"/>
          <p:cNvSpPr/>
          <p:nvPr/>
        </p:nvSpPr>
        <p:spPr>
          <a:xfrm>
            <a:off x="5958394" y="4849479"/>
            <a:ext cx="981849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Futures &amp; Spot</a:t>
            </a:r>
            <a:endParaRPr lang="en-US" sz="1600" dirty="0"/>
          </a:p>
        </p:txBody>
      </p:sp>
      <p:sp>
        <p:nvSpPr>
          <p:cNvPr id="49" name="Text 46"/>
          <p:cNvSpPr/>
          <p:nvPr/>
        </p:nvSpPr>
        <p:spPr>
          <a:xfrm>
            <a:off x="5817654" y="5190992"/>
            <a:ext cx="136605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50" name="Text 47"/>
          <p:cNvSpPr/>
          <p:nvPr/>
        </p:nvSpPr>
        <p:spPr>
          <a:xfrm>
            <a:off x="5958394" y="5156840"/>
            <a:ext cx="1024538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Yield Strategies</a:t>
            </a:r>
            <a:endParaRPr lang="en-US" sz="1600" dirty="0"/>
          </a:p>
        </p:txBody>
      </p:sp>
      <p:sp>
        <p:nvSpPr>
          <p:cNvPr id="51" name="Shape 48"/>
          <p:cNvSpPr/>
          <p:nvPr/>
        </p:nvSpPr>
        <p:spPr>
          <a:xfrm>
            <a:off x="8815094" y="3790790"/>
            <a:ext cx="3030924" cy="1775866"/>
          </a:xfrm>
          <a:custGeom>
            <a:avLst/>
            <a:gdLst/>
            <a:ahLst/>
            <a:cxnLst/>
            <a:rect l="l" t="t" r="r" b="b"/>
            <a:pathLst>
              <a:path w="3030924" h="1775866">
                <a:moveTo>
                  <a:pt x="34151" y="0"/>
                </a:moveTo>
                <a:lnTo>
                  <a:pt x="2962625" y="0"/>
                </a:lnTo>
                <a:cubicBezTo>
                  <a:pt x="3000346" y="0"/>
                  <a:pt x="3030924" y="30579"/>
                  <a:pt x="3030924" y="68300"/>
                </a:cubicBezTo>
                <a:lnTo>
                  <a:pt x="3030924" y="1707566"/>
                </a:lnTo>
                <a:cubicBezTo>
                  <a:pt x="3030924" y="1745287"/>
                  <a:pt x="3000346" y="1775866"/>
                  <a:pt x="2962625" y="1775866"/>
                </a:cubicBezTo>
                <a:lnTo>
                  <a:pt x="34151" y="1775866"/>
                </a:lnTo>
                <a:cubicBezTo>
                  <a:pt x="15290" y="1775866"/>
                  <a:pt x="0" y="1760576"/>
                  <a:pt x="0" y="1741714"/>
                </a:cubicBezTo>
                <a:lnTo>
                  <a:pt x="0" y="34151"/>
                </a:lnTo>
                <a:cubicBezTo>
                  <a:pt x="0" y="15303"/>
                  <a:pt x="15303" y="0"/>
                  <a:pt x="34151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52" name="Shape 49"/>
          <p:cNvSpPr/>
          <p:nvPr/>
        </p:nvSpPr>
        <p:spPr>
          <a:xfrm>
            <a:off x="8815094" y="3790790"/>
            <a:ext cx="34151" cy="1775866"/>
          </a:xfrm>
          <a:custGeom>
            <a:avLst/>
            <a:gdLst/>
            <a:ahLst/>
            <a:cxnLst/>
            <a:rect l="l" t="t" r="r" b="b"/>
            <a:pathLst>
              <a:path w="34151" h="1775866">
                <a:moveTo>
                  <a:pt x="34151" y="0"/>
                </a:moveTo>
                <a:lnTo>
                  <a:pt x="34151" y="0"/>
                </a:lnTo>
                <a:lnTo>
                  <a:pt x="34151" y="1775866"/>
                </a:lnTo>
                <a:lnTo>
                  <a:pt x="34151" y="1775866"/>
                </a:lnTo>
                <a:cubicBezTo>
                  <a:pt x="15290" y="1775866"/>
                  <a:pt x="0" y="1760576"/>
                  <a:pt x="0" y="1741714"/>
                </a:cubicBezTo>
                <a:lnTo>
                  <a:pt x="0" y="34151"/>
                </a:lnTo>
                <a:cubicBezTo>
                  <a:pt x="0" y="15303"/>
                  <a:pt x="15303" y="0"/>
                  <a:pt x="34151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53" name="Shape 50"/>
          <p:cNvSpPr/>
          <p:nvPr/>
        </p:nvSpPr>
        <p:spPr>
          <a:xfrm>
            <a:off x="9020002" y="3987160"/>
            <a:ext cx="119529" cy="119529"/>
          </a:xfrm>
          <a:custGeom>
            <a:avLst/>
            <a:gdLst/>
            <a:ahLst/>
            <a:cxnLst/>
            <a:rect l="l" t="t" r="r" b="b"/>
            <a:pathLst>
              <a:path w="119529" h="119529">
                <a:moveTo>
                  <a:pt x="97118" y="48559"/>
                </a:moveTo>
                <a:cubicBezTo>
                  <a:pt x="97118" y="59274"/>
                  <a:pt x="93639" y="69173"/>
                  <a:pt x="87779" y="77204"/>
                </a:cubicBezTo>
                <a:lnTo>
                  <a:pt x="117335" y="106783"/>
                </a:lnTo>
                <a:cubicBezTo>
                  <a:pt x="120253" y="109701"/>
                  <a:pt x="120253" y="114440"/>
                  <a:pt x="117335" y="117358"/>
                </a:cubicBezTo>
                <a:cubicBezTo>
                  <a:pt x="114417" y="120276"/>
                  <a:pt x="109678" y="120276"/>
                  <a:pt x="106759" y="117358"/>
                </a:cubicBezTo>
                <a:lnTo>
                  <a:pt x="77204" y="87779"/>
                </a:lnTo>
                <a:cubicBezTo>
                  <a:pt x="69173" y="93639"/>
                  <a:pt x="59274" y="97118"/>
                  <a:pt x="48559" y="97118"/>
                </a:cubicBezTo>
                <a:cubicBezTo>
                  <a:pt x="21735" y="97118"/>
                  <a:pt x="0" y="75383"/>
                  <a:pt x="0" y="48559"/>
                </a:cubicBezTo>
                <a:cubicBezTo>
                  <a:pt x="0" y="21735"/>
                  <a:pt x="21735" y="0"/>
                  <a:pt x="48559" y="0"/>
                </a:cubicBezTo>
                <a:cubicBezTo>
                  <a:pt x="75383" y="0"/>
                  <a:pt x="97118" y="21735"/>
                  <a:pt x="97118" y="48559"/>
                </a:cubicBezTo>
                <a:close/>
                <a:moveTo>
                  <a:pt x="49493" y="22412"/>
                </a:moveTo>
                <a:cubicBezTo>
                  <a:pt x="46925" y="22412"/>
                  <a:pt x="44824" y="24513"/>
                  <a:pt x="44824" y="27081"/>
                </a:cubicBezTo>
                <a:lnTo>
                  <a:pt x="44824" y="28015"/>
                </a:lnTo>
                <a:cubicBezTo>
                  <a:pt x="38100" y="28085"/>
                  <a:pt x="32684" y="33548"/>
                  <a:pt x="32684" y="40271"/>
                </a:cubicBezTo>
                <a:cubicBezTo>
                  <a:pt x="32684" y="46271"/>
                  <a:pt x="37003" y="51384"/>
                  <a:pt x="42933" y="52364"/>
                </a:cubicBezTo>
                <a:lnTo>
                  <a:pt x="52668" y="53998"/>
                </a:lnTo>
                <a:cubicBezTo>
                  <a:pt x="54068" y="54232"/>
                  <a:pt x="55096" y="55446"/>
                  <a:pt x="55096" y="56870"/>
                </a:cubicBezTo>
                <a:cubicBezTo>
                  <a:pt x="55096" y="58481"/>
                  <a:pt x="53788" y="59788"/>
                  <a:pt x="52177" y="59788"/>
                </a:cubicBezTo>
                <a:lnTo>
                  <a:pt x="39221" y="59765"/>
                </a:lnTo>
                <a:cubicBezTo>
                  <a:pt x="36653" y="59765"/>
                  <a:pt x="34551" y="61866"/>
                  <a:pt x="34551" y="64434"/>
                </a:cubicBezTo>
                <a:cubicBezTo>
                  <a:pt x="34551" y="67002"/>
                  <a:pt x="36653" y="69103"/>
                  <a:pt x="39221" y="69103"/>
                </a:cubicBezTo>
                <a:lnTo>
                  <a:pt x="44824" y="69103"/>
                </a:lnTo>
                <a:lnTo>
                  <a:pt x="44824" y="70037"/>
                </a:lnTo>
                <a:cubicBezTo>
                  <a:pt x="44824" y="72605"/>
                  <a:pt x="46925" y="74706"/>
                  <a:pt x="49493" y="74706"/>
                </a:cubicBezTo>
                <a:cubicBezTo>
                  <a:pt x="52061" y="74706"/>
                  <a:pt x="54162" y="72605"/>
                  <a:pt x="54162" y="70037"/>
                </a:cubicBezTo>
                <a:lnTo>
                  <a:pt x="54162" y="68940"/>
                </a:lnTo>
                <a:cubicBezTo>
                  <a:pt x="59998" y="67982"/>
                  <a:pt x="64434" y="62940"/>
                  <a:pt x="64434" y="56847"/>
                </a:cubicBezTo>
                <a:cubicBezTo>
                  <a:pt x="64434" y="50847"/>
                  <a:pt x="60115" y="45734"/>
                  <a:pt x="54185" y="44753"/>
                </a:cubicBezTo>
                <a:lnTo>
                  <a:pt x="44450" y="43119"/>
                </a:lnTo>
                <a:cubicBezTo>
                  <a:pt x="43049" y="42886"/>
                  <a:pt x="42022" y="41672"/>
                  <a:pt x="42022" y="40248"/>
                </a:cubicBezTo>
                <a:cubicBezTo>
                  <a:pt x="42022" y="38637"/>
                  <a:pt x="43329" y="37330"/>
                  <a:pt x="44940" y="37330"/>
                </a:cubicBezTo>
                <a:lnTo>
                  <a:pt x="56029" y="37330"/>
                </a:lnTo>
                <a:cubicBezTo>
                  <a:pt x="58597" y="37330"/>
                  <a:pt x="60699" y="35228"/>
                  <a:pt x="60699" y="32660"/>
                </a:cubicBezTo>
                <a:cubicBezTo>
                  <a:pt x="60699" y="30092"/>
                  <a:pt x="58597" y="27991"/>
                  <a:pt x="56029" y="27991"/>
                </a:cubicBezTo>
                <a:lnTo>
                  <a:pt x="54162" y="27991"/>
                </a:lnTo>
                <a:lnTo>
                  <a:pt x="54162" y="27058"/>
                </a:lnTo>
                <a:cubicBezTo>
                  <a:pt x="54162" y="24490"/>
                  <a:pt x="52061" y="22388"/>
                  <a:pt x="49493" y="22388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54" name="Text 51"/>
          <p:cNvSpPr/>
          <p:nvPr/>
        </p:nvSpPr>
        <p:spPr>
          <a:xfrm>
            <a:off x="9220640" y="3961546"/>
            <a:ext cx="1067227" cy="170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1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research_focus</a:t>
            </a:r>
            <a:endParaRPr lang="en-US" sz="1600" dirty="0"/>
          </a:p>
        </p:txBody>
      </p:sp>
      <p:sp>
        <p:nvSpPr>
          <p:cNvPr id="55" name="Text 52"/>
          <p:cNvSpPr/>
          <p:nvPr/>
        </p:nvSpPr>
        <p:spPr>
          <a:xfrm>
            <a:off x="9002926" y="4268908"/>
            <a:ext cx="136605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56" name="Text 53"/>
          <p:cNvSpPr/>
          <p:nvPr/>
        </p:nvSpPr>
        <p:spPr>
          <a:xfrm>
            <a:off x="9143666" y="4234756"/>
            <a:ext cx="1169681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On-chain Analysis</a:t>
            </a:r>
            <a:endParaRPr lang="en-US" sz="1600" dirty="0"/>
          </a:p>
        </p:txBody>
      </p:sp>
      <p:sp>
        <p:nvSpPr>
          <p:cNvPr id="57" name="Text 54"/>
          <p:cNvSpPr/>
          <p:nvPr/>
        </p:nvSpPr>
        <p:spPr>
          <a:xfrm>
            <a:off x="9002926" y="4576269"/>
            <a:ext cx="136605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58" name="Text 55"/>
          <p:cNvSpPr/>
          <p:nvPr/>
        </p:nvSpPr>
        <p:spPr>
          <a:xfrm>
            <a:off x="9143666" y="4542118"/>
            <a:ext cx="1195294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Liquidity Research</a:t>
            </a:r>
            <a:endParaRPr lang="en-US" sz="1600" dirty="0"/>
          </a:p>
        </p:txBody>
      </p:sp>
      <p:sp>
        <p:nvSpPr>
          <p:cNvPr id="59" name="Text 56"/>
          <p:cNvSpPr/>
          <p:nvPr/>
        </p:nvSpPr>
        <p:spPr>
          <a:xfrm>
            <a:off x="9002926" y="4883630"/>
            <a:ext cx="136605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60" name="Text 57"/>
          <p:cNvSpPr/>
          <p:nvPr/>
        </p:nvSpPr>
        <p:spPr>
          <a:xfrm>
            <a:off x="9143666" y="4849479"/>
            <a:ext cx="1135529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Alpha Generation</a:t>
            </a:r>
            <a:endParaRPr lang="en-US" sz="1600" dirty="0"/>
          </a:p>
        </p:txBody>
      </p:sp>
      <p:sp>
        <p:nvSpPr>
          <p:cNvPr id="61" name="Text 58"/>
          <p:cNvSpPr/>
          <p:nvPr/>
        </p:nvSpPr>
        <p:spPr>
          <a:xfrm>
            <a:off x="9002926" y="5190992"/>
            <a:ext cx="136605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62" name="Text 59"/>
          <p:cNvSpPr/>
          <p:nvPr/>
        </p:nvSpPr>
        <p:spPr>
          <a:xfrm>
            <a:off x="9143666" y="5156840"/>
            <a:ext cx="1058689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Smart Contracts</a:t>
            </a:r>
            <a:endParaRPr lang="en-US" sz="1600" dirty="0"/>
          </a:p>
        </p:txBody>
      </p:sp>
      <p:sp>
        <p:nvSpPr>
          <p:cNvPr id="63" name="Shape 60"/>
          <p:cNvSpPr/>
          <p:nvPr/>
        </p:nvSpPr>
        <p:spPr>
          <a:xfrm>
            <a:off x="5617015" y="5707529"/>
            <a:ext cx="6224067" cy="725714"/>
          </a:xfrm>
          <a:custGeom>
            <a:avLst/>
            <a:gdLst/>
            <a:ahLst/>
            <a:cxnLst/>
            <a:rect l="l" t="t" r="r" b="b"/>
            <a:pathLst>
              <a:path w="6224067" h="725714">
                <a:moveTo>
                  <a:pt x="68304" y="0"/>
                </a:moveTo>
                <a:lnTo>
                  <a:pt x="6155763" y="0"/>
                </a:lnTo>
                <a:cubicBezTo>
                  <a:pt x="6193486" y="0"/>
                  <a:pt x="6224067" y="30581"/>
                  <a:pt x="6224067" y="68304"/>
                </a:cubicBezTo>
                <a:lnTo>
                  <a:pt x="6224067" y="657410"/>
                </a:lnTo>
                <a:cubicBezTo>
                  <a:pt x="6224067" y="695133"/>
                  <a:pt x="6193486" y="725714"/>
                  <a:pt x="6155763" y="725714"/>
                </a:cubicBezTo>
                <a:lnTo>
                  <a:pt x="68304" y="725714"/>
                </a:lnTo>
                <a:cubicBezTo>
                  <a:pt x="30581" y="725714"/>
                  <a:pt x="0" y="695133"/>
                  <a:pt x="0" y="657410"/>
                </a:cubicBezTo>
                <a:lnTo>
                  <a:pt x="0" y="68304"/>
                </a:lnTo>
                <a:cubicBezTo>
                  <a:pt x="0" y="30606"/>
                  <a:pt x="30606" y="0"/>
                  <a:pt x="68304" y="0"/>
                </a:cubicBezTo>
                <a:close/>
              </a:path>
            </a:pathLst>
          </a:custGeom>
          <a:solidFill>
            <a:srgbClr val="161B22"/>
          </a:solidFill>
          <a:ln w="12700">
            <a:solidFill>
              <a:srgbClr val="7C3AED"/>
            </a:solidFill>
            <a:prstDash val="solid"/>
          </a:ln>
        </p:spPr>
      </p:sp>
      <p:sp>
        <p:nvSpPr>
          <p:cNvPr id="64" name="Shape 61"/>
          <p:cNvSpPr/>
          <p:nvPr/>
        </p:nvSpPr>
        <p:spPr>
          <a:xfrm>
            <a:off x="5767494" y="5874017"/>
            <a:ext cx="134471" cy="119529"/>
          </a:xfrm>
          <a:custGeom>
            <a:avLst/>
            <a:gdLst/>
            <a:ahLst/>
            <a:cxnLst/>
            <a:rect l="l" t="t" r="r" b="b"/>
            <a:pathLst>
              <a:path w="134471" h="119529">
                <a:moveTo>
                  <a:pt x="11206" y="45711"/>
                </a:moveTo>
                <a:lnTo>
                  <a:pt x="60045" y="65811"/>
                </a:lnTo>
                <a:cubicBezTo>
                  <a:pt x="62333" y="66745"/>
                  <a:pt x="64761" y="67235"/>
                  <a:pt x="67235" y="67235"/>
                </a:cubicBezTo>
                <a:cubicBezTo>
                  <a:pt x="69710" y="67235"/>
                  <a:pt x="72138" y="66745"/>
                  <a:pt x="74426" y="65811"/>
                </a:cubicBezTo>
                <a:lnTo>
                  <a:pt x="131015" y="42512"/>
                </a:lnTo>
                <a:cubicBezTo>
                  <a:pt x="133117" y="41649"/>
                  <a:pt x="134471" y="39617"/>
                  <a:pt x="134471" y="37353"/>
                </a:cubicBezTo>
                <a:cubicBezTo>
                  <a:pt x="134471" y="35088"/>
                  <a:pt x="133117" y="33057"/>
                  <a:pt x="131015" y="32194"/>
                </a:cubicBezTo>
                <a:lnTo>
                  <a:pt x="74426" y="8895"/>
                </a:lnTo>
                <a:cubicBezTo>
                  <a:pt x="72138" y="7961"/>
                  <a:pt x="69710" y="7471"/>
                  <a:pt x="67235" y="7471"/>
                </a:cubicBezTo>
                <a:cubicBezTo>
                  <a:pt x="64761" y="7471"/>
                  <a:pt x="62333" y="7961"/>
                  <a:pt x="60045" y="8895"/>
                </a:cubicBezTo>
                <a:lnTo>
                  <a:pt x="3455" y="32194"/>
                </a:lnTo>
                <a:cubicBezTo>
                  <a:pt x="1354" y="33057"/>
                  <a:pt x="0" y="35088"/>
                  <a:pt x="0" y="37353"/>
                </a:cubicBezTo>
                <a:lnTo>
                  <a:pt x="0" y="106456"/>
                </a:lnTo>
                <a:cubicBezTo>
                  <a:pt x="0" y="109561"/>
                  <a:pt x="2498" y="112059"/>
                  <a:pt x="5603" y="112059"/>
                </a:cubicBezTo>
                <a:cubicBezTo>
                  <a:pt x="8708" y="112059"/>
                  <a:pt x="11206" y="109561"/>
                  <a:pt x="11206" y="106456"/>
                </a:cubicBezTo>
                <a:lnTo>
                  <a:pt x="11206" y="45711"/>
                </a:lnTo>
                <a:close/>
                <a:moveTo>
                  <a:pt x="22412" y="62449"/>
                </a:moveTo>
                <a:lnTo>
                  <a:pt x="22412" y="89647"/>
                </a:lnTo>
                <a:cubicBezTo>
                  <a:pt x="22412" y="102020"/>
                  <a:pt x="42489" y="112059"/>
                  <a:pt x="67235" y="112059"/>
                </a:cubicBezTo>
                <a:cubicBezTo>
                  <a:pt x="91982" y="112059"/>
                  <a:pt x="112059" y="102020"/>
                  <a:pt x="112059" y="89647"/>
                </a:cubicBezTo>
                <a:lnTo>
                  <a:pt x="112059" y="62426"/>
                </a:lnTo>
                <a:lnTo>
                  <a:pt x="78698" y="76177"/>
                </a:lnTo>
                <a:cubicBezTo>
                  <a:pt x="75056" y="77671"/>
                  <a:pt x="71181" y="78441"/>
                  <a:pt x="67235" y="78441"/>
                </a:cubicBezTo>
                <a:cubicBezTo>
                  <a:pt x="63290" y="78441"/>
                  <a:pt x="59415" y="77671"/>
                  <a:pt x="55773" y="76177"/>
                </a:cubicBezTo>
                <a:lnTo>
                  <a:pt x="22412" y="62426"/>
                </a:ln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65" name="Text 62"/>
          <p:cNvSpPr/>
          <p:nvPr/>
        </p:nvSpPr>
        <p:spPr>
          <a:xfrm>
            <a:off x="5975603" y="5848403"/>
            <a:ext cx="1716101" cy="170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relevant_certifications</a:t>
            </a:r>
            <a:endParaRPr lang="en-US" sz="1600" dirty="0"/>
          </a:p>
        </p:txBody>
      </p:sp>
      <p:sp>
        <p:nvSpPr>
          <p:cNvPr id="66" name="Shape 63"/>
          <p:cNvSpPr/>
          <p:nvPr/>
        </p:nvSpPr>
        <p:spPr>
          <a:xfrm>
            <a:off x="5757889" y="6087462"/>
            <a:ext cx="811092" cy="204908"/>
          </a:xfrm>
          <a:custGeom>
            <a:avLst/>
            <a:gdLst/>
            <a:ahLst/>
            <a:cxnLst/>
            <a:rect l="l" t="t" r="r" b="b"/>
            <a:pathLst>
              <a:path w="811092" h="204908">
                <a:moveTo>
                  <a:pt x="34152" y="0"/>
                </a:moveTo>
                <a:lnTo>
                  <a:pt x="776940" y="0"/>
                </a:lnTo>
                <a:cubicBezTo>
                  <a:pt x="795802" y="0"/>
                  <a:pt x="811092" y="15290"/>
                  <a:pt x="811092" y="34152"/>
                </a:cubicBezTo>
                <a:lnTo>
                  <a:pt x="811092" y="170756"/>
                </a:lnTo>
                <a:cubicBezTo>
                  <a:pt x="811092" y="189617"/>
                  <a:pt x="795802" y="204908"/>
                  <a:pt x="776940" y="204908"/>
                </a:cubicBezTo>
                <a:lnTo>
                  <a:pt x="34152" y="204908"/>
                </a:lnTo>
                <a:cubicBezTo>
                  <a:pt x="15290" y="204908"/>
                  <a:pt x="0" y="189617"/>
                  <a:pt x="0" y="170756"/>
                </a:cubicBezTo>
                <a:lnTo>
                  <a:pt x="0" y="34152"/>
                </a:lnTo>
                <a:cubicBezTo>
                  <a:pt x="0" y="15303"/>
                  <a:pt x="15303" y="0"/>
                  <a:pt x="34152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67" name="Text 64"/>
          <p:cNvSpPr/>
          <p:nvPr/>
        </p:nvSpPr>
        <p:spPr>
          <a:xfrm>
            <a:off x="5757889" y="6087462"/>
            <a:ext cx="862319" cy="204908"/>
          </a:xfrm>
          <a:prstGeom prst="rect">
            <a:avLst/>
          </a:prstGeom>
          <a:noFill/>
          <a:ln/>
        </p:spPr>
        <p:txBody>
          <a:bodyPr wrap="square" lIns="68303" tIns="34151" rIns="68303" bIns="34151" rtlCol="0" anchor="ctr"/>
          <a:lstStyle/>
          <a:p>
            <a:pPr>
              <a:lnSpc>
                <a:spcPct val="110000"/>
              </a:lnSpc>
            </a:pPr>
            <a:r>
              <a:rPr lang="en-US" sz="807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INSEAD Web3</a:t>
            </a:r>
            <a:endParaRPr lang="en-US" sz="1600" dirty="0"/>
          </a:p>
        </p:txBody>
      </p:sp>
      <p:sp>
        <p:nvSpPr>
          <p:cNvPr id="68" name="Shape 65"/>
          <p:cNvSpPr/>
          <p:nvPr/>
        </p:nvSpPr>
        <p:spPr>
          <a:xfrm>
            <a:off x="6641353" y="6087462"/>
            <a:ext cx="1246521" cy="204908"/>
          </a:xfrm>
          <a:custGeom>
            <a:avLst/>
            <a:gdLst/>
            <a:ahLst/>
            <a:cxnLst/>
            <a:rect l="l" t="t" r="r" b="b"/>
            <a:pathLst>
              <a:path w="1246521" h="204908">
                <a:moveTo>
                  <a:pt x="34152" y="0"/>
                </a:moveTo>
                <a:lnTo>
                  <a:pt x="1212369" y="0"/>
                </a:lnTo>
                <a:cubicBezTo>
                  <a:pt x="1231231" y="0"/>
                  <a:pt x="1246521" y="15290"/>
                  <a:pt x="1246521" y="34152"/>
                </a:cubicBezTo>
                <a:lnTo>
                  <a:pt x="1246521" y="170756"/>
                </a:lnTo>
                <a:cubicBezTo>
                  <a:pt x="1246521" y="189617"/>
                  <a:pt x="1231231" y="204908"/>
                  <a:pt x="1212369" y="204908"/>
                </a:cubicBezTo>
                <a:lnTo>
                  <a:pt x="34152" y="204908"/>
                </a:lnTo>
                <a:cubicBezTo>
                  <a:pt x="15290" y="204908"/>
                  <a:pt x="0" y="189617"/>
                  <a:pt x="0" y="170756"/>
                </a:cubicBezTo>
                <a:lnTo>
                  <a:pt x="0" y="34152"/>
                </a:lnTo>
                <a:cubicBezTo>
                  <a:pt x="0" y="15303"/>
                  <a:pt x="15303" y="0"/>
                  <a:pt x="34152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69" name="Text 66"/>
          <p:cNvSpPr/>
          <p:nvPr/>
        </p:nvSpPr>
        <p:spPr>
          <a:xfrm>
            <a:off x="6641353" y="6087462"/>
            <a:ext cx="1297748" cy="204908"/>
          </a:xfrm>
          <a:prstGeom prst="rect">
            <a:avLst/>
          </a:prstGeom>
          <a:noFill/>
          <a:ln/>
        </p:spPr>
        <p:txBody>
          <a:bodyPr wrap="square" lIns="68303" tIns="34151" rIns="68303" bIns="34151" rtlCol="0" anchor="ctr"/>
          <a:lstStyle/>
          <a:p>
            <a:pPr>
              <a:lnSpc>
                <a:spcPct val="110000"/>
              </a:lnSpc>
            </a:pPr>
            <a:r>
              <a:rPr lang="en-US" sz="807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Blockchain Finance</a:t>
            </a:r>
            <a:endParaRPr lang="en-US" sz="1600" dirty="0"/>
          </a:p>
        </p:txBody>
      </p:sp>
      <p:sp>
        <p:nvSpPr>
          <p:cNvPr id="70" name="Shape 67"/>
          <p:cNvSpPr/>
          <p:nvPr/>
        </p:nvSpPr>
        <p:spPr>
          <a:xfrm>
            <a:off x="7956577" y="6087462"/>
            <a:ext cx="1058689" cy="204908"/>
          </a:xfrm>
          <a:custGeom>
            <a:avLst/>
            <a:gdLst/>
            <a:ahLst/>
            <a:cxnLst/>
            <a:rect l="l" t="t" r="r" b="b"/>
            <a:pathLst>
              <a:path w="1058689" h="204908">
                <a:moveTo>
                  <a:pt x="34152" y="0"/>
                </a:moveTo>
                <a:lnTo>
                  <a:pt x="1024537" y="0"/>
                </a:lnTo>
                <a:cubicBezTo>
                  <a:pt x="1043399" y="0"/>
                  <a:pt x="1058689" y="15290"/>
                  <a:pt x="1058689" y="34152"/>
                </a:cubicBezTo>
                <a:lnTo>
                  <a:pt x="1058689" y="170756"/>
                </a:lnTo>
                <a:cubicBezTo>
                  <a:pt x="1058689" y="189617"/>
                  <a:pt x="1043399" y="204908"/>
                  <a:pt x="1024537" y="204908"/>
                </a:cubicBezTo>
                <a:lnTo>
                  <a:pt x="34152" y="204908"/>
                </a:lnTo>
                <a:cubicBezTo>
                  <a:pt x="15290" y="204908"/>
                  <a:pt x="0" y="189617"/>
                  <a:pt x="0" y="170756"/>
                </a:cubicBezTo>
                <a:lnTo>
                  <a:pt x="0" y="34152"/>
                </a:lnTo>
                <a:cubicBezTo>
                  <a:pt x="0" y="15303"/>
                  <a:pt x="15303" y="0"/>
                  <a:pt x="34152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71" name="Text 68"/>
          <p:cNvSpPr/>
          <p:nvPr/>
        </p:nvSpPr>
        <p:spPr>
          <a:xfrm>
            <a:off x="7956577" y="6087462"/>
            <a:ext cx="1109916" cy="204908"/>
          </a:xfrm>
          <a:prstGeom prst="rect">
            <a:avLst/>
          </a:prstGeom>
          <a:noFill/>
          <a:ln/>
        </p:spPr>
        <p:txBody>
          <a:bodyPr wrap="square" lIns="68303" tIns="34151" rIns="68303" bIns="34151" rtlCol="0" anchor="ctr"/>
          <a:lstStyle/>
          <a:p>
            <a:pPr>
              <a:lnSpc>
                <a:spcPct val="110000"/>
              </a:lnSpc>
            </a:pPr>
            <a:r>
              <a:rPr lang="en-US" sz="807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Smart Contracts</a:t>
            </a:r>
            <a:endParaRPr lang="en-US" sz="1600" dirty="0"/>
          </a:p>
        </p:txBody>
      </p:sp>
      <p:sp>
        <p:nvSpPr>
          <p:cNvPr id="72" name="Shape 69"/>
          <p:cNvSpPr/>
          <p:nvPr/>
        </p:nvSpPr>
        <p:spPr>
          <a:xfrm>
            <a:off x="9086770" y="6087462"/>
            <a:ext cx="998924" cy="204908"/>
          </a:xfrm>
          <a:custGeom>
            <a:avLst/>
            <a:gdLst/>
            <a:ahLst/>
            <a:cxnLst/>
            <a:rect l="l" t="t" r="r" b="b"/>
            <a:pathLst>
              <a:path w="998924" h="204908">
                <a:moveTo>
                  <a:pt x="34152" y="0"/>
                </a:moveTo>
                <a:lnTo>
                  <a:pt x="964772" y="0"/>
                </a:lnTo>
                <a:cubicBezTo>
                  <a:pt x="983634" y="0"/>
                  <a:pt x="998924" y="15290"/>
                  <a:pt x="998924" y="34152"/>
                </a:cubicBezTo>
                <a:lnTo>
                  <a:pt x="998924" y="170756"/>
                </a:lnTo>
                <a:cubicBezTo>
                  <a:pt x="998924" y="189617"/>
                  <a:pt x="983634" y="204908"/>
                  <a:pt x="964772" y="204908"/>
                </a:cubicBezTo>
                <a:lnTo>
                  <a:pt x="34152" y="204908"/>
                </a:lnTo>
                <a:cubicBezTo>
                  <a:pt x="15290" y="204908"/>
                  <a:pt x="0" y="189617"/>
                  <a:pt x="0" y="170756"/>
                </a:cubicBezTo>
                <a:lnTo>
                  <a:pt x="0" y="34152"/>
                </a:lnTo>
                <a:cubicBezTo>
                  <a:pt x="0" y="15303"/>
                  <a:pt x="15303" y="0"/>
                  <a:pt x="34152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73" name="Text 70"/>
          <p:cNvSpPr/>
          <p:nvPr/>
        </p:nvSpPr>
        <p:spPr>
          <a:xfrm>
            <a:off x="9086770" y="6087462"/>
            <a:ext cx="1050151" cy="204908"/>
          </a:xfrm>
          <a:prstGeom prst="rect">
            <a:avLst/>
          </a:prstGeom>
          <a:noFill/>
          <a:ln/>
        </p:spPr>
        <p:txBody>
          <a:bodyPr wrap="square" lIns="68303" tIns="34151" rIns="68303" bIns="34151" rtlCol="0" anchor="ctr"/>
          <a:lstStyle/>
          <a:p>
            <a:pPr>
              <a:lnSpc>
                <a:spcPct val="110000"/>
              </a:lnSpc>
            </a:pPr>
            <a:r>
              <a:rPr lang="en-US" sz="807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DeFi Protocols</a:t>
            </a:r>
            <a:endParaRPr lang="en-US" sz="1600" dirty="0"/>
          </a:p>
        </p:txBody>
      </p:sp>
      <p:sp>
        <p:nvSpPr>
          <p:cNvPr id="74" name="Shape 71"/>
          <p:cNvSpPr/>
          <p:nvPr/>
        </p:nvSpPr>
        <p:spPr>
          <a:xfrm>
            <a:off x="341513" y="6544235"/>
            <a:ext cx="11508975" cy="8538"/>
          </a:xfrm>
          <a:custGeom>
            <a:avLst/>
            <a:gdLst/>
            <a:ahLst/>
            <a:cxnLst/>
            <a:rect l="l" t="t" r="r" b="b"/>
            <a:pathLst>
              <a:path w="11508975" h="8538">
                <a:moveTo>
                  <a:pt x="0" y="0"/>
                </a:moveTo>
                <a:lnTo>
                  <a:pt x="11508975" y="0"/>
                </a:lnTo>
                <a:lnTo>
                  <a:pt x="11508975" y="8538"/>
                </a:lnTo>
                <a:lnTo>
                  <a:pt x="0" y="8538"/>
                </a:lnTo>
                <a:lnTo>
                  <a:pt x="0" y="0"/>
                </a:ln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75" name="Text 72"/>
          <p:cNvSpPr/>
          <p:nvPr/>
        </p:nvSpPr>
        <p:spPr>
          <a:xfrm>
            <a:off x="341513" y="6650958"/>
            <a:ext cx="11577277" cy="204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6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//</a:t>
            </a:r>
            <a:pPr>
              <a:lnSpc>
                <a:spcPct val="130000"/>
              </a:lnSpc>
            </a:pPr>
            <a:r>
              <a:rPr lang="en-US" sz="1076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Future Impact: Blockchain will transform government transparency through immutable records, smart contract-based procurement, and decentralized identity systems.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D11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673469" y="1005901"/>
            <a:ext cx="4847714" cy="4847714"/>
          </a:xfrm>
          <a:custGeom>
            <a:avLst/>
            <a:gdLst/>
            <a:ahLst/>
            <a:cxnLst/>
            <a:rect l="l" t="t" r="r" b="b"/>
            <a:pathLst>
              <a:path w="4847714" h="4847714">
                <a:moveTo>
                  <a:pt x="2423857" y="0"/>
                </a:moveTo>
                <a:lnTo>
                  <a:pt x="2423857" y="0"/>
                </a:lnTo>
                <a:cubicBezTo>
                  <a:pt x="3761620" y="0"/>
                  <a:pt x="4847714" y="1086094"/>
                  <a:pt x="4847714" y="2423857"/>
                </a:cubicBezTo>
                <a:lnTo>
                  <a:pt x="4847714" y="2423857"/>
                </a:lnTo>
                <a:cubicBezTo>
                  <a:pt x="4847714" y="3761620"/>
                  <a:pt x="3761620" y="4847714"/>
                  <a:pt x="2423857" y="4847714"/>
                </a:cubicBezTo>
                <a:lnTo>
                  <a:pt x="2423857" y="4847714"/>
                </a:lnTo>
                <a:cubicBezTo>
                  <a:pt x="1086094" y="4847714"/>
                  <a:pt x="0" y="3761620"/>
                  <a:pt x="0" y="2423857"/>
                </a:cubicBezTo>
                <a:lnTo>
                  <a:pt x="0" y="2423857"/>
                </a:lnTo>
                <a:cubicBezTo>
                  <a:pt x="0" y="1086094"/>
                  <a:pt x="1086094" y="0"/>
                  <a:pt x="2423857" y="0"/>
                </a:cubicBezTo>
                <a:close/>
              </a:path>
            </a:pathLst>
          </a:custGeom>
          <a:solidFill>
            <a:srgbClr val="F59E0B">
              <a:alpha val="300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323181" y="323181"/>
            <a:ext cx="121193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$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455925" y="323181"/>
            <a:ext cx="1284644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./security --audit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23181" y="549408"/>
            <a:ext cx="11691070" cy="3231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90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Cybersecurity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23181" y="937225"/>
            <a:ext cx="11610274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Every system is a potential target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39340" y="1260406"/>
            <a:ext cx="4508374" cy="1955245"/>
          </a:xfrm>
          <a:custGeom>
            <a:avLst/>
            <a:gdLst/>
            <a:ahLst/>
            <a:cxnLst/>
            <a:rect l="l" t="t" r="r" b="b"/>
            <a:pathLst>
              <a:path w="4508374" h="1955245">
                <a:moveTo>
                  <a:pt x="32318" y="0"/>
                </a:moveTo>
                <a:lnTo>
                  <a:pt x="4443733" y="0"/>
                </a:lnTo>
                <a:cubicBezTo>
                  <a:pt x="4479433" y="0"/>
                  <a:pt x="4508374" y="28940"/>
                  <a:pt x="4508374" y="64640"/>
                </a:cubicBezTo>
                <a:lnTo>
                  <a:pt x="4508374" y="1890604"/>
                </a:lnTo>
                <a:cubicBezTo>
                  <a:pt x="4508374" y="1926304"/>
                  <a:pt x="4479433" y="1955245"/>
                  <a:pt x="4443733" y="1955245"/>
                </a:cubicBezTo>
                <a:lnTo>
                  <a:pt x="32318" y="1955245"/>
                </a:lnTo>
                <a:cubicBezTo>
                  <a:pt x="14469" y="1955245"/>
                  <a:pt x="0" y="1940775"/>
                  <a:pt x="0" y="1922926"/>
                </a:cubicBezTo>
                <a:lnTo>
                  <a:pt x="0" y="32318"/>
                </a:lnTo>
                <a:cubicBezTo>
                  <a:pt x="0" y="14481"/>
                  <a:pt x="14481" y="0"/>
                  <a:pt x="32318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8" name="Shape 6"/>
          <p:cNvSpPr/>
          <p:nvPr/>
        </p:nvSpPr>
        <p:spPr>
          <a:xfrm>
            <a:off x="339340" y="1260406"/>
            <a:ext cx="32318" cy="1955245"/>
          </a:xfrm>
          <a:custGeom>
            <a:avLst/>
            <a:gdLst/>
            <a:ahLst/>
            <a:cxnLst/>
            <a:rect l="l" t="t" r="r" b="b"/>
            <a:pathLst>
              <a:path w="32318" h="1955245">
                <a:moveTo>
                  <a:pt x="32318" y="0"/>
                </a:moveTo>
                <a:lnTo>
                  <a:pt x="32318" y="0"/>
                </a:lnTo>
                <a:lnTo>
                  <a:pt x="32318" y="1955245"/>
                </a:lnTo>
                <a:lnTo>
                  <a:pt x="32318" y="1955245"/>
                </a:lnTo>
                <a:cubicBezTo>
                  <a:pt x="14469" y="1955245"/>
                  <a:pt x="0" y="1940775"/>
                  <a:pt x="0" y="1922926"/>
                </a:cubicBezTo>
                <a:lnTo>
                  <a:pt x="0" y="32318"/>
                </a:lnTo>
                <a:cubicBezTo>
                  <a:pt x="0" y="14481"/>
                  <a:pt x="14481" y="0"/>
                  <a:pt x="32318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9" name="Shape 7"/>
          <p:cNvSpPr/>
          <p:nvPr/>
        </p:nvSpPr>
        <p:spPr>
          <a:xfrm>
            <a:off x="573646" y="1470473"/>
            <a:ext cx="193909" cy="193909"/>
          </a:xfrm>
          <a:custGeom>
            <a:avLst/>
            <a:gdLst/>
            <a:ahLst/>
            <a:cxnLst/>
            <a:rect l="l" t="t" r="r" b="b"/>
            <a:pathLst>
              <a:path w="193909" h="193909">
                <a:moveTo>
                  <a:pt x="96954" y="0"/>
                </a:moveTo>
                <a:cubicBezTo>
                  <a:pt x="98696" y="0"/>
                  <a:pt x="100439" y="379"/>
                  <a:pt x="102029" y="1098"/>
                </a:cubicBezTo>
                <a:lnTo>
                  <a:pt x="173382" y="31359"/>
                </a:lnTo>
                <a:cubicBezTo>
                  <a:pt x="181714" y="34881"/>
                  <a:pt x="187925" y="43099"/>
                  <a:pt x="187887" y="53022"/>
                </a:cubicBezTo>
                <a:cubicBezTo>
                  <a:pt x="187697" y="90592"/>
                  <a:pt x="172245" y="159331"/>
                  <a:pt x="106991" y="190576"/>
                </a:cubicBezTo>
                <a:cubicBezTo>
                  <a:pt x="100666" y="193606"/>
                  <a:pt x="93318" y="193606"/>
                  <a:pt x="86994" y="190576"/>
                </a:cubicBezTo>
                <a:cubicBezTo>
                  <a:pt x="21701" y="159331"/>
                  <a:pt x="6287" y="90592"/>
                  <a:pt x="6098" y="53022"/>
                </a:cubicBezTo>
                <a:cubicBezTo>
                  <a:pt x="6060" y="43099"/>
                  <a:pt x="12271" y="34881"/>
                  <a:pt x="20603" y="31359"/>
                </a:cubicBezTo>
                <a:lnTo>
                  <a:pt x="91917" y="1098"/>
                </a:lnTo>
                <a:cubicBezTo>
                  <a:pt x="93508" y="379"/>
                  <a:pt x="95212" y="0"/>
                  <a:pt x="96954" y="0"/>
                </a:cubicBezTo>
                <a:close/>
                <a:moveTo>
                  <a:pt x="96954" y="25299"/>
                </a:moveTo>
                <a:lnTo>
                  <a:pt x="96954" y="168496"/>
                </a:lnTo>
                <a:cubicBezTo>
                  <a:pt x="149219" y="143197"/>
                  <a:pt x="163269" y="87145"/>
                  <a:pt x="163610" y="53590"/>
                </a:cubicBezTo>
                <a:lnTo>
                  <a:pt x="96954" y="25337"/>
                </a:lnTo>
                <a:lnTo>
                  <a:pt x="96954" y="25337"/>
                </a:ln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10" name="Text 8"/>
          <p:cNvSpPr/>
          <p:nvPr/>
        </p:nvSpPr>
        <p:spPr>
          <a:xfrm>
            <a:off x="856429" y="1454314"/>
            <a:ext cx="2149153" cy="2262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72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Defense + Offense Mindset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49408" y="1809813"/>
            <a:ext cx="4169034" cy="6302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18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Security isn't just about building walls—it's about understanding how attackers think. I approach security from both defensive and offensive perspectives.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49408" y="2633924"/>
            <a:ext cx="64636" cy="64636"/>
          </a:xfrm>
          <a:custGeom>
            <a:avLst/>
            <a:gdLst/>
            <a:ahLst/>
            <a:cxnLst/>
            <a:rect l="l" t="t" r="r" b="b"/>
            <a:pathLst>
              <a:path w="64636" h="64636">
                <a:moveTo>
                  <a:pt x="32318" y="0"/>
                </a:moveTo>
                <a:lnTo>
                  <a:pt x="32318" y="0"/>
                </a:lnTo>
                <a:cubicBezTo>
                  <a:pt x="50155" y="0"/>
                  <a:pt x="64636" y="14481"/>
                  <a:pt x="64636" y="32318"/>
                </a:cubicBezTo>
                <a:lnTo>
                  <a:pt x="64636" y="32318"/>
                </a:lnTo>
                <a:cubicBezTo>
                  <a:pt x="64636" y="50155"/>
                  <a:pt x="50155" y="64636"/>
                  <a:pt x="32318" y="64636"/>
                </a:cubicBezTo>
                <a:lnTo>
                  <a:pt x="32318" y="64636"/>
                </a:lnTo>
                <a:cubicBezTo>
                  <a:pt x="14481" y="64636"/>
                  <a:pt x="0" y="50155"/>
                  <a:pt x="0" y="32318"/>
                </a:cubicBezTo>
                <a:lnTo>
                  <a:pt x="0" y="32318"/>
                </a:lnTo>
                <a:cubicBezTo>
                  <a:pt x="0" y="14481"/>
                  <a:pt x="14481" y="0"/>
                  <a:pt x="32318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3" name="Text 11"/>
          <p:cNvSpPr/>
          <p:nvPr/>
        </p:nvSpPr>
        <p:spPr>
          <a:xfrm>
            <a:off x="678680" y="2569288"/>
            <a:ext cx="2132994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Defensive: Protection &amp; Compliance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49408" y="2892469"/>
            <a:ext cx="64636" cy="64636"/>
          </a:xfrm>
          <a:custGeom>
            <a:avLst/>
            <a:gdLst/>
            <a:ahLst/>
            <a:cxnLst/>
            <a:rect l="l" t="t" r="r" b="b"/>
            <a:pathLst>
              <a:path w="64636" h="64636">
                <a:moveTo>
                  <a:pt x="32318" y="0"/>
                </a:moveTo>
                <a:lnTo>
                  <a:pt x="32318" y="0"/>
                </a:lnTo>
                <a:cubicBezTo>
                  <a:pt x="50155" y="0"/>
                  <a:pt x="64636" y="14481"/>
                  <a:pt x="64636" y="32318"/>
                </a:cubicBezTo>
                <a:lnTo>
                  <a:pt x="64636" y="32318"/>
                </a:lnTo>
                <a:cubicBezTo>
                  <a:pt x="64636" y="50155"/>
                  <a:pt x="50155" y="64636"/>
                  <a:pt x="32318" y="64636"/>
                </a:cubicBezTo>
                <a:lnTo>
                  <a:pt x="32318" y="64636"/>
                </a:lnTo>
                <a:cubicBezTo>
                  <a:pt x="14481" y="64636"/>
                  <a:pt x="0" y="50155"/>
                  <a:pt x="0" y="32318"/>
                </a:cubicBezTo>
                <a:lnTo>
                  <a:pt x="0" y="32318"/>
                </a:lnTo>
                <a:cubicBezTo>
                  <a:pt x="0" y="14481"/>
                  <a:pt x="14481" y="0"/>
                  <a:pt x="32318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15" name="Text 13"/>
          <p:cNvSpPr/>
          <p:nvPr/>
        </p:nvSpPr>
        <p:spPr>
          <a:xfrm>
            <a:off x="678680" y="2827833"/>
            <a:ext cx="1890608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Offensive: OSINT &amp; Threat Intel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323181" y="3361082"/>
            <a:ext cx="4524533" cy="2084517"/>
          </a:xfrm>
          <a:custGeom>
            <a:avLst/>
            <a:gdLst/>
            <a:ahLst/>
            <a:cxnLst/>
            <a:rect l="l" t="t" r="r" b="b"/>
            <a:pathLst>
              <a:path w="4524533" h="2084517">
                <a:moveTo>
                  <a:pt x="32318" y="0"/>
                </a:moveTo>
                <a:lnTo>
                  <a:pt x="4492215" y="0"/>
                </a:lnTo>
                <a:cubicBezTo>
                  <a:pt x="4510064" y="0"/>
                  <a:pt x="4524533" y="14469"/>
                  <a:pt x="4524533" y="32318"/>
                </a:cubicBezTo>
                <a:lnTo>
                  <a:pt x="4524533" y="2019876"/>
                </a:lnTo>
                <a:cubicBezTo>
                  <a:pt x="4524533" y="2055576"/>
                  <a:pt x="4495592" y="2084517"/>
                  <a:pt x="4459892" y="2084517"/>
                </a:cubicBezTo>
                <a:lnTo>
                  <a:pt x="64641" y="2084517"/>
                </a:lnTo>
                <a:cubicBezTo>
                  <a:pt x="28941" y="2084517"/>
                  <a:pt x="0" y="2055576"/>
                  <a:pt x="0" y="2019876"/>
                </a:cubicBezTo>
                <a:lnTo>
                  <a:pt x="0" y="32318"/>
                </a:lnTo>
                <a:cubicBezTo>
                  <a:pt x="0" y="14481"/>
                  <a:pt x="14481" y="0"/>
                  <a:pt x="32318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17" name="Shape 15"/>
          <p:cNvSpPr/>
          <p:nvPr/>
        </p:nvSpPr>
        <p:spPr>
          <a:xfrm>
            <a:off x="323181" y="3361082"/>
            <a:ext cx="4524533" cy="32318"/>
          </a:xfrm>
          <a:custGeom>
            <a:avLst/>
            <a:gdLst/>
            <a:ahLst/>
            <a:cxnLst/>
            <a:rect l="l" t="t" r="r" b="b"/>
            <a:pathLst>
              <a:path w="4524533" h="32318">
                <a:moveTo>
                  <a:pt x="32318" y="0"/>
                </a:moveTo>
                <a:lnTo>
                  <a:pt x="4492215" y="0"/>
                </a:lnTo>
                <a:cubicBezTo>
                  <a:pt x="4510064" y="0"/>
                  <a:pt x="4524533" y="14469"/>
                  <a:pt x="4524533" y="32318"/>
                </a:cubicBezTo>
                <a:lnTo>
                  <a:pt x="4524533" y="32318"/>
                </a:lnTo>
                <a:lnTo>
                  <a:pt x="0" y="32318"/>
                </a:lnTo>
                <a:lnTo>
                  <a:pt x="0" y="32318"/>
                </a:lnTo>
                <a:cubicBezTo>
                  <a:pt x="0" y="14481"/>
                  <a:pt x="14481" y="0"/>
                  <a:pt x="32318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8" name="Shape 16"/>
          <p:cNvSpPr/>
          <p:nvPr/>
        </p:nvSpPr>
        <p:spPr>
          <a:xfrm>
            <a:off x="493861" y="3563070"/>
            <a:ext cx="127252" cy="113113"/>
          </a:xfrm>
          <a:custGeom>
            <a:avLst/>
            <a:gdLst/>
            <a:ahLst/>
            <a:cxnLst/>
            <a:rect l="l" t="t" r="r" b="b"/>
            <a:pathLst>
              <a:path w="127252" h="113113">
                <a:moveTo>
                  <a:pt x="52845" y="-1767"/>
                </a:moveTo>
                <a:cubicBezTo>
                  <a:pt x="51497" y="-3137"/>
                  <a:pt x="49531" y="-3689"/>
                  <a:pt x="47675" y="-3181"/>
                </a:cubicBezTo>
                <a:cubicBezTo>
                  <a:pt x="45820" y="-2673"/>
                  <a:pt x="44384" y="-1237"/>
                  <a:pt x="43920" y="619"/>
                </a:cubicBezTo>
                <a:lnTo>
                  <a:pt x="40540" y="13918"/>
                </a:lnTo>
                <a:cubicBezTo>
                  <a:pt x="40297" y="14890"/>
                  <a:pt x="39302" y="15465"/>
                  <a:pt x="38352" y="15178"/>
                </a:cubicBezTo>
                <a:lnTo>
                  <a:pt x="25141" y="11466"/>
                </a:lnTo>
                <a:cubicBezTo>
                  <a:pt x="23285" y="10936"/>
                  <a:pt x="21297" y="11466"/>
                  <a:pt x="19949" y="12814"/>
                </a:cubicBezTo>
                <a:cubicBezTo>
                  <a:pt x="18602" y="14161"/>
                  <a:pt x="18072" y="16150"/>
                  <a:pt x="18602" y="18005"/>
                </a:cubicBezTo>
                <a:lnTo>
                  <a:pt x="22335" y="31217"/>
                </a:lnTo>
                <a:cubicBezTo>
                  <a:pt x="22601" y="32167"/>
                  <a:pt x="22026" y="33161"/>
                  <a:pt x="21076" y="33404"/>
                </a:cubicBezTo>
                <a:lnTo>
                  <a:pt x="7754" y="36784"/>
                </a:lnTo>
                <a:cubicBezTo>
                  <a:pt x="5899" y="37248"/>
                  <a:pt x="4441" y="38706"/>
                  <a:pt x="3932" y="40562"/>
                </a:cubicBezTo>
                <a:cubicBezTo>
                  <a:pt x="3424" y="42417"/>
                  <a:pt x="3977" y="44384"/>
                  <a:pt x="5346" y="45731"/>
                </a:cubicBezTo>
                <a:lnTo>
                  <a:pt x="15178" y="55297"/>
                </a:lnTo>
                <a:cubicBezTo>
                  <a:pt x="15884" y="55982"/>
                  <a:pt x="15884" y="57131"/>
                  <a:pt x="15178" y="57838"/>
                </a:cubicBezTo>
                <a:lnTo>
                  <a:pt x="5368" y="67404"/>
                </a:lnTo>
                <a:cubicBezTo>
                  <a:pt x="3999" y="68752"/>
                  <a:pt x="3446" y="70718"/>
                  <a:pt x="3955" y="72574"/>
                </a:cubicBezTo>
                <a:cubicBezTo>
                  <a:pt x="4463" y="74429"/>
                  <a:pt x="5921" y="75865"/>
                  <a:pt x="7777" y="76351"/>
                </a:cubicBezTo>
                <a:lnTo>
                  <a:pt x="21076" y="79732"/>
                </a:lnTo>
                <a:cubicBezTo>
                  <a:pt x="22048" y="79975"/>
                  <a:pt x="22623" y="80969"/>
                  <a:pt x="22335" y="81919"/>
                </a:cubicBezTo>
                <a:lnTo>
                  <a:pt x="18602" y="95108"/>
                </a:lnTo>
                <a:cubicBezTo>
                  <a:pt x="18072" y="96964"/>
                  <a:pt x="18602" y="98952"/>
                  <a:pt x="19949" y="100300"/>
                </a:cubicBezTo>
                <a:cubicBezTo>
                  <a:pt x="21297" y="101647"/>
                  <a:pt x="23285" y="102178"/>
                  <a:pt x="25141" y="101647"/>
                </a:cubicBezTo>
                <a:lnTo>
                  <a:pt x="38352" y="97914"/>
                </a:lnTo>
                <a:cubicBezTo>
                  <a:pt x="39302" y="97649"/>
                  <a:pt x="40297" y="98223"/>
                  <a:pt x="40540" y="99173"/>
                </a:cubicBezTo>
                <a:lnTo>
                  <a:pt x="43920" y="112473"/>
                </a:lnTo>
                <a:cubicBezTo>
                  <a:pt x="44384" y="114328"/>
                  <a:pt x="45842" y="115787"/>
                  <a:pt x="47698" y="116295"/>
                </a:cubicBezTo>
                <a:cubicBezTo>
                  <a:pt x="49553" y="116803"/>
                  <a:pt x="51520" y="116250"/>
                  <a:pt x="52867" y="114881"/>
                </a:cubicBezTo>
                <a:lnTo>
                  <a:pt x="62433" y="105050"/>
                </a:lnTo>
                <a:cubicBezTo>
                  <a:pt x="63118" y="104343"/>
                  <a:pt x="64267" y="104343"/>
                  <a:pt x="64974" y="105050"/>
                </a:cubicBezTo>
                <a:lnTo>
                  <a:pt x="74518" y="114881"/>
                </a:lnTo>
                <a:cubicBezTo>
                  <a:pt x="75865" y="116250"/>
                  <a:pt x="77832" y="116803"/>
                  <a:pt x="79687" y="116295"/>
                </a:cubicBezTo>
                <a:cubicBezTo>
                  <a:pt x="81543" y="115787"/>
                  <a:pt x="82979" y="114328"/>
                  <a:pt x="83465" y="112473"/>
                </a:cubicBezTo>
                <a:lnTo>
                  <a:pt x="86845" y="99195"/>
                </a:lnTo>
                <a:cubicBezTo>
                  <a:pt x="87088" y="98223"/>
                  <a:pt x="88083" y="97649"/>
                  <a:pt x="89033" y="97936"/>
                </a:cubicBezTo>
                <a:lnTo>
                  <a:pt x="102244" y="101669"/>
                </a:lnTo>
                <a:cubicBezTo>
                  <a:pt x="104100" y="102200"/>
                  <a:pt x="106088" y="101669"/>
                  <a:pt x="107436" y="100322"/>
                </a:cubicBezTo>
                <a:cubicBezTo>
                  <a:pt x="108783" y="98974"/>
                  <a:pt x="109313" y="96986"/>
                  <a:pt x="108783" y="95130"/>
                </a:cubicBezTo>
                <a:lnTo>
                  <a:pt x="105050" y="81919"/>
                </a:lnTo>
                <a:cubicBezTo>
                  <a:pt x="104784" y="80969"/>
                  <a:pt x="105359" y="79975"/>
                  <a:pt x="106309" y="79732"/>
                </a:cubicBezTo>
                <a:lnTo>
                  <a:pt x="119608" y="76351"/>
                </a:lnTo>
                <a:cubicBezTo>
                  <a:pt x="121464" y="75888"/>
                  <a:pt x="122922" y="74429"/>
                  <a:pt x="123430" y="72574"/>
                </a:cubicBezTo>
                <a:cubicBezTo>
                  <a:pt x="123939" y="70718"/>
                  <a:pt x="123386" y="68730"/>
                  <a:pt x="122017" y="67404"/>
                </a:cubicBezTo>
                <a:lnTo>
                  <a:pt x="112185" y="57838"/>
                </a:lnTo>
                <a:cubicBezTo>
                  <a:pt x="111478" y="57153"/>
                  <a:pt x="111478" y="56004"/>
                  <a:pt x="112185" y="55297"/>
                </a:cubicBezTo>
                <a:lnTo>
                  <a:pt x="122017" y="45731"/>
                </a:lnTo>
                <a:cubicBezTo>
                  <a:pt x="123386" y="44384"/>
                  <a:pt x="123939" y="42417"/>
                  <a:pt x="123430" y="40562"/>
                </a:cubicBezTo>
                <a:cubicBezTo>
                  <a:pt x="122922" y="38706"/>
                  <a:pt x="121464" y="37270"/>
                  <a:pt x="119608" y="36784"/>
                </a:cubicBezTo>
                <a:lnTo>
                  <a:pt x="106309" y="33404"/>
                </a:lnTo>
                <a:cubicBezTo>
                  <a:pt x="105337" y="33161"/>
                  <a:pt x="104762" y="32167"/>
                  <a:pt x="105050" y="31217"/>
                </a:cubicBezTo>
                <a:lnTo>
                  <a:pt x="108783" y="18005"/>
                </a:lnTo>
                <a:cubicBezTo>
                  <a:pt x="109313" y="16150"/>
                  <a:pt x="108783" y="14161"/>
                  <a:pt x="107436" y="12814"/>
                </a:cubicBezTo>
                <a:cubicBezTo>
                  <a:pt x="106088" y="11466"/>
                  <a:pt x="104100" y="10936"/>
                  <a:pt x="102244" y="11466"/>
                </a:cubicBezTo>
                <a:lnTo>
                  <a:pt x="89033" y="15200"/>
                </a:lnTo>
                <a:cubicBezTo>
                  <a:pt x="88083" y="15465"/>
                  <a:pt x="87088" y="14890"/>
                  <a:pt x="86845" y="13940"/>
                </a:cubicBezTo>
                <a:lnTo>
                  <a:pt x="83465" y="619"/>
                </a:lnTo>
                <a:cubicBezTo>
                  <a:pt x="83001" y="-1237"/>
                  <a:pt x="81543" y="-2695"/>
                  <a:pt x="79687" y="-3203"/>
                </a:cubicBezTo>
                <a:cubicBezTo>
                  <a:pt x="77832" y="-3712"/>
                  <a:pt x="75865" y="-3159"/>
                  <a:pt x="74518" y="-1789"/>
                </a:cubicBezTo>
                <a:lnTo>
                  <a:pt x="64952" y="8064"/>
                </a:lnTo>
                <a:cubicBezTo>
                  <a:pt x="64267" y="8771"/>
                  <a:pt x="63118" y="8771"/>
                  <a:pt x="62411" y="8064"/>
                </a:cubicBezTo>
                <a:lnTo>
                  <a:pt x="52845" y="-1767"/>
                </a:ln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19" name="Text 17"/>
          <p:cNvSpPr/>
          <p:nvPr/>
        </p:nvSpPr>
        <p:spPr>
          <a:xfrm>
            <a:off x="690799" y="3538831"/>
            <a:ext cx="1009940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certifications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387817" y="3829694"/>
            <a:ext cx="4395260" cy="3878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3054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15+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448414" y="4282147"/>
            <a:ext cx="4274068" cy="2262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45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Security Certifications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84771" y="4637646"/>
            <a:ext cx="2068358" cy="290863"/>
          </a:xfrm>
          <a:custGeom>
            <a:avLst/>
            <a:gdLst/>
            <a:ahLst/>
            <a:cxnLst/>
            <a:rect l="l" t="t" r="r" b="b"/>
            <a:pathLst>
              <a:path w="2068358" h="290863">
                <a:moveTo>
                  <a:pt x="32318" y="0"/>
                </a:moveTo>
                <a:lnTo>
                  <a:pt x="2036040" y="0"/>
                </a:lnTo>
                <a:cubicBezTo>
                  <a:pt x="2053889" y="0"/>
                  <a:pt x="2068358" y="14469"/>
                  <a:pt x="2068358" y="32318"/>
                </a:cubicBezTo>
                <a:lnTo>
                  <a:pt x="2068358" y="258545"/>
                </a:lnTo>
                <a:cubicBezTo>
                  <a:pt x="2068358" y="276394"/>
                  <a:pt x="2053889" y="290863"/>
                  <a:pt x="2036040" y="290863"/>
                </a:cubicBezTo>
                <a:lnTo>
                  <a:pt x="32318" y="290863"/>
                </a:lnTo>
                <a:cubicBezTo>
                  <a:pt x="14469" y="290863"/>
                  <a:pt x="0" y="276394"/>
                  <a:pt x="0" y="258545"/>
                </a:cubicBezTo>
                <a:lnTo>
                  <a:pt x="0" y="32318"/>
                </a:lnTo>
                <a:cubicBezTo>
                  <a:pt x="0" y="14469"/>
                  <a:pt x="14469" y="0"/>
                  <a:pt x="32318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23" name="Shape 21"/>
          <p:cNvSpPr/>
          <p:nvPr/>
        </p:nvSpPr>
        <p:spPr>
          <a:xfrm>
            <a:off x="565567" y="4726521"/>
            <a:ext cx="113113" cy="113113"/>
          </a:xfrm>
          <a:custGeom>
            <a:avLst/>
            <a:gdLst/>
            <a:ahLst/>
            <a:cxnLst/>
            <a:rect l="l" t="t" r="r" b="b"/>
            <a:pathLst>
              <a:path w="113113" h="113113">
                <a:moveTo>
                  <a:pt x="56557" y="113113"/>
                </a:moveTo>
                <a:cubicBezTo>
                  <a:pt x="87771" y="113113"/>
                  <a:pt x="113113" y="87771"/>
                  <a:pt x="113113" y="56557"/>
                </a:cubicBezTo>
                <a:cubicBezTo>
                  <a:pt x="113113" y="25342"/>
                  <a:pt x="87771" y="0"/>
                  <a:pt x="56557" y="0"/>
                </a:cubicBezTo>
                <a:cubicBezTo>
                  <a:pt x="25342" y="0"/>
                  <a:pt x="0" y="25342"/>
                  <a:pt x="0" y="56557"/>
                </a:cubicBezTo>
                <a:cubicBezTo>
                  <a:pt x="0" y="87771"/>
                  <a:pt x="25342" y="113113"/>
                  <a:pt x="56557" y="113113"/>
                </a:cubicBezTo>
                <a:close/>
                <a:moveTo>
                  <a:pt x="75203" y="46991"/>
                </a:moveTo>
                <a:lnTo>
                  <a:pt x="57529" y="75269"/>
                </a:lnTo>
                <a:cubicBezTo>
                  <a:pt x="56601" y="76749"/>
                  <a:pt x="55010" y="77677"/>
                  <a:pt x="53265" y="77765"/>
                </a:cubicBezTo>
                <a:cubicBezTo>
                  <a:pt x="51520" y="77854"/>
                  <a:pt x="49841" y="77058"/>
                  <a:pt x="48802" y="75645"/>
                </a:cubicBezTo>
                <a:lnTo>
                  <a:pt x="38198" y="61505"/>
                </a:lnTo>
                <a:cubicBezTo>
                  <a:pt x="36430" y="59164"/>
                  <a:pt x="36916" y="55850"/>
                  <a:pt x="39258" y="54082"/>
                </a:cubicBezTo>
                <a:cubicBezTo>
                  <a:pt x="41600" y="52315"/>
                  <a:pt x="44914" y="52801"/>
                  <a:pt x="46681" y="55143"/>
                </a:cubicBezTo>
                <a:lnTo>
                  <a:pt x="52646" y="63096"/>
                </a:lnTo>
                <a:lnTo>
                  <a:pt x="66211" y="41379"/>
                </a:lnTo>
                <a:cubicBezTo>
                  <a:pt x="67758" y="38905"/>
                  <a:pt x="71027" y="38132"/>
                  <a:pt x="73524" y="39700"/>
                </a:cubicBezTo>
                <a:cubicBezTo>
                  <a:pt x="76020" y="41269"/>
                  <a:pt x="76771" y="44516"/>
                  <a:pt x="75203" y="47013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4" name="Text 22"/>
          <p:cNvSpPr/>
          <p:nvPr/>
        </p:nvSpPr>
        <p:spPr>
          <a:xfrm>
            <a:off x="755435" y="4702282"/>
            <a:ext cx="694839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IBM Security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2616629" y="4637646"/>
            <a:ext cx="2068358" cy="290863"/>
          </a:xfrm>
          <a:custGeom>
            <a:avLst/>
            <a:gdLst/>
            <a:ahLst/>
            <a:cxnLst/>
            <a:rect l="l" t="t" r="r" b="b"/>
            <a:pathLst>
              <a:path w="2068358" h="290863">
                <a:moveTo>
                  <a:pt x="32318" y="0"/>
                </a:moveTo>
                <a:lnTo>
                  <a:pt x="2036040" y="0"/>
                </a:lnTo>
                <a:cubicBezTo>
                  <a:pt x="2053889" y="0"/>
                  <a:pt x="2068358" y="14469"/>
                  <a:pt x="2068358" y="32318"/>
                </a:cubicBezTo>
                <a:lnTo>
                  <a:pt x="2068358" y="258545"/>
                </a:lnTo>
                <a:cubicBezTo>
                  <a:pt x="2068358" y="276394"/>
                  <a:pt x="2053889" y="290863"/>
                  <a:pt x="2036040" y="290863"/>
                </a:cubicBezTo>
                <a:lnTo>
                  <a:pt x="32318" y="290863"/>
                </a:lnTo>
                <a:cubicBezTo>
                  <a:pt x="14469" y="290863"/>
                  <a:pt x="0" y="276394"/>
                  <a:pt x="0" y="258545"/>
                </a:cubicBezTo>
                <a:lnTo>
                  <a:pt x="0" y="32318"/>
                </a:lnTo>
                <a:cubicBezTo>
                  <a:pt x="0" y="14469"/>
                  <a:pt x="14469" y="0"/>
                  <a:pt x="32318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26" name="Shape 24"/>
          <p:cNvSpPr/>
          <p:nvPr/>
        </p:nvSpPr>
        <p:spPr>
          <a:xfrm>
            <a:off x="2697424" y="4726521"/>
            <a:ext cx="113113" cy="113113"/>
          </a:xfrm>
          <a:custGeom>
            <a:avLst/>
            <a:gdLst/>
            <a:ahLst/>
            <a:cxnLst/>
            <a:rect l="l" t="t" r="r" b="b"/>
            <a:pathLst>
              <a:path w="113113" h="113113">
                <a:moveTo>
                  <a:pt x="56557" y="113113"/>
                </a:moveTo>
                <a:cubicBezTo>
                  <a:pt x="87771" y="113113"/>
                  <a:pt x="113113" y="87771"/>
                  <a:pt x="113113" y="56557"/>
                </a:cubicBezTo>
                <a:cubicBezTo>
                  <a:pt x="113113" y="25342"/>
                  <a:pt x="87771" y="0"/>
                  <a:pt x="56557" y="0"/>
                </a:cubicBezTo>
                <a:cubicBezTo>
                  <a:pt x="25342" y="0"/>
                  <a:pt x="0" y="25342"/>
                  <a:pt x="0" y="56557"/>
                </a:cubicBezTo>
                <a:cubicBezTo>
                  <a:pt x="0" y="87771"/>
                  <a:pt x="25342" y="113113"/>
                  <a:pt x="56557" y="113113"/>
                </a:cubicBezTo>
                <a:close/>
                <a:moveTo>
                  <a:pt x="75203" y="46991"/>
                </a:moveTo>
                <a:lnTo>
                  <a:pt x="57529" y="75269"/>
                </a:lnTo>
                <a:cubicBezTo>
                  <a:pt x="56601" y="76749"/>
                  <a:pt x="55010" y="77677"/>
                  <a:pt x="53265" y="77765"/>
                </a:cubicBezTo>
                <a:cubicBezTo>
                  <a:pt x="51520" y="77854"/>
                  <a:pt x="49841" y="77058"/>
                  <a:pt x="48802" y="75645"/>
                </a:cubicBezTo>
                <a:lnTo>
                  <a:pt x="38198" y="61505"/>
                </a:lnTo>
                <a:cubicBezTo>
                  <a:pt x="36430" y="59164"/>
                  <a:pt x="36916" y="55850"/>
                  <a:pt x="39258" y="54082"/>
                </a:cubicBezTo>
                <a:cubicBezTo>
                  <a:pt x="41600" y="52315"/>
                  <a:pt x="44914" y="52801"/>
                  <a:pt x="46681" y="55143"/>
                </a:cubicBezTo>
                <a:lnTo>
                  <a:pt x="52646" y="63096"/>
                </a:lnTo>
                <a:lnTo>
                  <a:pt x="66211" y="41379"/>
                </a:lnTo>
                <a:cubicBezTo>
                  <a:pt x="67758" y="38905"/>
                  <a:pt x="71027" y="38132"/>
                  <a:pt x="73524" y="39700"/>
                </a:cubicBezTo>
                <a:cubicBezTo>
                  <a:pt x="76020" y="41269"/>
                  <a:pt x="76771" y="44516"/>
                  <a:pt x="75203" y="47013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7" name="Text 25"/>
          <p:cNvSpPr/>
          <p:nvPr/>
        </p:nvSpPr>
        <p:spPr>
          <a:xfrm>
            <a:off x="2887293" y="4702282"/>
            <a:ext cx="557487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INFOSEC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484771" y="4993145"/>
            <a:ext cx="2068358" cy="290863"/>
          </a:xfrm>
          <a:custGeom>
            <a:avLst/>
            <a:gdLst/>
            <a:ahLst/>
            <a:cxnLst/>
            <a:rect l="l" t="t" r="r" b="b"/>
            <a:pathLst>
              <a:path w="2068358" h="290863">
                <a:moveTo>
                  <a:pt x="32318" y="0"/>
                </a:moveTo>
                <a:lnTo>
                  <a:pt x="2036040" y="0"/>
                </a:lnTo>
                <a:cubicBezTo>
                  <a:pt x="2053889" y="0"/>
                  <a:pt x="2068358" y="14469"/>
                  <a:pt x="2068358" y="32318"/>
                </a:cubicBezTo>
                <a:lnTo>
                  <a:pt x="2068358" y="258545"/>
                </a:lnTo>
                <a:cubicBezTo>
                  <a:pt x="2068358" y="276394"/>
                  <a:pt x="2053889" y="290863"/>
                  <a:pt x="2036040" y="290863"/>
                </a:cubicBezTo>
                <a:lnTo>
                  <a:pt x="32318" y="290863"/>
                </a:lnTo>
                <a:cubicBezTo>
                  <a:pt x="14469" y="290863"/>
                  <a:pt x="0" y="276394"/>
                  <a:pt x="0" y="258545"/>
                </a:cubicBezTo>
                <a:lnTo>
                  <a:pt x="0" y="32318"/>
                </a:lnTo>
                <a:cubicBezTo>
                  <a:pt x="0" y="14469"/>
                  <a:pt x="14469" y="0"/>
                  <a:pt x="32318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29" name="Shape 27"/>
          <p:cNvSpPr/>
          <p:nvPr/>
        </p:nvSpPr>
        <p:spPr>
          <a:xfrm>
            <a:off x="565567" y="5082020"/>
            <a:ext cx="113113" cy="113113"/>
          </a:xfrm>
          <a:custGeom>
            <a:avLst/>
            <a:gdLst/>
            <a:ahLst/>
            <a:cxnLst/>
            <a:rect l="l" t="t" r="r" b="b"/>
            <a:pathLst>
              <a:path w="113113" h="113113">
                <a:moveTo>
                  <a:pt x="56557" y="113113"/>
                </a:moveTo>
                <a:cubicBezTo>
                  <a:pt x="87771" y="113113"/>
                  <a:pt x="113113" y="87771"/>
                  <a:pt x="113113" y="56557"/>
                </a:cubicBezTo>
                <a:cubicBezTo>
                  <a:pt x="113113" y="25342"/>
                  <a:pt x="87771" y="0"/>
                  <a:pt x="56557" y="0"/>
                </a:cubicBezTo>
                <a:cubicBezTo>
                  <a:pt x="25342" y="0"/>
                  <a:pt x="0" y="25342"/>
                  <a:pt x="0" y="56557"/>
                </a:cubicBezTo>
                <a:cubicBezTo>
                  <a:pt x="0" y="87771"/>
                  <a:pt x="25342" y="113113"/>
                  <a:pt x="56557" y="113113"/>
                </a:cubicBezTo>
                <a:close/>
                <a:moveTo>
                  <a:pt x="75203" y="46991"/>
                </a:moveTo>
                <a:lnTo>
                  <a:pt x="57529" y="75269"/>
                </a:lnTo>
                <a:cubicBezTo>
                  <a:pt x="56601" y="76749"/>
                  <a:pt x="55010" y="77677"/>
                  <a:pt x="53265" y="77765"/>
                </a:cubicBezTo>
                <a:cubicBezTo>
                  <a:pt x="51520" y="77854"/>
                  <a:pt x="49841" y="77058"/>
                  <a:pt x="48802" y="75645"/>
                </a:cubicBezTo>
                <a:lnTo>
                  <a:pt x="38198" y="61505"/>
                </a:lnTo>
                <a:cubicBezTo>
                  <a:pt x="36430" y="59164"/>
                  <a:pt x="36916" y="55850"/>
                  <a:pt x="39258" y="54082"/>
                </a:cubicBezTo>
                <a:cubicBezTo>
                  <a:pt x="41600" y="52315"/>
                  <a:pt x="44914" y="52801"/>
                  <a:pt x="46681" y="55143"/>
                </a:cubicBezTo>
                <a:lnTo>
                  <a:pt x="52646" y="63096"/>
                </a:lnTo>
                <a:lnTo>
                  <a:pt x="66211" y="41379"/>
                </a:lnTo>
                <a:cubicBezTo>
                  <a:pt x="67758" y="38905"/>
                  <a:pt x="71027" y="38132"/>
                  <a:pt x="73524" y="39700"/>
                </a:cubicBezTo>
                <a:cubicBezTo>
                  <a:pt x="76020" y="41269"/>
                  <a:pt x="76771" y="44516"/>
                  <a:pt x="75203" y="47013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30" name="Text 28"/>
          <p:cNvSpPr/>
          <p:nvPr/>
        </p:nvSpPr>
        <p:spPr>
          <a:xfrm>
            <a:off x="755435" y="5057781"/>
            <a:ext cx="339340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Cisco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2616629" y="4993145"/>
            <a:ext cx="2068358" cy="290863"/>
          </a:xfrm>
          <a:custGeom>
            <a:avLst/>
            <a:gdLst/>
            <a:ahLst/>
            <a:cxnLst/>
            <a:rect l="l" t="t" r="r" b="b"/>
            <a:pathLst>
              <a:path w="2068358" h="290863">
                <a:moveTo>
                  <a:pt x="32318" y="0"/>
                </a:moveTo>
                <a:lnTo>
                  <a:pt x="2036040" y="0"/>
                </a:lnTo>
                <a:cubicBezTo>
                  <a:pt x="2053889" y="0"/>
                  <a:pt x="2068358" y="14469"/>
                  <a:pt x="2068358" y="32318"/>
                </a:cubicBezTo>
                <a:lnTo>
                  <a:pt x="2068358" y="258545"/>
                </a:lnTo>
                <a:cubicBezTo>
                  <a:pt x="2068358" y="276394"/>
                  <a:pt x="2053889" y="290863"/>
                  <a:pt x="2036040" y="290863"/>
                </a:cubicBezTo>
                <a:lnTo>
                  <a:pt x="32318" y="290863"/>
                </a:lnTo>
                <a:cubicBezTo>
                  <a:pt x="14469" y="290863"/>
                  <a:pt x="0" y="276394"/>
                  <a:pt x="0" y="258545"/>
                </a:cubicBezTo>
                <a:lnTo>
                  <a:pt x="0" y="32318"/>
                </a:lnTo>
                <a:cubicBezTo>
                  <a:pt x="0" y="14469"/>
                  <a:pt x="14469" y="0"/>
                  <a:pt x="32318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32" name="Shape 30"/>
          <p:cNvSpPr/>
          <p:nvPr/>
        </p:nvSpPr>
        <p:spPr>
          <a:xfrm>
            <a:off x="2697424" y="5082020"/>
            <a:ext cx="113113" cy="113113"/>
          </a:xfrm>
          <a:custGeom>
            <a:avLst/>
            <a:gdLst/>
            <a:ahLst/>
            <a:cxnLst/>
            <a:rect l="l" t="t" r="r" b="b"/>
            <a:pathLst>
              <a:path w="113113" h="113113">
                <a:moveTo>
                  <a:pt x="56557" y="113113"/>
                </a:moveTo>
                <a:cubicBezTo>
                  <a:pt x="87771" y="113113"/>
                  <a:pt x="113113" y="87771"/>
                  <a:pt x="113113" y="56557"/>
                </a:cubicBezTo>
                <a:cubicBezTo>
                  <a:pt x="113113" y="25342"/>
                  <a:pt x="87771" y="0"/>
                  <a:pt x="56557" y="0"/>
                </a:cubicBezTo>
                <a:cubicBezTo>
                  <a:pt x="25342" y="0"/>
                  <a:pt x="0" y="25342"/>
                  <a:pt x="0" y="56557"/>
                </a:cubicBezTo>
                <a:cubicBezTo>
                  <a:pt x="0" y="87771"/>
                  <a:pt x="25342" y="113113"/>
                  <a:pt x="56557" y="113113"/>
                </a:cubicBezTo>
                <a:close/>
                <a:moveTo>
                  <a:pt x="75203" y="46991"/>
                </a:moveTo>
                <a:lnTo>
                  <a:pt x="57529" y="75269"/>
                </a:lnTo>
                <a:cubicBezTo>
                  <a:pt x="56601" y="76749"/>
                  <a:pt x="55010" y="77677"/>
                  <a:pt x="53265" y="77765"/>
                </a:cubicBezTo>
                <a:cubicBezTo>
                  <a:pt x="51520" y="77854"/>
                  <a:pt x="49841" y="77058"/>
                  <a:pt x="48802" y="75645"/>
                </a:cubicBezTo>
                <a:lnTo>
                  <a:pt x="38198" y="61505"/>
                </a:lnTo>
                <a:cubicBezTo>
                  <a:pt x="36430" y="59164"/>
                  <a:pt x="36916" y="55850"/>
                  <a:pt x="39258" y="54082"/>
                </a:cubicBezTo>
                <a:cubicBezTo>
                  <a:pt x="41600" y="52315"/>
                  <a:pt x="44914" y="52801"/>
                  <a:pt x="46681" y="55143"/>
                </a:cubicBezTo>
                <a:lnTo>
                  <a:pt x="52646" y="63096"/>
                </a:lnTo>
                <a:lnTo>
                  <a:pt x="66211" y="41379"/>
                </a:lnTo>
                <a:cubicBezTo>
                  <a:pt x="67758" y="38905"/>
                  <a:pt x="71027" y="38132"/>
                  <a:pt x="73524" y="39700"/>
                </a:cubicBezTo>
                <a:cubicBezTo>
                  <a:pt x="76020" y="41269"/>
                  <a:pt x="76771" y="44516"/>
                  <a:pt x="75203" y="47013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33" name="Text 31"/>
          <p:cNvSpPr/>
          <p:nvPr/>
        </p:nvSpPr>
        <p:spPr>
          <a:xfrm>
            <a:off x="2887293" y="5057781"/>
            <a:ext cx="630203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EC-Council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327221" y="5578911"/>
            <a:ext cx="4516453" cy="686759"/>
          </a:xfrm>
          <a:custGeom>
            <a:avLst/>
            <a:gdLst/>
            <a:ahLst/>
            <a:cxnLst/>
            <a:rect l="l" t="t" r="r" b="b"/>
            <a:pathLst>
              <a:path w="4516453" h="686759">
                <a:moveTo>
                  <a:pt x="64638" y="0"/>
                </a:moveTo>
                <a:lnTo>
                  <a:pt x="4451815" y="0"/>
                </a:lnTo>
                <a:cubicBezTo>
                  <a:pt x="4487514" y="0"/>
                  <a:pt x="4516453" y="28939"/>
                  <a:pt x="4516453" y="64638"/>
                </a:cubicBezTo>
                <a:lnTo>
                  <a:pt x="4516453" y="622122"/>
                </a:lnTo>
                <a:cubicBezTo>
                  <a:pt x="4516453" y="657820"/>
                  <a:pt x="4487514" y="686759"/>
                  <a:pt x="4451815" y="686759"/>
                </a:cubicBezTo>
                <a:lnTo>
                  <a:pt x="64638" y="686759"/>
                </a:lnTo>
                <a:cubicBezTo>
                  <a:pt x="28939" y="686759"/>
                  <a:pt x="0" y="657820"/>
                  <a:pt x="0" y="622122"/>
                </a:cubicBezTo>
                <a:lnTo>
                  <a:pt x="0" y="64638"/>
                </a:lnTo>
                <a:cubicBezTo>
                  <a:pt x="0" y="28963"/>
                  <a:pt x="28963" y="0"/>
                  <a:pt x="64638" y="0"/>
                </a:cubicBezTo>
                <a:close/>
              </a:path>
            </a:pathLst>
          </a:custGeom>
          <a:solidFill>
            <a:srgbClr val="161B22"/>
          </a:solidFill>
          <a:ln w="12700">
            <a:solidFill>
              <a:srgbClr val="F59E0B"/>
            </a:solidFill>
            <a:prstDash val="solid"/>
          </a:ln>
        </p:spPr>
      </p:sp>
      <p:sp>
        <p:nvSpPr>
          <p:cNvPr id="35" name="Shape 33"/>
          <p:cNvSpPr/>
          <p:nvPr/>
        </p:nvSpPr>
        <p:spPr>
          <a:xfrm>
            <a:off x="490831" y="5736461"/>
            <a:ext cx="84835" cy="113113"/>
          </a:xfrm>
          <a:custGeom>
            <a:avLst/>
            <a:gdLst/>
            <a:ahLst/>
            <a:cxnLst/>
            <a:rect l="l" t="t" r="r" b="b"/>
            <a:pathLst>
              <a:path w="84835" h="113113">
                <a:moveTo>
                  <a:pt x="0" y="14139"/>
                </a:moveTo>
                <a:cubicBezTo>
                  <a:pt x="0" y="6341"/>
                  <a:pt x="6341" y="0"/>
                  <a:pt x="14139" y="0"/>
                </a:cubicBezTo>
                <a:lnTo>
                  <a:pt x="47167" y="0"/>
                </a:lnTo>
                <a:cubicBezTo>
                  <a:pt x="50923" y="0"/>
                  <a:pt x="54524" y="1480"/>
                  <a:pt x="57175" y="4131"/>
                </a:cubicBezTo>
                <a:lnTo>
                  <a:pt x="80704" y="27682"/>
                </a:lnTo>
                <a:cubicBezTo>
                  <a:pt x="83355" y="30333"/>
                  <a:pt x="84835" y="33934"/>
                  <a:pt x="84835" y="37690"/>
                </a:cubicBezTo>
                <a:lnTo>
                  <a:pt x="84835" y="98974"/>
                </a:lnTo>
                <a:cubicBezTo>
                  <a:pt x="84835" y="106773"/>
                  <a:pt x="78494" y="113113"/>
                  <a:pt x="70696" y="113113"/>
                </a:cubicBezTo>
                <a:lnTo>
                  <a:pt x="14139" y="113113"/>
                </a:lnTo>
                <a:cubicBezTo>
                  <a:pt x="6341" y="113113"/>
                  <a:pt x="0" y="106773"/>
                  <a:pt x="0" y="98974"/>
                </a:cubicBezTo>
                <a:lnTo>
                  <a:pt x="0" y="14139"/>
                </a:lnTo>
                <a:close/>
                <a:moveTo>
                  <a:pt x="45952" y="12924"/>
                </a:moveTo>
                <a:lnTo>
                  <a:pt x="45952" y="33581"/>
                </a:lnTo>
                <a:cubicBezTo>
                  <a:pt x="45952" y="36519"/>
                  <a:pt x="48316" y="38883"/>
                  <a:pt x="51254" y="38883"/>
                </a:cubicBezTo>
                <a:lnTo>
                  <a:pt x="71911" y="38883"/>
                </a:lnTo>
                <a:lnTo>
                  <a:pt x="45952" y="12924"/>
                </a:lnTo>
                <a:close/>
                <a:moveTo>
                  <a:pt x="19441" y="14139"/>
                </a:moveTo>
                <a:cubicBezTo>
                  <a:pt x="16503" y="14139"/>
                  <a:pt x="14139" y="16503"/>
                  <a:pt x="14139" y="19441"/>
                </a:cubicBezTo>
                <a:cubicBezTo>
                  <a:pt x="14139" y="22380"/>
                  <a:pt x="16503" y="24744"/>
                  <a:pt x="19441" y="24744"/>
                </a:cubicBezTo>
                <a:lnTo>
                  <a:pt x="30046" y="24744"/>
                </a:lnTo>
                <a:cubicBezTo>
                  <a:pt x="32984" y="24744"/>
                  <a:pt x="35348" y="22380"/>
                  <a:pt x="35348" y="19441"/>
                </a:cubicBezTo>
                <a:cubicBezTo>
                  <a:pt x="35348" y="16503"/>
                  <a:pt x="32984" y="14139"/>
                  <a:pt x="30046" y="14139"/>
                </a:cubicBezTo>
                <a:lnTo>
                  <a:pt x="19441" y="14139"/>
                </a:lnTo>
                <a:close/>
                <a:moveTo>
                  <a:pt x="19441" y="35348"/>
                </a:moveTo>
                <a:cubicBezTo>
                  <a:pt x="16503" y="35348"/>
                  <a:pt x="14139" y="37712"/>
                  <a:pt x="14139" y="40650"/>
                </a:cubicBezTo>
                <a:cubicBezTo>
                  <a:pt x="14139" y="43588"/>
                  <a:pt x="16503" y="45952"/>
                  <a:pt x="19441" y="45952"/>
                </a:cubicBezTo>
                <a:lnTo>
                  <a:pt x="30046" y="45952"/>
                </a:lnTo>
                <a:cubicBezTo>
                  <a:pt x="32984" y="45952"/>
                  <a:pt x="35348" y="43588"/>
                  <a:pt x="35348" y="40650"/>
                </a:cubicBezTo>
                <a:cubicBezTo>
                  <a:pt x="35348" y="37712"/>
                  <a:pt x="32984" y="35348"/>
                  <a:pt x="30046" y="35348"/>
                </a:cubicBezTo>
                <a:lnTo>
                  <a:pt x="19441" y="35348"/>
                </a:lnTo>
                <a:close/>
                <a:moveTo>
                  <a:pt x="34972" y="70696"/>
                </a:moveTo>
                <a:cubicBezTo>
                  <a:pt x="32476" y="70696"/>
                  <a:pt x="30134" y="71823"/>
                  <a:pt x="28588" y="73767"/>
                </a:cubicBezTo>
                <a:lnTo>
                  <a:pt x="15310" y="90358"/>
                </a:lnTo>
                <a:cubicBezTo>
                  <a:pt x="13476" y="92634"/>
                  <a:pt x="13852" y="95992"/>
                  <a:pt x="16127" y="97803"/>
                </a:cubicBezTo>
                <a:cubicBezTo>
                  <a:pt x="18403" y="99615"/>
                  <a:pt x="21761" y="99261"/>
                  <a:pt x="23573" y="96964"/>
                </a:cubicBezTo>
                <a:lnTo>
                  <a:pt x="33978" y="83973"/>
                </a:lnTo>
                <a:lnTo>
                  <a:pt x="37336" y="95174"/>
                </a:lnTo>
                <a:cubicBezTo>
                  <a:pt x="37999" y="97428"/>
                  <a:pt x="40076" y="98952"/>
                  <a:pt x="42417" y="98952"/>
                </a:cubicBezTo>
                <a:lnTo>
                  <a:pt x="65394" y="98952"/>
                </a:lnTo>
                <a:cubicBezTo>
                  <a:pt x="68332" y="98952"/>
                  <a:pt x="70696" y="96588"/>
                  <a:pt x="70696" y="93650"/>
                </a:cubicBezTo>
                <a:cubicBezTo>
                  <a:pt x="70696" y="90712"/>
                  <a:pt x="68332" y="88348"/>
                  <a:pt x="65394" y="88348"/>
                </a:cubicBezTo>
                <a:lnTo>
                  <a:pt x="46372" y="88348"/>
                </a:lnTo>
                <a:lnTo>
                  <a:pt x="42815" y="76506"/>
                </a:lnTo>
                <a:cubicBezTo>
                  <a:pt x="41777" y="73038"/>
                  <a:pt x="38596" y="70674"/>
                  <a:pt x="34972" y="70674"/>
                </a:cubicBez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36" name="Text 34"/>
          <p:cNvSpPr/>
          <p:nvPr/>
        </p:nvSpPr>
        <p:spPr>
          <a:xfrm>
            <a:off x="666561" y="5712223"/>
            <a:ext cx="1421996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compliance_expertise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460533" y="5938449"/>
            <a:ext cx="654441" cy="193909"/>
          </a:xfrm>
          <a:custGeom>
            <a:avLst/>
            <a:gdLst/>
            <a:ahLst/>
            <a:cxnLst/>
            <a:rect l="l" t="t" r="r" b="b"/>
            <a:pathLst>
              <a:path w="654441" h="193909">
                <a:moveTo>
                  <a:pt x="32319" y="0"/>
                </a:moveTo>
                <a:lnTo>
                  <a:pt x="622123" y="0"/>
                </a:lnTo>
                <a:cubicBezTo>
                  <a:pt x="639972" y="0"/>
                  <a:pt x="654441" y="14470"/>
                  <a:pt x="654441" y="32319"/>
                </a:cubicBezTo>
                <a:lnTo>
                  <a:pt x="654441" y="161590"/>
                </a:lnTo>
                <a:cubicBezTo>
                  <a:pt x="654441" y="179439"/>
                  <a:pt x="639972" y="193909"/>
                  <a:pt x="622123" y="193909"/>
                </a:cubicBezTo>
                <a:lnTo>
                  <a:pt x="32319" y="193909"/>
                </a:lnTo>
                <a:cubicBezTo>
                  <a:pt x="14470" y="193909"/>
                  <a:pt x="0" y="179439"/>
                  <a:pt x="0" y="161590"/>
                </a:cubicBezTo>
                <a:lnTo>
                  <a:pt x="0" y="32319"/>
                </a:lnTo>
                <a:cubicBezTo>
                  <a:pt x="0" y="14470"/>
                  <a:pt x="14470" y="0"/>
                  <a:pt x="32319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38" name="Text 36"/>
          <p:cNvSpPr/>
          <p:nvPr/>
        </p:nvSpPr>
        <p:spPr>
          <a:xfrm>
            <a:off x="460533" y="5938449"/>
            <a:ext cx="702918" cy="193909"/>
          </a:xfrm>
          <a:prstGeom prst="rect">
            <a:avLst/>
          </a:prstGeom>
          <a:noFill/>
          <a:ln/>
        </p:spPr>
        <p:txBody>
          <a:bodyPr wrap="square" lIns="64636" tIns="32318" rIns="64636" bIns="32318" rtlCol="0" anchor="ctr"/>
          <a:lstStyle/>
          <a:p>
            <a:pPr>
              <a:lnSpc>
                <a:spcPct val="110000"/>
              </a:lnSpc>
            </a:pPr>
            <a:r>
              <a:rPr lang="en-US" sz="763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ISO 27001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1179800" y="5938449"/>
            <a:ext cx="363579" cy="193909"/>
          </a:xfrm>
          <a:custGeom>
            <a:avLst/>
            <a:gdLst/>
            <a:ahLst/>
            <a:cxnLst/>
            <a:rect l="l" t="t" r="r" b="b"/>
            <a:pathLst>
              <a:path w="363579" h="193909">
                <a:moveTo>
                  <a:pt x="32319" y="0"/>
                </a:moveTo>
                <a:lnTo>
                  <a:pt x="331260" y="0"/>
                </a:lnTo>
                <a:cubicBezTo>
                  <a:pt x="349109" y="0"/>
                  <a:pt x="363579" y="14470"/>
                  <a:pt x="363579" y="32319"/>
                </a:cubicBezTo>
                <a:lnTo>
                  <a:pt x="363579" y="161590"/>
                </a:lnTo>
                <a:cubicBezTo>
                  <a:pt x="363579" y="179439"/>
                  <a:pt x="349109" y="193909"/>
                  <a:pt x="331260" y="193909"/>
                </a:cubicBezTo>
                <a:lnTo>
                  <a:pt x="32319" y="193909"/>
                </a:lnTo>
                <a:cubicBezTo>
                  <a:pt x="14470" y="193909"/>
                  <a:pt x="0" y="179439"/>
                  <a:pt x="0" y="161590"/>
                </a:cubicBezTo>
                <a:lnTo>
                  <a:pt x="0" y="32319"/>
                </a:lnTo>
                <a:cubicBezTo>
                  <a:pt x="0" y="14470"/>
                  <a:pt x="14470" y="0"/>
                  <a:pt x="32319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40" name="Text 38"/>
          <p:cNvSpPr/>
          <p:nvPr/>
        </p:nvSpPr>
        <p:spPr>
          <a:xfrm>
            <a:off x="1179800" y="5938449"/>
            <a:ext cx="412056" cy="193909"/>
          </a:xfrm>
          <a:prstGeom prst="rect">
            <a:avLst/>
          </a:prstGeom>
          <a:noFill/>
          <a:ln/>
        </p:spPr>
        <p:txBody>
          <a:bodyPr wrap="square" lIns="64636" tIns="32318" rIns="64636" bIns="32318" rtlCol="0" anchor="ctr"/>
          <a:lstStyle/>
          <a:p>
            <a:pPr>
              <a:lnSpc>
                <a:spcPct val="110000"/>
              </a:lnSpc>
            </a:pPr>
            <a:r>
              <a:rPr lang="en-US" sz="763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BSSN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1607194" y="5938449"/>
            <a:ext cx="710998" cy="193909"/>
          </a:xfrm>
          <a:custGeom>
            <a:avLst/>
            <a:gdLst/>
            <a:ahLst/>
            <a:cxnLst/>
            <a:rect l="l" t="t" r="r" b="b"/>
            <a:pathLst>
              <a:path w="710998" h="193909">
                <a:moveTo>
                  <a:pt x="32319" y="0"/>
                </a:moveTo>
                <a:lnTo>
                  <a:pt x="678679" y="0"/>
                </a:lnTo>
                <a:cubicBezTo>
                  <a:pt x="696528" y="0"/>
                  <a:pt x="710998" y="14470"/>
                  <a:pt x="710998" y="32319"/>
                </a:cubicBezTo>
                <a:lnTo>
                  <a:pt x="710998" y="161590"/>
                </a:lnTo>
                <a:cubicBezTo>
                  <a:pt x="710998" y="179439"/>
                  <a:pt x="696528" y="193909"/>
                  <a:pt x="678679" y="193909"/>
                </a:cubicBezTo>
                <a:lnTo>
                  <a:pt x="32319" y="193909"/>
                </a:lnTo>
                <a:cubicBezTo>
                  <a:pt x="14470" y="193909"/>
                  <a:pt x="0" y="179439"/>
                  <a:pt x="0" y="161590"/>
                </a:cubicBezTo>
                <a:lnTo>
                  <a:pt x="0" y="32319"/>
                </a:lnTo>
                <a:cubicBezTo>
                  <a:pt x="0" y="14470"/>
                  <a:pt x="14470" y="0"/>
                  <a:pt x="32319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42" name="Text 40"/>
          <p:cNvSpPr/>
          <p:nvPr/>
        </p:nvSpPr>
        <p:spPr>
          <a:xfrm>
            <a:off x="1607194" y="5938449"/>
            <a:ext cx="759475" cy="193909"/>
          </a:xfrm>
          <a:prstGeom prst="rect">
            <a:avLst/>
          </a:prstGeom>
          <a:noFill/>
          <a:ln/>
        </p:spPr>
        <p:txBody>
          <a:bodyPr wrap="square" lIns="64636" tIns="32318" rIns="64636" bIns="32318" rtlCol="0" anchor="ctr"/>
          <a:lstStyle/>
          <a:p>
            <a:pPr>
              <a:lnSpc>
                <a:spcPct val="110000"/>
              </a:lnSpc>
            </a:pPr>
            <a:r>
              <a:rPr lang="en-US" sz="763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PP 71/2019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5023254" y="1260406"/>
            <a:ext cx="6851435" cy="2617765"/>
          </a:xfrm>
          <a:custGeom>
            <a:avLst/>
            <a:gdLst/>
            <a:ahLst/>
            <a:cxnLst/>
            <a:rect l="l" t="t" r="r" b="b"/>
            <a:pathLst>
              <a:path w="6851435" h="2617765">
                <a:moveTo>
                  <a:pt x="32318" y="0"/>
                </a:moveTo>
                <a:lnTo>
                  <a:pt x="6786803" y="0"/>
                </a:lnTo>
                <a:cubicBezTo>
                  <a:pt x="6822498" y="0"/>
                  <a:pt x="6851435" y="28937"/>
                  <a:pt x="6851435" y="64633"/>
                </a:cubicBezTo>
                <a:lnTo>
                  <a:pt x="6851435" y="2553133"/>
                </a:lnTo>
                <a:cubicBezTo>
                  <a:pt x="6851435" y="2588828"/>
                  <a:pt x="6822498" y="2617765"/>
                  <a:pt x="6786803" y="2617765"/>
                </a:cubicBezTo>
                <a:lnTo>
                  <a:pt x="32318" y="2617765"/>
                </a:lnTo>
                <a:cubicBezTo>
                  <a:pt x="14469" y="2617765"/>
                  <a:pt x="0" y="2603296"/>
                  <a:pt x="0" y="2585447"/>
                </a:cubicBezTo>
                <a:lnTo>
                  <a:pt x="0" y="32318"/>
                </a:lnTo>
                <a:cubicBezTo>
                  <a:pt x="0" y="14481"/>
                  <a:pt x="14481" y="0"/>
                  <a:pt x="32318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44" name="Shape 42"/>
          <p:cNvSpPr/>
          <p:nvPr/>
        </p:nvSpPr>
        <p:spPr>
          <a:xfrm>
            <a:off x="5023254" y="1260406"/>
            <a:ext cx="32318" cy="2617765"/>
          </a:xfrm>
          <a:custGeom>
            <a:avLst/>
            <a:gdLst/>
            <a:ahLst/>
            <a:cxnLst/>
            <a:rect l="l" t="t" r="r" b="b"/>
            <a:pathLst>
              <a:path w="32318" h="2617765">
                <a:moveTo>
                  <a:pt x="32318" y="0"/>
                </a:moveTo>
                <a:lnTo>
                  <a:pt x="32318" y="0"/>
                </a:lnTo>
                <a:lnTo>
                  <a:pt x="32318" y="2617765"/>
                </a:lnTo>
                <a:lnTo>
                  <a:pt x="32318" y="2617765"/>
                </a:lnTo>
                <a:cubicBezTo>
                  <a:pt x="14469" y="2617765"/>
                  <a:pt x="0" y="2603296"/>
                  <a:pt x="0" y="2585447"/>
                </a:cubicBezTo>
                <a:lnTo>
                  <a:pt x="0" y="32318"/>
                </a:lnTo>
                <a:cubicBezTo>
                  <a:pt x="0" y="14481"/>
                  <a:pt x="14481" y="0"/>
                  <a:pt x="32318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45" name="Shape 43"/>
          <p:cNvSpPr/>
          <p:nvPr/>
        </p:nvSpPr>
        <p:spPr>
          <a:xfrm>
            <a:off x="5210093" y="1446235"/>
            <a:ext cx="127252" cy="113113"/>
          </a:xfrm>
          <a:custGeom>
            <a:avLst/>
            <a:gdLst/>
            <a:ahLst/>
            <a:cxnLst/>
            <a:rect l="l" t="t" r="r" b="b"/>
            <a:pathLst>
              <a:path w="127252" h="113113">
                <a:moveTo>
                  <a:pt x="63626" y="-3535"/>
                </a:moveTo>
                <a:cubicBezTo>
                  <a:pt x="67537" y="-3535"/>
                  <a:pt x="70696" y="-376"/>
                  <a:pt x="70696" y="3535"/>
                </a:cubicBezTo>
                <a:lnTo>
                  <a:pt x="70696" y="7578"/>
                </a:lnTo>
                <a:cubicBezTo>
                  <a:pt x="92369" y="10671"/>
                  <a:pt x="109512" y="27814"/>
                  <a:pt x="112605" y="49487"/>
                </a:cubicBezTo>
                <a:lnTo>
                  <a:pt x="116648" y="49487"/>
                </a:lnTo>
                <a:cubicBezTo>
                  <a:pt x="120558" y="49487"/>
                  <a:pt x="123718" y="52646"/>
                  <a:pt x="123718" y="56557"/>
                </a:cubicBezTo>
                <a:cubicBezTo>
                  <a:pt x="123718" y="60467"/>
                  <a:pt x="120558" y="63626"/>
                  <a:pt x="116648" y="63626"/>
                </a:cubicBezTo>
                <a:lnTo>
                  <a:pt x="112605" y="63626"/>
                </a:lnTo>
                <a:cubicBezTo>
                  <a:pt x="109512" y="85299"/>
                  <a:pt x="92369" y="102443"/>
                  <a:pt x="70696" y="105536"/>
                </a:cubicBezTo>
                <a:lnTo>
                  <a:pt x="70696" y="109579"/>
                </a:lnTo>
                <a:cubicBezTo>
                  <a:pt x="70696" y="113489"/>
                  <a:pt x="67537" y="116648"/>
                  <a:pt x="63626" y="116648"/>
                </a:cubicBezTo>
                <a:cubicBezTo>
                  <a:pt x="59716" y="116648"/>
                  <a:pt x="56557" y="113489"/>
                  <a:pt x="56557" y="109579"/>
                </a:cubicBezTo>
                <a:lnTo>
                  <a:pt x="56557" y="105536"/>
                </a:lnTo>
                <a:cubicBezTo>
                  <a:pt x="34884" y="102443"/>
                  <a:pt x="17740" y="85299"/>
                  <a:pt x="14647" y="63626"/>
                </a:cubicBezTo>
                <a:lnTo>
                  <a:pt x="10604" y="63626"/>
                </a:lnTo>
                <a:cubicBezTo>
                  <a:pt x="6694" y="63626"/>
                  <a:pt x="3535" y="60467"/>
                  <a:pt x="3535" y="56557"/>
                </a:cubicBezTo>
                <a:cubicBezTo>
                  <a:pt x="3535" y="52646"/>
                  <a:pt x="6694" y="49487"/>
                  <a:pt x="10604" y="49487"/>
                </a:cubicBezTo>
                <a:lnTo>
                  <a:pt x="14647" y="49487"/>
                </a:lnTo>
                <a:cubicBezTo>
                  <a:pt x="17740" y="27814"/>
                  <a:pt x="34884" y="10671"/>
                  <a:pt x="56557" y="7578"/>
                </a:cubicBezTo>
                <a:lnTo>
                  <a:pt x="56557" y="3535"/>
                </a:lnTo>
                <a:cubicBezTo>
                  <a:pt x="56557" y="-376"/>
                  <a:pt x="59716" y="-3535"/>
                  <a:pt x="63626" y="-3535"/>
                </a:cubicBezTo>
                <a:close/>
                <a:moveTo>
                  <a:pt x="28985" y="63626"/>
                </a:moveTo>
                <a:cubicBezTo>
                  <a:pt x="31791" y="77478"/>
                  <a:pt x="42705" y="88392"/>
                  <a:pt x="56557" y="91198"/>
                </a:cubicBezTo>
                <a:lnTo>
                  <a:pt x="56557" y="88370"/>
                </a:lnTo>
                <a:cubicBezTo>
                  <a:pt x="56557" y="84459"/>
                  <a:pt x="59716" y="81300"/>
                  <a:pt x="63626" y="81300"/>
                </a:cubicBezTo>
                <a:cubicBezTo>
                  <a:pt x="67537" y="81300"/>
                  <a:pt x="70696" y="84459"/>
                  <a:pt x="70696" y="88370"/>
                </a:cubicBezTo>
                <a:lnTo>
                  <a:pt x="70696" y="91198"/>
                </a:lnTo>
                <a:cubicBezTo>
                  <a:pt x="84548" y="88392"/>
                  <a:pt x="95461" y="77478"/>
                  <a:pt x="98267" y="63626"/>
                </a:cubicBezTo>
                <a:lnTo>
                  <a:pt x="95439" y="63626"/>
                </a:lnTo>
                <a:cubicBezTo>
                  <a:pt x="91529" y="63626"/>
                  <a:pt x="88370" y="60467"/>
                  <a:pt x="88370" y="56557"/>
                </a:cubicBezTo>
                <a:cubicBezTo>
                  <a:pt x="88370" y="52646"/>
                  <a:pt x="91529" y="49487"/>
                  <a:pt x="95439" y="49487"/>
                </a:cubicBezTo>
                <a:lnTo>
                  <a:pt x="98267" y="49487"/>
                </a:lnTo>
                <a:cubicBezTo>
                  <a:pt x="95461" y="35635"/>
                  <a:pt x="84548" y="24721"/>
                  <a:pt x="70696" y="21916"/>
                </a:cubicBezTo>
                <a:lnTo>
                  <a:pt x="70696" y="24744"/>
                </a:lnTo>
                <a:cubicBezTo>
                  <a:pt x="70696" y="28654"/>
                  <a:pt x="67537" y="31813"/>
                  <a:pt x="63626" y="31813"/>
                </a:cubicBezTo>
                <a:cubicBezTo>
                  <a:pt x="59716" y="31813"/>
                  <a:pt x="56557" y="28654"/>
                  <a:pt x="56557" y="24744"/>
                </a:cubicBezTo>
                <a:lnTo>
                  <a:pt x="56557" y="21916"/>
                </a:lnTo>
                <a:cubicBezTo>
                  <a:pt x="42705" y="24721"/>
                  <a:pt x="31791" y="35635"/>
                  <a:pt x="28985" y="49487"/>
                </a:cubicBezTo>
                <a:lnTo>
                  <a:pt x="31813" y="49487"/>
                </a:lnTo>
                <a:cubicBezTo>
                  <a:pt x="35723" y="49487"/>
                  <a:pt x="38883" y="52646"/>
                  <a:pt x="38883" y="56557"/>
                </a:cubicBezTo>
                <a:cubicBezTo>
                  <a:pt x="38883" y="60467"/>
                  <a:pt x="35723" y="63626"/>
                  <a:pt x="31813" y="63626"/>
                </a:cubicBezTo>
                <a:lnTo>
                  <a:pt x="28985" y="63626"/>
                </a:lnTo>
                <a:close/>
                <a:moveTo>
                  <a:pt x="63626" y="45952"/>
                </a:moveTo>
                <a:cubicBezTo>
                  <a:pt x="69479" y="45952"/>
                  <a:pt x="74231" y="50704"/>
                  <a:pt x="74231" y="56557"/>
                </a:cubicBezTo>
                <a:cubicBezTo>
                  <a:pt x="74231" y="62409"/>
                  <a:pt x="69479" y="67161"/>
                  <a:pt x="63626" y="67161"/>
                </a:cubicBezTo>
                <a:cubicBezTo>
                  <a:pt x="57774" y="67161"/>
                  <a:pt x="53022" y="62409"/>
                  <a:pt x="53022" y="56557"/>
                </a:cubicBezTo>
                <a:cubicBezTo>
                  <a:pt x="53022" y="50704"/>
                  <a:pt x="57774" y="45952"/>
                  <a:pt x="63626" y="45952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46" name="Text 44"/>
          <p:cNvSpPr/>
          <p:nvPr/>
        </p:nvSpPr>
        <p:spPr>
          <a:xfrm>
            <a:off x="5407031" y="1421996"/>
            <a:ext cx="1211928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core_competencies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5201003" y="1712859"/>
            <a:ext cx="3191412" cy="937225"/>
          </a:xfrm>
          <a:custGeom>
            <a:avLst/>
            <a:gdLst/>
            <a:ahLst/>
            <a:cxnLst/>
            <a:rect l="l" t="t" r="r" b="b"/>
            <a:pathLst>
              <a:path w="3191412" h="937225">
                <a:moveTo>
                  <a:pt x="64640" y="0"/>
                </a:moveTo>
                <a:lnTo>
                  <a:pt x="3126771" y="0"/>
                </a:lnTo>
                <a:cubicBezTo>
                  <a:pt x="3162471" y="0"/>
                  <a:pt x="3191412" y="28940"/>
                  <a:pt x="3191412" y="64640"/>
                </a:cubicBezTo>
                <a:lnTo>
                  <a:pt x="3191412" y="872584"/>
                </a:lnTo>
                <a:cubicBezTo>
                  <a:pt x="3191412" y="908284"/>
                  <a:pt x="3162471" y="937225"/>
                  <a:pt x="3126771" y="937225"/>
                </a:cubicBezTo>
                <a:lnTo>
                  <a:pt x="64640" y="937225"/>
                </a:lnTo>
                <a:cubicBezTo>
                  <a:pt x="28940" y="937225"/>
                  <a:pt x="0" y="908284"/>
                  <a:pt x="0" y="872584"/>
                </a:cubicBezTo>
                <a:lnTo>
                  <a:pt x="0" y="64640"/>
                </a:lnTo>
                <a:cubicBezTo>
                  <a:pt x="0" y="28964"/>
                  <a:pt x="28964" y="0"/>
                  <a:pt x="64640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48" name="Shape 46"/>
          <p:cNvSpPr/>
          <p:nvPr/>
        </p:nvSpPr>
        <p:spPr>
          <a:xfrm>
            <a:off x="5354514" y="1874449"/>
            <a:ext cx="113113" cy="129272"/>
          </a:xfrm>
          <a:custGeom>
            <a:avLst/>
            <a:gdLst/>
            <a:ahLst/>
            <a:cxnLst/>
            <a:rect l="l" t="t" r="r" b="b"/>
            <a:pathLst>
              <a:path w="113113" h="129272">
                <a:moveTo>
                  <a:pt x="43175" y="-4040"/>
                </a:moveTo>
                <a:cubicBezTo>
                  <a:pt x="33984" y="-4040"/>
                  <a:pt x="28581" y="10680"/>
                  <a:pt x="25930" y="24239"/>
                </a:cubicBezTo>
                <a:lnTo>
                  <a:pt x="18179" y="24239"/>
                </a:lnTo>
                <a:cubicBezTo>
                  <a:pt x="14821" y="24239"/>
                  <a:pt x="12119" y="26940"/>
                  <a:pt x="12119" y="30298"/>
                </a:cubicBezTo>
                <a:cubicBezTo>
                  <a:pt x="12119" y="33656"/>
                  <a:pt x="14821" y="36358"/>
                  <a:pt x="18179" y="36358"/>
                </a:cubicBezTo>
                <a:lnTo>
                  <a:pt x="24239" y="36358"/>
                </a:lnTo>
                <a:lnTo>
                  <a:pt x="24239" y="44437"/>
                </a:lnTo>
                <a:cubicBezTo>
                  <a:pt x="24239" y="48730"/>
                  <a:pt x="25072" y="52820"/>
                  <a:pt x="26587" y="56557"/>
                </a:cubicBezTo>
                <a:lnTo>
                  <a:pt x="24239" y="56557"/>
                </a:lnTo>
                <a:lnTo>
                  <a:pt x="24239" y="56557"/>
                </a:lnTo>
                <a:lnTo>
                  <a:pt x="19063" y="56557"/>
                </a:lnTo>
                <a:cubicBezTo>
                  <a:pt x="15225" y="56557"/>
                  <a:pt x="12119" y="59662"/>
                  <a:pt x="12119" y="63500"/>
                </a:cubicBezTo>
                <a:cubicBezTo>
                  <a:pt x="12119" y="64257"/>
                  <a:pt x="12246" y="64990"/>
                  <a:pt x="12473" y="65697"/>
                </a:cubicBezTo>
                <a:lnTo>
                  <a:pt x="19770" y="87562"/>
                </a:lnTo>
                <a:cubicBezTo>
                  <a:pt x="10150" y="95843"/>
                  <a:pt x="4040" y="108089"/>
                  <a:pt x="4040" y="121774"/>
                </a:cubicBezTo>
                <a:cubicBezTo>
                  <a:pt x="4040" y="125914"/>
                  <a:pt x="7398" y="129272"/>
                  <a:pt x="11539" y="129272"/>
                </a:cubicBezTo>
                <a:lnTo>
                  <a:pt x="101575" y="129272"/>
                </a:lnTo>
                <a:cubicBezTo>
                  <a:pt x="105716" y="129272"/>
                  <a:pt x="109074" y="125914"/>
                  <a:pt x="109074" y="121774"/>
                </a:cubicBezTo>
                <a:cubicBezTo>
                  <a:pt x="109074" y="108089"/>
                  <a:pt x="102963" y="95843"/>
                  <a:pt x="93344" y="87587"/>
                </a:cubicBezTo>
                <a:lnTo>
                  <a:pt x="100641" y="65722"/>
                </a:lnTo>
                <a:cubicBezTo>
                  <a:pt x="100868" y="65015"/>
                  <a:pt x="100994" y="64283"/>
                  <a:pt x="100994" y="63525"/>
                </a:cubicBezTo>
                <a:cubicBezTo>
                  <a:pt x="100994" y="59687"/>
                  <a:pt x="97888" y="56582"/>
                  <a:pt x="94051" y="56582"/>
                </a:cubicBezTo>
                <a:lnTo>
                  <a:pt x="88875" y="56582"/>
                </a:lnTo>
                <a:lnTo>
                  <a:pt x="88875" y="56582"/>
                </a:lnTo>
                <a:lnTo>
                  <a:pt x="86527" y="56582"/>
                </a:lnTo>
                <a:cubicBezTo>
                  <a:pt x="88042" y="52845"/>
                  <a:pt x="88875" y="48755"/>
                  <a:pt x="88875" y="44463"/>
                </a:cubicBezTo>
                <a:lnTo>
                  <a:pt x="88875" y="36383"/>
                </a:lnTo>
                <a:lnTo>
                  <a:pt x="94934" y="36383"/>
                </a:lnTo>
                <a:cubicBezTo>
                  <a:pt x="98292" y="36383"/>
                  <a:pt x="100994" y="33682"/>
                  <a:pt x="100994" y="30323"/>
                </a:cubicBezTo>
                <a:cubicBezTo>
                  <a:pt x="100994" y="26965"/>
                  <a:pt x="98292" y="24264"/>
                  <a:pt x="94934" y="24264"/>
                </a:cubicBezTo>
                <a:lnTo>
                  <a:pt x="87183" y="24264"/>
                </a:lnTo>
                <a:cubicBezTo>
                  <a:pt x="84557" y="10705"/>
                  <a:pt x="79129" y="-4015"/>
                  <a:pt x="69938" y="-4015"/>
                </a:cubicBezTo>
                <a:cubicBezTo>
                  <a:pt x="67515" y="-4015"/>
                  <a:pt x="65141" y="-3030"/>
                  <a:pt x="62995" y="-1944"/>
                </a:cubicBezTo>
                <a:cubicBezTo>
                  <a:pt x="60925" y="-909"/>
                  <a:pt x="58349" y="25"/>
                  <a:pt x="56557" y="25"/>
                </a:cubicBezTo>
                <a:cubicBezTo>
                  <a:pt x="54764" y="25"/>
                  <a:pt x="52189" y="-909"/>
                  <a:pt x="50118" y="-1944"/>
                </a:cubicBezTo>
                <a:cubicBezTo>
                  <a:pt x="47972" y="-3055"/>
                  <a:pt x="45599" y="-4040"/>
                  <a:pt x="43175" y="-4040"/>
                </a:cubicBezTo>
                <a:close/>
                <a:moveTo>
                  <a:pt x="66833" y="118264"/>
                </a:moveTo>
                <a:lnTo>
                  <a:pt x="60571" y="100363"/>
                </a:lnTo>
                <a:lnTo>
                  <a:pt x="67616" y="92157"/>
                </a:lnTo>
                <a:cubicBezTo>
                  <a:pt x="68297" y="91349"/>
                  <a:pt x="68676" y="90339"/>
                  <a:pt x="68676" y="89279"/>
                </a:cubicBezTo>
                <a:cubicBezTo>
                  <a:pt x="68676" y="86830"/>
                  <a:pt x="66707" y="84860"/>
                  <a:pt x="64257" y="84860"/>
                </a:cubicBezTo>
                <a:lnTo>
                  <a:pt x="48856" y="84860"/>
                </a:lnTo>
                <a:cubicBezTo>
                  <a:pt x="46407" y="84860"/>
                  <a:pt x="44437" y="86830"/>
                  <a:pt x="44437" y="89279"/>
                </a:cubicBezTo>
                <a:cubicBezTo>
                  <a:pt x="44437" y="90339"/>
                  <a:pt x="44816" y="91349"/>
                  <a:pt x="45498" y="92157"/>
                </a:cubicBezTo>
                <a:lnTo>
                  <a:pt x="52542" y="100363"/>
                </a:lnTo>
                <a:lnTo>
                  <a:pt x="46281" y="118264"/>
                </a:lnTo>
                <a:lnTo>
                  <a:pt x="31889" y="72716"/>
                </a:lnTo>
                <a:lnTo>
                  <a:pt x="40903" y="72716"/>
                </a:lnTo>
                <a:cubicBezTo>
                  <a:pt x="45548" y="75291"/>
                  <a:pt x="50876" y="76755"/>
                  <a:pt x="56557" y="76755"/>
                </a:cubicBezTo>
                <a:cubicBezTo>
                  <a:pt x="62238" y="76755"/>
                  <a:pt x="67565" y="75291"/>
                  <a:pt x="72211" y="72716"/>
                </a:cubicBezTo>
                <a:lnTo>
                  <a:pt x="81224" y="72716"/>
                </a:lnTo>
                <a:lnTo>
                  <a:pt x="66833" y="118264"/>
                </a:lnTo>
                <a:close/>
                <a:moveTo>
                  <a:pt x="56557" y="64636"/>
                </a:moveTo>
                <a:cubicBezTo>
                  <a:pt x="47795" y="64636"/>
                  <a:pt x="40347" y="59056"/>
                  <a:pt x="37545" y="51254"/>
                </a:cubicBezTo>
                <a:cubicBezTo>
                  <a:pt x="38984" y="52062"/>
                  <a:pt x="40650" y="52517"/>
                  <a:pt x="42417" y="52517"/>
                </a:cubicBezTo>
                <a:lnTo>
                  <a:pt x="45548" y="52517"/>
                </a:lnTo>
                <a:cubicBezTo>
                  <a:pt x="49714" y="52517"/>
                  <a:pt x="53401" y="49841"/>
                  <a:pt x="54714" y="45902"/>
                </a:cubicBezTo>
                <a:cubicBezTo>
                  <a:pt x="55294" y="44134"/>
                  <a:pt x="57794" y="44134"/>
                  <a:pt x="58375" y="45902"/>
                </a:cubicBezTo>
                <a:cubicBezTo>
                  <a:pt x="59687" y="49841"/>
                  <a:pt x="63399" y="52517"/>
                  <a:pt x="67540" y="52517"/>
                </a:cubicBezTo>
                <a:lnTo>
                  <a:pt x="70671" y="52517"/>
                </a:lnTo>
                <a:cubicBezTo>
                  <a:pt x="72438" y="52517"/>
                  <a:pt x="74104" y="52062"/>
                  <a:pt x="75544" y="51254"/>
                </a:cubicBezTo>
                <a:cubicBezTo>
                  <a:pt x="72741" y="59056"/>
                  <a:pt x="65293" y="64636"/>
                  <a:pt x="56531" y="64636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49" name="Text 47"/>
          <p:cNvSpPr/>
          <p:nvPr/>
        </p:nvSpPr>
        <p:spPr>
          <a:xfrm>
            <a:off x="5556502" y="1842131"/>
            <a:ext cx="460533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OSINT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5330276" y="2100676"/>
            <a:ext cx="2997503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 source intelligence gathering and analysis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5330276" y="2359221"/>
            <a:ext cx="258545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70%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5599236" y="2415777"/>
            <a:ext cx="2666243" cy="48477"/>
          </a:xfrm>
          <a:custGeom>
            <a:avLst/>
            <a:gdLst/>
            <a:ahLst/>
            <a:cxnLst/>
            <a:rect l="l" t="t" r="r" b="b"/>
            <a:pathLst>
              <a:path w="2666243" h="48477">
                <a:moveTo>
                  <a:pt x="24239" y="0"/>
                </a:moveTo>
                <a:lnTo>
                  <a:pt x="2642004" y="0"/>
                </a:lnTo>
                <a:cubicBezTo>
                  <a:pt x="2655391" y="0"/>
                  <a:pt x="2666243" y="10852"/>
                  <a:pt x="2666243" y="24239"/>
                </a:cubicBezTo>
                <a:lnTo>
                  <a:pt x="2666243" y="24239"/>
                </a:lnTo>
                <a:cubicBezTo>
                  <a:pt x="2666243" y="37625"/>
                  <a:pt x="2655391" y="48477"/>
                  <a:pt x="2642004" y="48477"/>
                </a:cubicBezTo>
                <a:lnTo>
                  <a:pt x="24239" y="48477"/>
                </a:lnTo>
                <a:cubicBezTo>
                  <a:pt x="10861" y="48477"/>
                  <a:pt x="0" y="37616"/>
                  <a:pt x="0" y="24239"/>
                </a:cubicBezTo>
                <a:lnTo>
                  <a:pt x="0" y="24239"/>
                </a:lnTo>
                <a:cubicBezTo>
                  <a:pt x="0" y="10861"/>
                  <a:pt x="10861" y="0"/>
                  <a:pt x="24239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53" name="Shape 51"/>
          <p:cNvSpPr/>
          <p:nvPr/>
        </p:nvSpPr>
        <p:spPr>
          <a:xfrm>
            <a:off x="5599236" y="2415777"/>
            <a:ext cx="1866370" cy="48477"/>
          </a:xfrm>
          <a:custGeom>
            <a:avLst/>
            <a:gdLst/>
            <a:ahLst/>
            <a:cxnLst/>
            <a:rect l="l" t="t" r="r" b="b"/>
            <a:pathLst>
              <a:path w="1866370" h="48477">
                <a:moveTo>
                  <a:pt x="24239" y="0"/>
                </a:moveTo>
                <a:lnTo>
                  <a:pt x="1842131" y="0"/>
                </a:lnTo>
                <a:cubicBezTo>
                  <a:pt x="1855518" y="0"/>
                  <a:pt x="1866370" y="10852"/>
                  <a:pt x="1866370" y="24239"/>
                </a:cubicBezTo>
                <a:lnTo>
                  <a:pt x="1866370" y="24239"/>
                </a:lnTo>
                <a:cubicBezTo>
                  <a:pt x="1866370" y="37625"/>
                  <a:pt x="1855518" y="48477"/>
                  <a:pt x="1842131" y="48477"/>
                </a:cubicBezTo>
                <a:lnTo>
                  <a:pt x="24239" y="48477"/>
                </a:lnTo>
                <a:cubicBezTo>
                  <a:pt x="10861" y="48477"/>
                  <a:pt x="0" y="37616"/>
                  <a:pt x="0" y="24239"/>
                </a:cubicBezTo>
                <a:lnTo>
                  <a:pt x="0" y="24239"/>
                </a:lnTo>
                <a:cubicBezTo>
                  <a:pt x="0" y="10861"/>
                  <a:pt x="10861" y="0"/>
                  <a:pt x="24239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54" name="Shape 52"/>
          <p:cNvSpPr/>
          <p:nvPr/>
        </p:nvSpPr>
        <p:spPr>
          <a:xfrm>
            <a:off x="8520046" y="1712859"/>
            <a:ext cx="3191412" cy="937225"/>
          </a:xfrm>
          <a:custGeom>
            <a:avLst/>
            <a:gdLst/>
            <a:ahLst/>
            <a:cxnLst/>
            <a:rect l="l" t="t" r="r" b="b"/>
            <a:pathLst>
              <a:path w="3191412" h="937225">
                <a:moveTo>
                  <a:pt x="64640" y="0"/>
                </a:moveTo>
                <a:lnTo>
                  <a:pt x="3126771" y="0"/>
                </a:lnTo>
                <a:cubicBezTo>
                  <a:pt x="3162471" y="0"/>
                  <a:pt x="3191412" y="28940"/>
                  <a:pt x="3191412" y="64640"/>
                </a:cubicBezTo>
                <a:lnTo>
                  <a:pt x="3191412" y="872584"/>
                </a:lnTo>
                <a:cubicBezTo>
                  <a:pt x="3191412" y="908284"/>
                  <a:pt x="3162471" y="937225"/>
                  <a:pt x="3126771" y="937225"/>
                </a:cubicBezTo>
                <a:lnTo>
                  <a:pt x="64640" y="937225"/>
                </a:lnTo>
                <a:cubicBezTo>
                  <a:pt x="28940" y="937225"/>
                  <a:pt x="0" y="908284"/>
                  <a:pt x="0" y="872584"/>
                </a:cubicBezTo>
                <a:lnTo>
                  <a:pt x="0" y="64640"/>
                </a:lnTo>
                <a:cubicBezTo>
                  <a:pt x="0" y="28964"/>
                  <a:pt x="28964" y="0"/>
                  <a:pt x="64640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55" name="Shape 53"/>
          <p:cNvSpPr/>
          <p:nvPr/>
        </p:nvSpPr>
        <p:spPr>
          <a:xfrm>
            <a:off x="8665478" y="1874449"/>
            <a:ext cx="129272" cy="129272"/>
          </a:xfrm>
          <a:custGeom>
            <a:avLst/>
            <a:gdLst/>
            <a:ahLst/>
            <a:cxnLst/>
            <a:rect l="l" t="t" r="r" b="b"/>
            <a:pathLst>
              <a:path w="129272" h="129272">
                <a:moveTo>
                  <a:pt x="30298" y="14139"/>
                </a:moveTo>
                <a:cubicBezTo>
                  <a:pt x="30298" y="6337"/>
                  <a:pt x="36636" y="0"/>
                  <a:pt x="44437" y="0"/>
                </a:cubicBezTo>
                <a:lnTo>
                  <a:pt x="50497" y="0"/>
                </a:lnTo>
                <a:cubicBezTo>
                  <a:pt x="54966" y="0"/>
                  <a:pt x="58577" y="3611"/>
                  <a:pt x="58577" y="8080"/>
                </a:cubicBezTo>
                <a:lnTo>
                  <a:pt x="58577" y="121193"/>
                </a:lnTo>
                <a:cubicBezTo>
                  <a:pt x="58577" y="125662"/>
                  <a:pt x="54966" y="129272"/>
                  <a:pt x="50497" y="129272"/>
                </a:cubicBezTo>
                <a:lnTo>
                  <a:pt x="42417" y="129272"/>
                </a:lnTo>
                <a:cubicBezTo>
                  <a:pt x="34893" y="129272"/>
                  <a:pt x="28556" y="124122"/>
                  <a:pt x="26763" y="117153"/>
                </a:cubicBezTo>
                <a:cubicBezTo>
                  <a:pt x="26587" y="117153"/>
                  <a:pt x="26435" y="117153"/>
                  <a:pt x="26258" y="117153"/>
                </a:cubicBezTo>
                <a:cubicBezTo>
                  <a:pt x="15099" y="117153"/>
                  <a:pt x="6060" y="108114"/>
                  <a:pt x="6060" y="96954"/>
                </a:cubicBezTo>
                <a:cubicBezTo>
                  <a:pt x="6060" y="92410"/>
                  <a:pt x="7575" y="88218"/>
                  <a:pt x="10099" y="84835"/>
                </a:cubicBezTo>
                <a:cubicBezTo>
                  <a:pt x="5201" y="81149"/>
                  <a:pt x="2020" y="75291"/>
                  <a:pt x="2020" y="68676"/>
                </a:cubicBezTo>
                <a:cubicBezTo>
                  <a:pt x="2020" y="60874"/>
                  <a:pt x="6464" y="54082"/>
                  <a:pt x="12927" y="50724"/>
                </a:cubicBezTo>
                <a:cubicBezTo>
                  <a:pt x="11135" y="47694"/>
                  <a:pt x="10099" y="44160"/>
                  <a:pt x="10099" y="40398"/>
                </a:cubicBezTo>
                <a:cubicBezTo>
                  <a:pt x="10099" y="29238"/>
                  <a:pt x="19138" y="20199"/>
                  <a:pt x="30298" y="20199"/>
                </a:cubicBezTo>
                <a:lnTo>
                  <a:pt x="30298" y="14139"/>
                </a:lnTo>
                <a:close/>
                <a:moveTo>
                  <a:pt x="98974" y="14139"/>
                </a:moveTo>
                <a:lnTo>
                  <a:pt x="98974" y="20199"/>
                </a:lnTo>
                <a:cubicBezTo>
                  <a:pt x="110134" y="20199"/>
                  <a:pt x="119173" y="29238"/>
                  <a:pt x="119173" y="40398"/>
                </a:cubicBezTo>
                <a:cubicBezTo>
                  <a:pt x="119173" y="44185"/>
                  <a:pt x="118138" y="47720"/>
                  <a:pt x="116345" y="50724"/>
                </a:cubicBezTo>
                <a:cubicBezTo>
                  <a:pt x="122834" y="54082"/>
                  <a:pt x="127252" y="60849"/>
                  <a:pt x="127252" y="68676"/>
                </a:cubicBezTo>
                <a:cubicBezTo>
                  <a:pt x="127252" y="75291"/>
                  <a:pt x="124071" y="81149"/>
                  <a:pt x="119173" y="84835"/>
                </a:cubicBezTo>
                <a:cubicBezTo>
                  <a:pt x="121698" y="88218"/>
                  <a:pt x="123213" y="92410"/>
                  <a:pt x="123213" y="96954"/>
                </a:cubicBezTo>
                <a:cubicBezTo>
                  <a:pt x="123213" y="108114"/>
                  <a:pt x="114174" y="117153"/>
                  <a:pt x="103014" y="117153"/>
                </a:cubicBezTo>
                <a:cubicBezTo>
                  <a:pt x="102837" y="117153"/>
                  <a:pt x="102686" y="117153"/>
                  <a:pt x="102509" y="117153"/>
                </a:cubicBezTo>
                <a:cubicBezTo>
                  <a:pt x="100716" y="124122"/>
                  <a:pt x="94379" y="129272"/>
                  <a:pt x="86855" y="129272"/>
                </a:cubicBezTo>
                <a:lnTo>
                  <a:pt x="78775" y="129272"/>
                </a:lnTo>
                <a:cubicBezTo>
                  <a:pt x="74306" y="129272"/>
                  <a:pt x="70696" y="125662"/>
                  <a:pt x="70696" y="121193"/>
                </a:cubicBezTo>
                <a:lnTo>
                  <a:pt x="70696" y="8080"/>
                </a:lnTo>
                <a:cubicBezTo>
                  <a:pt x="70696" y="3611"/>
                  <a:pt x="74306" y="0"/>
                  <a:pt x="78775" y="0"/>
                </a:cubicBezTo>
                <a:lnTo>
                  <a:pt x="84835" y="0"/>
                </a:lnTo>
                <a:cubicBezTo>
                  <a:pt x="92637" y="0"/>
                  <a:pt x="98974" y="6337"/>
                  <a:pt x="98974" y="14139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56" name="Text 54"/>
          <p:cNvSpPr/>
          <p:nvPr/>
        </p:nvSpPr>
        <p:spPr>
          <a:xfrm>
            <a:off x="8875545" y="1842131"/>
            <a:ext cx="1203849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Threat Intelligence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8649319" y="2100676"/>
            <a:ext cx="2997503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Proactive threat detection and analysis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8649319" y="2359221"/>
            <a:ext cx="258545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75%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8918278" y="2415777"/>
            <a:ext cx="2666243" cy="48477"/>
          </a:xfrm>
          <a:custGeom>
            <a:avLst/>
            <a:gdLst/>
            <a:ahLst/>
            <a:cxnLst/>
            <a:rect l="l" t="t" r="r" b="b"/>
            <a:pathLst>
              <a:path w="2666243" h="48477">
                <a:moveTo>
                  <a:pt x="24239" y="0"/>
                </a:moveTo>
                <a:lnTo>
                  <a:pt x="2642004" y="0"/>
                </a:lnTo>
                <a:cubicBezTo>
                  <a:pt x="2655391" y="0"/>
                  <a:pt x="2666243" y="10852"/>
                  <a:pt x="2666243" y="24239"/>
                </a:cubicBezTo>
                <a:lnTo>
                  <a:pt x="2666243" y="24239"/>
                </a:lnTo>
                <a:cubicBezTo>
                  <a:pt x="2666243" y="37625"/>
                  <a:pt x="2655391" y="48477"/>
                  <a:pt x="2642004" y="48477"/>
                </a:cubicBezTo>
                <a:lnTo>
                  <a:pt x="24239" y="48477"/>
                </a:lnTo>
                <a:cubicBezTo>
                  <a:pt x="10861" y="48477"/>
                  <a:pt x="0" y="37616"/>
                  <a:pt x="0" y="24239"/>
                </a:cubicBezTo>
                <a:lnTo>
                  <a:pt x="0" y="24239"/>
                </a:lnTo>
                <a:cubicBezTo>
                  <a:pt x="0" y="10861"/>
                  <a:pt x="10861" y="0"/>
                  <a:pt x="24239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60" name="Shape 58"/>
          <p:cNvSpPr/>
          <p:nvPr/>
        </p:nvSpPr>
        <p:spPr>
          <a:xfrm>
            <a:off x="8918278" y="2415777"/>
            <a:ext cx="1995642" cy="48477"/>
          </a:xfrm>
          <a:custGeom>
            <a:avLst/>
            <a:gdLst/>
            <a:ahLst/>
            <a:cxnLst/>
            <a:rect l="l" t="t" r="r" b="b"/>
            <a:pathLst>
              <a:path w="1995642" h="48477">
                <a:moveTo>
                  <a:pt x="24239" y="0"/>
                </a:moveTo>
                <a:lnTo>
                  <a:pt x="1971404" y="0"/>
                </a:lnTo>
                <a:cubicBezTo>
                  <a:pt x="1984790" y="0"/>
                  <a:pt x="1995642" y="10852"/>
                  <a:pt x="1995642" y="24239"/>
                </a:cubicBezTo>
                <a:lnTo>
                  <a:pt x="1995642" y="24239"/>
                </a:lnTo>
                <a:cubicBezTo>
                  <a:pt x="1995642" y="37625"/>
                  <a:pt x="1984790" y="48477"/>
                  <a:pt x="1971404" y="48477"/>
                </a:cubicBezTo>
                <a:lnTo>
                  <a:pt x="24239" y="48477"/>
                </a:lnTo>
                <a:cubicBezTo>
                  <a:pt x="10861" y="48477"/>
                  <a:pt x="0" y="37616"/>
                  <a:pt x="0" y="24239"/>
                </a:cubicBezTo>
                <a:lnTo>
                  <a:pt x="0" y="24239"/>
                </a:lnTo>
                <a:cubicBezTo>
                  <a:pt x="0" y="10861"/>
                  <a:pt x="10861" y="0"/>
                  <a:pt x="24239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61" name="Shape 59"/>
          <p:cNvSpPr/>
          <p:nvPr/>
        </p:nvSpPr>
        <p:spPr>
          <a:xfrm>
            <a:off x="5201003" y="2779356"/>
            <a:ext cx="3191412" cy="937225"/>
          </a:xfrm>
          <a:custGeom>
            <a:avLst/>
            <a:gdLst/>
            <a:ahLst/>
            <a:cxnLst/>
            <a:rect l="l" t="t" r="r" b="b"/>
            <a:pathLst>
              <a:path w="3191412" h="937225">
                <a:moveTo>
                  <a:pt x="64640" y="0"/>
                </a:moveTo>
                <a:lnTo>
                  <a:pt x="3126771" y="0"/>
                </a:lnTo>
                <a:cubicBezTo>
                  <a:pt x="3162471" y="0"/>
                  <a:pt x="3191412" y="28940"/>
                  <a:pt x="3191412" y="64640"/>
                </a:cubicBezTo>
                <a:lnTo>
                  <a:pt x="3191412" y="872584"/>
                </a:lnTo>
                <a:cubicBezTo>
                  <a:pt x="3191412" y="908284"/>
                  <a:pt x="3162471" y="937225"/>
                  <a:pt x="3126771" y="937225"/>
                </a:cubicBezTo>
                <a:lnTo>
                  <a:pt x="64640" y="937225"/>
                </a:lnTo>
                <a:cubicBezTo>
                  <a:pt x="28940" y="937225"/>
                  <a:pt x="0" y="908284"/>
                  <a:pt x="0" y="872584"/>
                </a:cubicBezTo>
                <a:lnTo>
                  <a:pt x="0" y="64640"/>
                </a:lnTo>
                <a:cubicBezTo>
                  <a:pt x="0" y="28964"/>
                  <a:pt x="28964" y="0"/>
                  <a:pt x="64640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62" name="Shape 60"/>
          <p:cNvSpPr/>
          <p:nvPr/>
        </p:nvSpPr>
        <p:spPr>
          <a:xfrm>
            <a:off x="5346435" y="2940946"/>
            <a:ext cx="129272" cy="129272"/>
          </a:xfrm>
          <a:custGeom>
            <a:avLst/>
            <a:gdLst/>
            <a:ahLst/>
            <a:cxnLst/>
            <a:rect l="l" t="t" r="r" b="b"/>
            <a:pathLst>
              <a:path w="129272" h="129272">
                <a:moveTo>
                  <a:pt x="64636" y="0"/>
                </a:moveTo>
                <a:cubicBezTo>
                  <a:pt x="68348" y="0"/>
                  <a:pt x="71756" y="2045"/>
                  <a:pt x="73524" y="5302"/>
                </a:cubicBezTo>
                <a:lnTo>
                  <a:pt x="128060" y="106296"/>
                </a:lnTo>
                <a:cubicBezTo>
                  <a:pt x="129752" y="109427"/>
                  <a:pt x="129676" y="113214"/>
                  <a:pt x="127858" y="116269"/>
                </a:cubicBezTo>
                <a:cubicBezTo>
                  <a:pt x="126041" y="119324"/>
                  <a:pt x="122733" y="121193"/>
                  <a:pt x="119173" y="121193"/>
                </a:cubicBezTo>
                <a:lnTo>
                  <a:pt x="10099" y="121193"/>
                </a:lnTo>
                <a:cubicBezTo>
                  <a:pt x="6539" y="121193"/>
                  <a:pt x="3257" y="119324"/>
                  <a:pt x="1414" y="116269"/>
                </a:cubicBezTo>
                <a:cubicBezTo>
                  <a:pt x="-429" y="113214"/>
                  <a:pt x="-480" y="109427"/>
                  <a:pt x="1212" y="106296"/>
                </a:cubicBezTo>
                <a:lnTo>
                  <a:pt x="55749" y="5302"/>
                </a:lnTo>
                <a:cubicBezTo>
                  <a:pt x="57516" y="2045"/>
                  <a:pt x="60925" y="0"/>
                  <a:pt x="64636" y="0"/>
                </a:cubicBezTo>
                <a:close/>
                <a:moveTo>
                  <a:pt x="64636" y="42417"/>
                </a:moveTo>
                <a:cubicBezTo>
                  <a:pt x="61278" y="42417"/>
                  <a:pt x="58577" y="45119"/>
                  <a:pt x="58577" y="48477"/>
                </a:cubicBezTo>
                <a:lnTo>
                  <a:pt x="58577" y="76755"/>
                </a:lnTo>
                <a:cubicBezTo>
                  <a:pt x="58577" y="80114"/>
                  <a:pt x="61278" y="82815"/>
                  <a:pt x="64636" y="82815"/>
                </a:cubicBezTo>
                <a:cubicBezTo>
                  <a:pt x="67994" y="82815"/>
                  <a:pt x="70696" y="80114"/>
                  <a:pt x="70696" y="76755"/>
                </a:cubicBezTo>
                <a:lnTo>
                  <a:pt x="70696" y="48477"/>
                </a:lnTo>
                <a:cubicBezTo>
                  <a:pt x="70696" y="45119"/>
                  <a:pt x="67994" y="42417"/>
                  <a:pt x="64636" y="42417"/>
                </a:cubicBezTo>
                <a:close/>
                <a:moveTo>
                  <a:pt x="71378" y="96954"/>
                </a:moveTo>
                <a:cubicBezTo>
                  <a:pt x="71531" y="94452"/>
                  <a:pt x="70283" y="92071"/>
                  <a:pt x="68138" y="90774"/>
                </a:cubicBezTo>
                <a:cubicBezTo>
                  <a:pt x="65993" y="89476"/>
                  <a:pt x="63305" y="89476"/>
                  <a:pt x="61160" y="90774"/>
                </a:cubicBezTo>
                <a:cubicBezTo>
                  <a:pt x="59015" y="92071"/>
                  <a:pt x="57767" y="94452"/>
                  <a:pt x="57920" y="96954"/>
                </a:cubicBezTo>
                <a:cubicBezTo>
                  <a:pt x="57767" y="99457"/>
                  <a:pt x="59015" y="101837"/>
                  <a:pt x="61160" y="103135"/>
                </a:cubicBezTo>
                <a:cubicBezTo>
                  <a:pt x="63305" y="104432"/>
                  <a:pt x="65993" y="104432"/>
                  <a:pt x="68138" y="103135"/>
                </a:cubicBezTo>
                <a:cubicBezTo>
                  <a:pt x="70283" y="101837"/>
                  <a:pt x="71531" y="99457"/>
                  <a:pt x="71378" y="96954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63" name="Text 61"/>
          <p:cNvSpPr/>
          <p:nvPr/>
        </p:nvSpPr>
        <p:spPr>
          <a:xfrm>
            <a:off x="5556502" y="2908628"/>
            <a:ext cx="1211928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Incident Response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5330276" y="3167173"/>
            <a:ext cx="2997503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Rapid response to security breaches</a:t>
            </a:r>
            <a:endParaRPr lang="en-US" sz="1600" dirty="0"/>
          </a:p>
        </p:txBody>
      </p:sp>
      <p:sp>
        <p:nvSpPr>
          <p:cNvPr id="65" name="Text 63"/>
          <p:cNvSpPr/>
          <p:nvPr/>
        </p:nvSpPr>
        <p:spPr>
          <a:xfrm>
            <a:off x="5330276" y="3425718"/>
            <a:ext cx="258545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80%</a:t>
            </a:r>
            <a:endParaRPr lang="en-US" sz="1600" dirty="0"/>
          </a:p>
        </p:txBody>
      </p:sp>
      <p:sp>
        <p:nvSpPr>
          <p:cNvPr id="66" name="Shape 64"/>
          <p:cNvSpPr/>
          <p:nvPr/>
        </p:nvSpPr>
        <p:spPr>
          <a:xfrm>
            <a:off x="5599236" y="3482274"/>
            <a:ext cx="2666243" cy="48477"/>
          </a:xfrm>
          <a:custGeom>
            <a:avLst/>
            <a:gdLst/>
            <a:ahLst/>
            <a:cxnLst/>
            <a:rect l="l" t="t" r="r" b="b"/>
            <a:pathLst>
              <a:path w="2666243" h="48477">
                <a:moveTo>
                  <a:pt x="24239" y="0"/>
                </a:moveTo>
                <a:lnTo>
                  <a:pt x="2642004" y="0"/>
                </a:lnTo>
                <a:cubicBezTo>
                  <a:pt x="2655391" y="0"/>
                  <a:pt x="2666243" y="10852"/>
                  <a:pt x="2666243" y="24239"/>
                </a:cubicBezTo>
                <a:lnTo>
                  <a:pt x="2666243" y="24239"/>
                </a:lnTo>
                <a:cubicBezTo>
                  <a:pt x="2666243" y="37625"/>
                  <a:pt x="2655391" y="48477"/>
                  <a:pt x="2642004" y="48477"/>
                </a:cubicBezTo>
                <a:lnTo>
                  <a:pt x="24239" y="48477"/>
                </a:lnTo>
                <a:cubicBezTo>
                  <a:pt x="10861" y="48477"/>
                  <a:pt x="0" y="37616"/>
                  <a:pt x="0" y="24239"/>
                </a:cubicBezTo>
                <a:lnTo>
                  <a:pt x="0" y="24239"/>
                </a:lnTo>
                <a:cubicBezTo>
                  <a:pt x="0" y="10861"/>
                  <a:pt x="10861" y="0"/>
                  <a:pt x="24239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67" name="Shape 65"/>
          <p:cNvSpPr/>
          <p:nvPr/>
        </p:nvSpPr>
        <p:spPr>
          <a:xfrm>
            <a:off x="5599236" y="3482274"/>
            <a:ext cx="2132994" cy="48477"/>
          </a:xfrm>
          <a:custGeom>
            <a:avLst/>
            <a:gdLst/>
            <a:ahLst/>
            <a:cxnLst/>
            <a:rect l="l" t="t" r="r" b="b"/>
            <a:pathLst>
              <a:path w="2132994" h="48477">
                <a:moveTo>
                  <a:pt x="24239" y="0"/>
                </a:moveTo>
                <a:lnTo>
                  <a:pt x="2108755" y="0"/>
                </a:lnTo>
                <a:cubicBezTo>
                  <a:pt x="2122142" y="0"/>
                  <a:pt x="2132994" y="10852"/>
                  <a:pt x="2132994" y="24239"/>
                </a:cubicBezTo>
                <a:lnTo>
                  <a:pt x="2132994" y="24239"/>
                </a:lnTo>
                <a:cubicBezTo>
                  <a:pt x="2132994" y="37625"/>
                  <a:pt x="2122142" y="48477"/>
                  <a:pt x="2108755" y="48477"/>
                </a:cubicBezTo>
                <a:lnTo>
                  <a:pt x="24239" y="48477"/>
                </a:lnTo>
                <a:cubicBezTo>
                  <a:pt x="10861" y="48477"/>
                  <a:pt x="0" y="37616"/>
                  <a:pt x="0" y="24239"/>
                </a:cubicBezTo>
                <a:lnTo>
                  <a:pt x="0" y="24239"/>
                </a:lnTo>
                <a:cubicBezTo>
                  <a:pt x="0" y="10861"/>
                  <a:pt x="10861" y="0"/>
                  <a:pt x="24239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68" name="Shape 66"/>
          <p:cNvSpPr/>
          <p:nvPr/>
        </p:nvSpPr>
        <p:spPr>
          <a:xfrm>
            <a:off x="8520046" y="2779356"/>
            <a:ext cx="3191412" cy="937225"/>
          </a:xfrm>
          <a:custGeom>
            <a:avLst/>
            <a:gdLst/>
            <a:ahLst/>
            <a:cxnLst/>
            <a:rect l="l" t="t" r="r" b="b"/>
            <a:pathLst>
              <a:path w="3191412" h="937225">
                <a:moveTo>
                  <a:pt x="64640" y="0"/>
                </a:moveTo>
                <a:lnTo>
                  <a:pt x="3126771" y="0"/>
                </a:lnTo>
                <a:cubicBezTo>
                  <a:pt x="3162471" y="0"/>
                  <a:pt x="3191412" y="28940"/>
                  <a:pt x="3191412" y="64640"/>
                </a:cubicBezTo>
                <a:lnTo>
                  <a:pt x="3191412" y="872584"/>
                </a:lnTo>
                <a:cubicBezTo>
                  <a:pt x="3191412" y="908284"/>
                  <a:pt x="3162471" y="937225"/>
                  <a:pt x="3126771" y="937225"/>
                </a:cubicBezTo>
                <a:lnTo>
                  <a:pt x="64640" y="937225"/>
                </a:lnTo>
                <a:cubicBezTo>
                  <a:pt x="28940" y="937225"/>
                  <a:pt x="0" y="908284"/>
                  <a:pt x="0" y="872584"/>
                </a:cubicBezTo>
                <a:lnTo>
                  <a:pt x="0" y="64640"/>
                </a:lnTo>
                <a:cubicBezTo>
                  <a:pt x="0" y="28964"/>
                  <a:pt x="28964" y="0"/>
                  <a:pt x="64640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69" name="Shape 67"/>
          <p:cNvSpPr/>
          <p:nvPr/>
        </p:nvSpPr>
        <p:spPr>
          <a:xfrm>
            <a:off x="8665478" y="2940946"/>
            <a:ext cx="129272" cy="129272"/>
          </a:xfrm>
          <a:custGeom>
            <a:avLst/>
            <a:gdLst/>
            <a:ahLst/>
            <a:cxnLst/>
            <a:rect l="l" t="t" r="r" b="b"/>
            <a:pathLst>
              <a:path w="129272" h="129272">
                <a:moveTo>
                  <a:pt x="105034" y="52517"/>
                </a:moveTo>
                <a:cubicBezTo>
                  <a:pt x="105034" y="64106"/>
                  <a:pt x="101272" y="74811"/>
                  <a:pt x="94934" y="83497"/>
                </a:cubicBezTo>
                <a:lnTo>
                  <a:pt x="126899" y="115487"/>
                </a:lnTo>
                <a:cubicBezTo>
                  <a:pt x="130055" y="118643"/>
                  <a:pt x="130055" y="123768"/>
                  <a:pt x="126899" y="126924"/>
                </a:cubicBezTo>
                <a:cubicBezTo>
                  <a:pt x="123743" y="130080"/>
                  <a:pt x="118617" y="130080"/>
                  <a:pt x="115461" y="126924"/>
                </a:cubicBezTo>
                <a:lnTo>
                  <a:pt x="83497" y="94934"/>
                </a:lnTo>
                <a:cubicBezTo>
                  <a:pt x="74811" y="101272"/>
                  <a:pt x="64106" y="105034"/>
                  <a:pt x="52517" y="105034"/>
                </a:cubicBezTo>
                <a:cubicBezTo>
                  <a:pt x="23506" y="105034"/>
                  <a:pt x="0" y="81527"/>
                  <a:pt x="0" y="52517"/>
                </a:cubicBezTo>
                <a:cubicBezTo>
                  <a:pt x="0" y="23506"/>
                  <a:pt x="23506" y="0"/>
                  <a:pt x="52517" y="0"/>
                </a:cubicBezTo>
                <a:cubicBezTo>
                  <a:pt x="81527" y="0"/>
                  <a:pt x="105034" y="23506"/>
                  <a:pt x="105034" y="52517"/>
                </a:cubicBezTo>
                <a:close/>
                <a:moveTo>
                  <a:pt x="52517" y="88875"/>
                </a:moveTo>
                <a:cubicBezTo>
                  <a:pt x="72583" y="88875"/>
                  <a:pt x="88875" y="72583"/>
                  <a:pt x="88875" y="52517"/>
                </a:cubicBezTo>
                <a:cubicBezTo>
                  <a:pt x="88875" y="32450"/>
                  <a:pt x="72583" y="16159"/>
                  <a:pt x="52517" y="16159"/>
                </a:cubicBezTo>
                <a:cubicBezTo>
                  <a:pt x="32450" y="16159"/>
                  <a:pt x="16159" y="32450"/>
                  <a:pt x="16159" y="52517"/>
                </a:cubicBezTo>
                <a:cubicBezTo>
                  <a:pt x="16159" y="72583"/>
                  <a:pt x="32450" y="88875"/>
                  <a:pt x="52517" y="88875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70" name="Text 68"/>
          <p:cNvSpPr/>
          <p:nvPr/>
        </p:nvSpPr>
        <p:spPr>
          <a:xfrm>
            <a:off x="8875545" y="2908628"/>
            <a:ext cx="1325042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Computer Forensics</a:t>
            </a:r>
            <a:endParaRPr lang="en-US" sz="1600" dirty="0"/>
          </a:p>
        </p:txBody>
      </p:sp>
      <p:sp>
        <p:nvSpPr>
          <p:cNvPr id="71" name="Text 69"/>
          <p:cNvSpPr/>
          <p:nvPr/>
        </p:nvSpPr>
        <p:spPr>
          <a:xfrm>
            <a:off x="8649319" y="3167173"/>
            <a:ext cx="2997503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Digital evidence analysis and recovery</a:t>
            </a:r>
            <a:endParaRPr lang="en-US" sz="1600" dirty="0"/>
          </a:p>
        </p:txBody>
      </p:sp>
      <p:sp>
        <p:nvSpPr>
          <p:cNvPr id="72" name="Text 70"/>
          <p:cNvSpPr/>
          <p:nvPr/>
        </p:nvSpPr>
        <p:spPr>
          <a:xfrm>
            <a:off x="8649319" y="3425718"/>
            <a:ext cx="258545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75%</a:t>
            </a:r>
            <a:endParaRPr lang="en-US" sz="1600" dirty="0"/>
          </a:p>
        </p:txBody>
      </p:sp>
      <p:sp>
        <p:nvSpPr>
          <p:cNvPr id="73" name="Shape 71"/>
          <p:cNvSpPr/>
          <p:nvPr/>
        </p:nvSpPr>
        <p:spPr>
          <a:xfrm>
            <a:off x="8918278" y="3482274"/>
            <a:ext cx="2666243" cy="48477"/>
          </a:xfrm>
          <a:custGeom>
            <a:avLst/>
            <a:gdLst/>
            <a:ahLst/>
            <a:cxnLst/>
            <a:rect l="l" t="t" r="r" b="b"/>
            <a:pathLst>
              <a:path w="2666243" h="48477">
                <a:moveTo>
                  <a:pt x="24239" y="0"/>
                </a:moveTo>
                <a:lnTo>
                  <a:pt x="2642004" y="0"/>
                </a:lnTo>
                <a:cubicBezTo>
                  <a:pt x="2655391" y="0"/>
                  <a:pt x="2666243" y="10852"/>
                  <a:pt x="2666243" y="24239"/>
                </a:cubicBezTo>
                <a:lnTo>
                  <a:pt x="2666243" y="24239"/>
                </a:lnTo>
                <a:cubicBezTo>
                  <a:pt x="2666243" y="37625"/>
                  <a:pt x="2655391" y="48477"/>
                  <a:pt x="2642004" y="48477"/>
                </a:cubicBezTo>
                <a:lnTo>
                  <a:pt x="24239" y="48477"/>
                </a:lnTo>
                <a:cubicBezTo>
                  <a:pt x="10861" y="48477"/>
                  <a:pt x="0" y="37616"/>
                  <a:pt x="0" y="24239"/>
                </a:cubicBezTo>
                <a:lnTo>
                  <a:pt x="0" y="24239"/>
                </a:lnTo>
                <a:cubicBezTo>
                  <a:pt x="0" y="10861"/>
                  <a:pt x="10861" y="0"/>
                  <a:pt x="24239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74" name="Shape 72"/>
          <p:cNvSpPr/>
          <p:nvPr/>
        </p:nvSpPr>
        <p:spPr>
          <a:xfrm>
            <a:off x="8918278" y="3482274"/>
            <a:ext cx="1995642" cy="48477"/>
          </a:xfrm>
          <a:custGeom>
            <a:avLst/>
            <a:gdLst/>
            <a:ahLst/>
            <a:cxnLst/>
            <a:rect l="l" t="t" r="r" b="b"/>
            <a:pathLst>
              <a:path w="1995642" h="48477">
                <a:moveTo>
                  <a:pt x="24239" y="0"/>
                </a:moveTo>
                <a:lnTo>
                  <a:pt x="1971404" y="0"/>
                </a:lnTo>
                <a:cubicBezTo>
                  <a:pt x="1984790" y="0"/>
                  <a:pt x="1995642" y="10852"/>
                  <a:pt x="1995642" y="24239"/>
                </a:cubicBezTo>
                <a:lnTo>
                  <a:pt x="1995642" y="24239"/>
                </a:lnTo>
                <a:cubicBezTo>
                  <a:pt x="1995642" y="37625"/>
                  <a:pt x="1984790" y="48477"/>
                  <a:pt x="1971404" y="48477"/>
                </a:cubicBezTo>
                <a:lnTo>
                  <a:pt x="24239" y="48477"/>
                </a:lnTo>
                <a:cubicBezTo>
                  <a:pt x="10861" y="48477"/>
                  <a:pt x="0" y="37616"/>
                  <a:pt x="0" y="24239"/>
                </a:cubicBezTo>
                <a:lnTo>
                  <a:pt x="0" y="24239"/>
                </a:lnTo>
                <a:cubicBezTo>
                  <a:pt x="0" y="10861"/>
                  <a:pt x="10861" y="0"/>
                  <a:pt x="24239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75" name="Shape 73"/>
          <p:cNvSpPr/>
          <p:nvPr/>
        </p:nvSpPr>
        <p:spPr>
          <a:xfrm>
            <a:off x="5007095" y="4007443"/>
            <a:ext cx="6867594" cy="2262266"/>
          </a:xfrm>
          <a:custGeom>
            <a:avLst/>
            <a:gdLst/>
            <a:ahLst/>
            <a:cxnLst/>
            <a:rect l="l" t="t" r="r" b="b"/>
            <a:pathLst>
              <a:path w="6867594" h="2262266">
                <a:moveTo>
                  <a:pt x="64633" y="0"/>
                </a:moveTo>
                <a:lnTo>
                  <a:pt x="6802961" y="0"/>
                </a:lnTo>
                <a:cubicBezTo>
                  <a:pt x="6838657" y="0"/>
                  <a:pt x="6867594" y="28937"/>
                  <a:pt x="6867594" y="64633"/>
                </a:cubicBezTo>
                <a:lnTo>
                  <a:pt x="6867594" y="2197633"/>
                </a:lnTo>
                <a:cubicBezTo>
                  <a:pt x="6867594" y="2233329"/>
                  <a:pt x="6838657" y="2262266"/>
                  <a:pt x="6802961" y="2262266"/>
                </a:cubicBezTo>
                <a:lnTo>
                  <a:pt x="64633" y="2262266"/>
                </a:lnTo>
                <a:cubicBezTo>
                  <a:pt x="28937" y="2262266"/>
                  <a:pt x="0" y="2233329"/>
                  <a:pt x="0" y="2197633"/>
                </a:cubicBezTo>
                <a:lnTo>
                  <a:pt x="0" y="64633"/>
                </a:lnTo>
                <a:cubicBezTo>
                  <a:pt x="0" y="28961"/>
                  <a:pt x="28961" y="0"/>
                  <a:pt x="64633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76" name="Shape 74"/>
          <p:cNvSpPr/>
          <p:nvPr/>
        </p:nvSpPr>
        <p:spPr>
          <a:xfrm>
            <a:off x="5177775" y="4193272"/>
            <a:ext cx="127252" cy="113113"/>
          </a:xfrm>
          <a:custGeom>
            <a:avLst/>
            <a:gdLst/>
            <a:ahLst/>
            <a:cxnLst/>
            <a:rect l="l" t="t" r="r" b="b"/>
            <a:pathLst>
              <a:path w="127252" h="113113">
                <a:moveTo>
                  <a:pt x="10604" y="43257"/>
                </a:moveTo>
                <a:lnTo>
                  <a:pt x="56822" y="62279"/>
                </a:lnTo>
                <a:cubicBezTo>
                  <a:pt x="58987" y="63162"/>
                  <a:pt x="61284" y="63626"/>
                  <a:pt x="63626" y="63626"/>
                </a:cubicBezTo>
                <a:cubicBezTo>
                  <a:pt x="65968" y="63626"/>
                  <a:pt x="68266" y="63162"/>
                  <a:pt x="70431" y="62279"/>
                </a:cubicBezTo>
                <a:lnTo>
                  <a:pt x="123983" y="40230"/>
                </a:lnTo>
                <a:cubicBezTo>
                  <a:pt x="125971" y="39413"/>
                  <a:pt x="127252" y="37491"/>
                  <a:pt x="127252" y="35348"/>
                </a:cubicBezTo>
                <a:cubicBezTo>
                  <a:pt x="127252" y="33205"/>
                  <a:pt x="125971" y="31283"/>
                  <a:pt x="123983" y="30465"/>
                </a:cubicBezTo>
                <a:lnTo>
                  <a:pt x="70431" y="8417"/>
                </a:lnTo>
                <a:cubicBezTo>
                  <a:pt x="68266" y="7534"/>
                  <a:pt x="65968" y="7070"/>
                  <a:pt x="63626" y="7070"/>
                </a:cubicBezTo>
                <a:cubicBezTo>
                  <a:pt x="61284" y="7070"/>
                  <a:pt x="58987" y="7534"/>
                  <a:pt x="56822" y="8417"/>
                </a:cubicBezTo>
                <a:lnTo>
                  <a:pt x="3270" y="30465"/>
                </a:lnTo>
                <a:cubicBezTo>
                  <a:pt x="1281" y="31283"/>
                  <a:pt x="0" y="33205"/>
                  <a:pt x="0" y="35348"/>
                </a:cubicBezTo>
                <a:lnTo>
                  <a:pt x="0" y="100742"/>
                </a:lnTo>
                <a:cubicBezTo>
                  <a:pt x="0" y="103680"/>
                  <a:pt x="2364" y="106044"/>
                  <a:pt x="5302" y="106044"/>
                </a:cubicBezTo>
                <a:cubicBezTo>
                  <a:pt x="8240" y="106044"/>
                  <a:pt x="10604" y="103680"/>
                  <a:pt x="10604" y="100742"/>
                </a:cubicBezTo>
                <a:lnTo>
                  <a:pt x="10604" y="43257"/>
                </a:lnTo>
                <a:close/>
                <a:moveTo>
                  <a:pt x="21209" y="59097"/>
                </a:moveTo>
                <a:lnTo>
                  <a:pt x="21209" y="84835"/>
                </a:lnTo>
                <a:cubicBezTo>
                  <a:pt x="21209" y="96544"/>
                  <a:pt x="40208" y="106044"/>
                  <a:pt x="63626" y="106044"/>
                </a:cubicBezTo>
                <a:cubicBezTo>
                  <a:pt x="87044" y="106044"/>
                  <a:pt x="106044" y="96544"/>
                  <a:pt x="106044" y="84835"/>
                </a:cubicBezTo>
                <a:lnTo>
                  <a:pt x="106044" y="59075"/>
                </a:lnTo>
                <a:lnTo>
                  <a:pt x="74474" y="72088"/>
                </a:lnTo>
                <a:cubicBezTo>
                  <a:pt x="71027" y="73502"/>
                  <a:pt x="67360" y="74231"/>
                  <a:pt x="63626" y="74231"/>
                </a:cubicBezTo>
                <a:cubicBezTo>
                  <a:pt x="59893" y="74231"/>
                  <a:pt x="56225" y="73502"/>
                  <a:pt x="52779" y="72088"/>
                </a:cubicBezTo>
                <a:lnTo>
                  <a:pt x="21209" y="59075"/>
                </a:ln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77" name="Text 75"/>
          <p:cNvSpPr/>
          <p:nvPr/>
        </p:nvSpPr>
        <p:spPr>
          <a:xfrm>
            <a:off x="5374713" y="4169034"/>
            <a:ext cx="1486632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certification_details</a:t>
            </a:r>
            <a:endParaRPr lang="en-US" sz="1600" dirty="0"/>
          </a:p>
        </p:txBody>
      </p:sp>
      <p:sp>
        <p:nvSpPr>
          <p:cNvPr id="78" name="Shape 76"/>
          <p:cNvSpPr/>
          <p:nvPr/>
        </p:nvSpPr>
        <p:spPr>
          <a:xfrm>
            <a:off x="5176765" y="4459897"/>
            <a:ext cx="2108755" cy="581726"/>
          </a:xfrm>
          <a:custGeom>
            <a:avLst/>
            <a:gdLst/>
            <a:ahLst/>
            <a:cxnLst/>
            <a:rect l="l" t="t" r="r" b="b"/>
            <a:pathLst>
              <a:path w="2108755" h="581726">
                <a:moveTo>
                  <a:pt x="16159" y="0"/>
                </a:moveTo>
                <a:lnTo>
                  <a:pt x="2044120" y="0"/>
                </a:lnTo>
                <a:cubicBezTo>
                  <a:pt x="2079817" y="0"/>
                  <a:pt x="2108755" y="28938"/>
                  <a:pt x="2108755" y="64636"/>
                </a:cubicBezTo>
                <a:lnTo>
                  <a:pt x="2108755" y="517090"/>
                </a:lnTo>
                <a:cubicBezTo>
                  <a:pt x="2108755" y="552787"/>
                  <a:pt x="2079817" y="581726"/>
                  <a:pt x="2044120" y="581726"/>
                </a:cubicBezTo>
                <a:lnTo>
                  <a:pt x="16159" y="581726"/>
                </a:lnTo>
                <a:cubicBezTo>
                  <a:pt x="7235" y="581726"/>
                  <a:pt x="0" y="574491"/>
                  <a:pt x="0" y="565567"/>
                </a:cubicBezTo>
                <a:lnTo>
                  <a:pt x="0" y="16159"/>
                </a:lnTo>
                <a:cubicBezTo>
                  <a:pt x="0" y="7241"/>
                  <a:pt x="7241" y="0"/>
                  <a:pt x="16159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79" name="Shape 77"/>
          <p:cNvSpPr/>
          <p:nvPr/>
        </p:nvSpPr>
        <p:spPr>
          <a:xfrm>
            <a:off x="5176765" y="4459897"/>
            <a:ext cx="16159" cy="581726"/>
          </a:xfrm>
          <a:custGeom>
            <a:avLst/>
            <a:gdLst/>
            <a:ahLst/>
            <a:cxnLst/>
            <a:rect l="l" t="t" r="r" b="b"/>
            <a:pathLst>
              <a:path w="16159" h="581726">
                <a:moveTo>
                  <a:pt x="16159" y="0"/>
                </a:moveTo>
                <a:lnTo>
                  <a:pt x="16159" y="0"/>
                </a:lnTo>
                <a:lnTo>
                  <a:pt x="16159" y="581726"/>
                </a:lnTo>
                <a:lnTo>
                  <a:pt x="16159" y="581726"/>
                </a:lnTo>
                <a:cubicBezTo>
                  <a:pt x="7235" y="581726"/>
                  <a:pt x="0" y="574491"/>
                  <a:pt x="0" y="565567"/>
                </a:cubicBezTo>
                <a:lnTo>
                  <a:pt x="0" y="16159"/>
                </a:lnTo>
                <a:cubicBezTo>
                  <a:pt x="0" y="7241"/>
                  <a:pt x="7241" y="0"/>
                  <a:pt x="16159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80" name="Text 78"/>
          <p:cNvSpPr/>
          <p:nvPr/>
        </p:nvSpPr>
        <p:spPr>
          <a:xfrm>
            <a:off x="5281799" y="4556851"/>
            <a:ext cx="1963324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IBM</a:t>
            </a:r>
            <a:endParaRPr lang="en-US" sz="1600" dirty="0"/>
          </a:p>
        </p:txBody>
      </p:sp>
      <p:sp>
        <p:nvSpPr>
          <p:cNvPr id="81" name="Text 79"/>
          <p:cNvSpPr/>
          <p:nvPr/>
        </p:nvSpPr>
        <p:spPr>
          <a:xfrm>
            <a:off x="5281799" y="4750759"/>
            <a:ext cx="1971404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Cyber Security Analyst</a:t>
            </a:r>
            <a:endParaRPr lang="en-US" sz="1600" dirty="0"/>
          </a:p>
        </p:txBody>
      </p:sp>
      <p:sp>
        <p:nvSpPr>
          <p:cNvPr id="82" name="Shape 80"/>
          <p:cNvSpPr/>
          <p:nvPr/>
        </p:nvSpPr>
        <p:spPr>
          <a:xfrm>
            <a:off x="7389481" y="4459897"/>
            <a:ext cx="2108755" cy="581726"/>
          </a:xfrm>
          <a:custGeom>
            <a:avLst/>
            <a:gdLst/>
            <a:ahLst/>
            <a:cxnLst/>
            <a:rect l="l" t="t" r="r" b="b"/>
            <a:pathLst>
              <a:path w="2108755" h="581726">
                <a:moveTo>
                  <a:pt x="16159" y="0"/>
                </a:moveTo>
                <a:lnTo>
                  <a:pt x="2044120" y="0"/>
                </a:lnTo>
                <a:cubicBezTo>
                  <a:pt x="2079817" y="0"/>
                  <a:pt x="2108755" y="28938"/>
                  <a:pt x="2108755" y="64636"/>
                </a:cubicBezTo>
                <a:lnTo>
                  <a:pt x="2108755" y="517090"/>
                </a:lnTo>
                <a:cubicBezTo>
                  <a:pt x="2108755" y="552787"/>
                  <a:pt x="2079817" y="581726"/>
                  <a:pt x="2044120" y="581726"/>
                </a:cubicBezTo>
                <a:lnTo>
                  <a:pt x="16159" y="581726"/>
                </a:lnTo>
                <a:cubicBezTo>
                  <a:pt x="7235" y="581726"/>
                  <a:pt x="0" y="574491"/>
                  <a:pt x="0" y="565567"/>
                </a:cubicBezTo>
                <a:lnTo>
                  <a:pt x="0" y="16159"/>
                </a:lnTo>
                <a:cubicBezTo>
                  <a:pt x="0" y="7241"/>
                  <a:pt x="7241" y="0"/>
                  <a:pt x="16159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83" name="Shape 81"/>
          <p:cNvSpPr/>
          <p:nvPr/>
        </p:nvSpPr>
        <p:spPr>
          <a:xfrm>
            <a:off x="7389481" y="4459897"/>
            <a:ext cx="16159" cy="581726"/>
          </a:xfrm>
          <a:custGeom>
            <a:avLst/>
            <a:gdLst/>
            <a:ahLst/>
            <a:cxnLst/>
            <a:rect l="l" t="t" r="r" b="b"/>
            <a:pathLst>
              <a:path w="16159" h="581726">
                <a:moveTo>
                  <a:pt x="16159" y="0"/>
                </a:moveTo>
                <a:lnTo>
                  <a:pt x="16159" y="0"/>
                </a:lnTo>
                <a:lnTo>
                  <a:pt x="16159" y="581726"/>
                </a:lnTo>
                <a:lnTo>
                  <a:pt x="16159" y="581726"/>
                </a:lnTo>
                <a:cubicBezTo>
                  <a:pt x="7235" y="581726"/>
                  <a:pt x="0" y="574491"/>
                  <a:pt x="0" y="565567"/>
                </a:cubicBezTo>
                <a:lnTo>
                  <a:pt x="0" y="16159"/>
                </a:lnTo>
                <a:cubicBezTo>
                  <a:pt x="0" y="7241"/>
                  <a:pt x="7241" y="0"/>
                  <a:pt x="16159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84" name="Text 82"/>
          <p:cNvSpPr/>
          <p:nvPr/>
        </p:nvSpPr>
        <p:spPr>
          <a:xfrm>
            <a:off x="7494515" y="4556851"/>
            <a:ext cx="1963324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INFOSEC</a:t>
            </a:r>
            <a:endParaRPr lang="en-US" sz="1600" dirty="0"/>
          </a:p>
        </p:txBody>
      </p:sp>
      <p:sp>
        <p:nvSpPr>
          <p:cNvPr id="85" name="Text 83"/>
          <p:cNvSpPr/>
          <p:nvPr/>
        </p:nvSpPr>
        <p:spPr>
          <a:xfrm>
            <a:off x="7494515" y="4750759"/>
            <a:ext cx="1971404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Incident Response</a:t>
            </a:r>
            <a:endParaRPr lang="en-US" sz="1600" dirty="0"/>
          </a:p>
        </p:txBody>
      </p:sp>
      <p:sp>
        <p:nvSpPr>
          <p:cNvPr id="86" name="Shape 84"/>
          <p:cNvSpPr/>
          <p:nvPr/>
        </p:nvSpPr>
        <p:spPr>
          <a:xfrm>
            <a:off x="9602197" y="4459897"/>
            <a:ext cx="2108755" cy="581726"/>
          </a:xfrm>
          <a:custGeom>
            <a:avLst/>
            <a:gdLst/>
            <a:ahLst/>
            <a:cxnLst/>
            <a:rect l="l" t="t" r="r" b="b"/>
            <a:pathLst>
              <a:path w="2108755" h="581726">
                <a:moveTo>
                  <a:pt x="16159" y="0"/>
                </a:moveTo>
                <a:lnTo>
                  <a:pt x="2044120" y="0"/>
                </a:lnTo>
                <a:cubicBezTo>
                  <a:pt x="2079817" y="0"/>
                  <a:pt x="2108755" y="28938"/>
                  <a:pt x="2108755" y="64636"/>
                </a:cubicBezTo>
                <a:lnTo>
                  <a:pt x="2108755" y="517090"/>
                </a:lnTo>
                <a:cubicBezTo>
                  <a:pt x="2108755" y="552787"/>
                  <a:pt x="2079817" y="581726"/>
                  <a:pt x="2044120" y="581726"/>
                </a:cubicBezTo>
                <a:lnTo>
                  <a:pt x="16159" y="581726"/>
                </a:lnTo>
                <a:cubicBezTo>
                  <a:pt x="7235" y="581726"/>
                  <a:pt x="0" y="574491"/>
                  <a:pt x="0" y="565567"/>
                </a:cubicBezTo>
                <a:lnTo>
                  <a:pt x="0" y="16159"/>
                </a:lnTo>
                <a:cubicBezTo>
                  <a:pt x="0" y="7241"/>
                  <a:pt x="7241" y="0"/>
                  <a:pt x="16159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87" name="Shape 85"/>
          <p:cNvSpPr/>
          <p:nvPr/>
        </p:nvSpPr>
        <p:spPr>
          <a:xfrm>
            <a:off x="9602197" y="4459897"/>
            <a:ext cx="16159" cy="581726"/>
          </a:xfrm>
          <a:custGeom>
            <a:avLst/>
            <a:gdLst/>
            <a:ahLst/>
            <a:cxnLst/>
            <a:rect l="l" t="t" r="r" b="b"/>
            <a:pathLst>
              <a:path w="16159" h="581726">
                <a:moveTo>
                  <a:pt x="16159" y="0"/>
                </a:moveTo>
                <a:lnTo>
                  <a:pt x="16159" y="0"/>
                </a:lnTo>
                <a:lnTo>
                  <a:pt x="16159" y="581726"/>
                </a:lnTo>
                <a:lnTo>
                  <a:pt x="16159" y="581726"/>
                </a:lnTo>
                <a:cubicBezTo>
                  <a:pt x="7235" y="581726"/>
                  <a:pt x="0" y="574491"/>
                  <a:pt x="0" y="565567"/>
                </a:cubicBezTo>
                <a:lnTo>
                  <a:pt x="0" y="16159"/>
                </a:lnTo>
                <a:cubicBezTo>
                  <a:pt x="0" y="7241"/>
                  <a:pt x="7241" y="0"/>
                  <a:pt x="16159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88" name="Text 86"/>
          <p:cNvSpPr/>
          <p:nvPr/>
        </p:nvSpPr>
        <p:spPr>
          <a:xfrm>
            <a:off x="9707231" y="4556851"/>
            <a:ext cx="1963324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Cisco</a:t>
            </a:r>
            <a:endParaRPr lang="en-US" sz="1600" dirty="0"/>
          </a:p>
        </p:txBody>
      </p:sp>
      <p:sp>
        <p:nvSpPr>
          <p:cNvPr id="89" name="Text 87"/>
          <p:cNvSpPr/>
          <p:nvPr/>
        </p:nvSpPr>
        <p:spPr>
          <a:xfrm>
            <a:off x="9707231" y="4750759"/>
            <a:ext cx="1971404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Cybersecurity Ops</a:t>
            </a:r>
            <a:endParaRPr lang="en-US" sz="1600" dirty="0"/>
          </a:p>
        </p:txBody>
      </p:sp>
      <p:sp>
        <p:nvSpPr>
          <p:cNvPr id="90" name="Shape 88"/>
          <p:cNvSpPr/>
          <p:nvPr/>
        </p:nvSpPr>
        <p:spPr>
          <a:xfrm>
            <a:off x="5176765" y="5138577"/>
            <a:ext cx="2108755" cy="581726"/>
          </a:xfrm>
          <a:custGeom>
            <a:avLst/>
            <a:gdLst/>
            <a:ahLst/>
            <a:cxnLst/>
            <a:rect l="l" t="t" r="r" b="b"/>
            <a:pathLst>
              <a:path w="2108755" h="581726">
                <a:moveTo>
                  <a:pt x="16159" y="0"/>
                </a:moveTo>
                <a:lnTo>
                  <a:pt x="2044120" y="0"/>
                </a:lnTo>
                <a:cubicBezTo>
                  <a:pt x="2079817" y="0"/>
                  <a:pt x="2108755" y="28938"/>
                  <a:pt x="2108755" y="64636"/>
                </a:cubicBezTo>
                <a:lnTo>
                  <a:pt x="2108755" y="517090"/>
                </a:lnTo>
                <a:cubicBezTo>
                  <a:pt x="2108755" y="552787"/>
                  <a:pt x="2079817" y="581726"/>
                  <a:pt x="2044120" y="581726"/>
                </a:cubicBezTo>
                <a:lnTo>
                  <a:pt x="16159" y="581726"/>
                </a:lnTo>
                <a:cubicBezTo>
                  <a:pt x="7235" y="581726"/>
                  <a:pt x="0" y="574491"/>
                  <a:pt x="0" y="565567"/>
                </a:cubicBezTo>
                <a:lnTo>
                  <a:pt x="0" y="16159"/>
                </a:lnTo>
                <a:cubicBezTo>
                  <a:pt x="0" y="7241"/>
                  <a:pt x="7241" y="0"/>
                  <a:pt x="16159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91" name="Shape 89"/>
          <p:cNvSpPr/>
          <p:nvPr/>
        </p:nvSpPr>
        <p:spPr>
          <a:xfrm>
            <a:off x="5176765" y="5138577"/>
            <a:ext cx="16159" cy="581726"/>
          </a:xfrm>
          <a:custGeom>
            <a:avLst/>
            <a:gdLst/>
            <a:ahLst/>
            <a:cxnLst/>
            <a:rect l="l" t="t" r="r" b="b"/>
            <a:pathLst>
              <a:path w="16159" h="581726">
                <a:moveTo>
                  <a:pt x="16159" y="0"/>
                </a:moveTo>
                <a:lnTo>
                  <a:pt x="16159" y="0"/>
                </a:lnTo>
                <a:lnTo>
                  <a:pt x="16159" y="581726"/>
                </a:lnTo>
                <a:lnTo>
                  <a:pt x="16159" y="581726"/>
                </a:lnTo>
                <a:cubicBezTo>
                  <a:pt x="7235" y="581726"/>
                  <a:pt x="0" y="574491"/>
                  <a:pt x="0" y="565567"/>
                </a:cubicBezTo>
                <a:lnTo>
                  <a:pt x="0" y="16159"/>
                </a:lnTo>
                <a:cubicBezTo>
                  <a:pt x="0" y="7241"/>
                  <a:pt x="7241" y="0"/>
                  <a:pt x="16159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92" name="Text 90"/>
          <p:cNvSpPr/>
          <p:nvPr/>
        </p:nvSpPr>
        <p:spPr>
          <a:xfrm>
            <a:off x="5281799" y="5235531"/>
            <a:ext cx="1963324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INFOSEC</a:t>
            </a:r>
            <a:endParaRPr lang="en-US" sz="1600" dirty="0"/>
          </a:p>
        </p:txBody>
      </p:sp>
      <p:sp>
        <p:nvSpPr>
          <p:cNvPr id="93" name="Text 91"/>
          <p:cNvSpPr/>
          <p:nvPr/>
        </p:nvSpPr>
        <p:spPr>
          <a:xfrm>
            <a:off x="5281799" y="5429439"/>
            <a:ext cx="1971404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Computer Forensics</a:t>
            </a:r>
            <a:endParaRPr lang="en-US" sz="1600" dirty="0"/>
          </a:p>
        </p:txBody>
      </p:sp>
      <p:sp>
        <p:nvSpPr>
          <p:cNvPr id="94" name="Shape 92"/>
          <p:cNvSpPr/>
          <p:nvPr/>
        </p:nvSpPr>
        <p:spPr>
          <a:xfrm>
            <a:off x="7389481" y="5138577"/>
            <a:ext cx="2108755" cy="581726"/>
          </a:xfrm>
          <a:custGeom>
            <a:avLst/>
            <a:gdLst/>
            <a:ahLst/>
            <a:cxnLst/>
            <a:rect l="l" t="t" r="r" b="b"/>
            <a:pathLst>
              <a:path w="2108755" h="581726">
                <a:moveTo>
                  <a:pt x="16159" y="0"/>
                </a:moveTo>
                <a:lnTo>
                  <a:pt x="2044120" y="0"/>
                </a:lnTo>
                <a:cubicBezTo>
                  <a:pt x="2079817" y="0"/>
                  <a:pt x="2108755" y="28938"/>
                  <a:pt x="2108755" y="64636"/>
                </a:cubicBezTo>
                <a:lnTo>
                  <a:pt x="2108755" y="517090"/>
                </a:lnTo>
                <a:cubicBezTo>
                  <a:pt x="2108755" y="552787"/>
                  <a:pt x="2079817" y="581726"/>
                  <a:pt x="2044120" y="581726"/>
                </a:cubicBezTo>
                <a:lnTo>
                  <a:pt x="16159" y="581726"/>
                </a:lnTo>
                <a:cubicBezTo>
                  <a:pt x="7235" y="581726"/>
                  <a:pt x="0" y="574491"/>
                  <a:pt x="0" y="565567"/>
                </a:cubicBezTo>
                <a:lnTo>
                  <a:pt x="0" y="16159"/>
                </a:lnTo>
                <a:cubicBezTo>
                  <a:pt x="0" y="7241"/>
                  <a:pt x="7241" y="0"/>
                  <a:pt x="16159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95" name="Shape 93"/>
          <p:cNvSpPr/>
          <p:nvPr/>
        </p:nvSpPr>
        <p:spPr>
          <a:xfrm>
            <a:off x="7389481" y="5138577"/>
            <a:ext cx="16159" cy="581726"/>
          </a:xfrm>
          <a:custGeom>
            <a:avLst/>
            <a:gdLst/>
            <a:ahLst/>
            <a:cxnLst/>
            <a:rect l="l" t="t" r="r" b="b"/>
            <a:pathLst>
              <a:path w="16159" h="581726">
                <a:moveTo>
                  <a:pt x="16159" y="0"/>
                </a:moveTo>
                <a:lnTo>
                  <a:pt x="16159" y="0"/>
                </a:lnTo>
                <a:lnTo>
                  <a:pt x="16159" y="581726"/>
                </a:lnTo>
                <a:lnTo>
                  <a:pt x="16159" y="581726"/>
                </a:lnTo>
                <a:cubicBezTo>
                  <a:pt x="7235" y="581726"/>
                  <a:pt x="0" y="574491"/>
                  <a:pt x="0" y="565567"/>
                </a:cubicBezTo>
                <a:lnTo>
                  <a:pt x="0" y="16159"/>
                </a:lnTo>
                <a:cubicBezTo>
                  <a:pt x="0" y="7241"/>
                  <a:pt x="7241" y="0"/>
                  <a:pt x="16159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96" name="Text 94"/>
          <p:cNvSpPr/>
          <p:nvPr/>
        </p:nvSpPr>
        <p:spPr>
          <a:xfrm>
            <a:off x="7494515" y="5235531"/>
            <a:ext cx="1963324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INFOSEC</a:t>
            </a:r>
            <a:endParaRPr lang="en-US" sz="1600" dirty="0"/>
          </a:p>
        </p:txBody>
      </p:sp>
      <p:sp>
        <p:nvSpPr>
          <p:cNvPr id="97" name="Text 95"/>
          <p:cNvSpPr/>
          <p:nvPr/>
        </p:nvSpPr>
        <p:spPr>
          <a:xfrm>
            <a:off x="7494515" y="5429439"/>
            <a:ext cx="1971404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Risk Management</a:t>
            </a:r>
            <a:endParaRPr lang="en-US" sz="1600" dirty="0"/>
          </a:p>
        </p:txBody>
      </p:sp>
      <p:sp>
        <p:nvSpPr>
          <p:cNvPr id="98" name="Shape 96"/>
          <p:cNvSpPr/>
          <p:nvPr/>
        </p:nvSpPr>
        <p:spPr>
          <a:xfrm>
            <a:off x="9602197" y="5138577"/>
            <a:ext cx="2108755" cy="581726"/>
          </a:xfrm>
          <a:custGeom>
            <a:avLst/>
            <a:gdLst/>
            <a:ahLst/>
            <a:cxnLst/>
            <a:rect l="l" t="t" r="r" b="b"/>
            <a:pathLst>
              <a:path w="2108755" h="581726">
                <a:moveTo>
                  <a:pt x="16159" y="0"/>
                </a:moveTo>
                <a:lnTo>
                  <a:pt x="2044120" y="0"/>
                </a:lnTo>
                <a:cubicBezTo>
                  <a:pt x="2079817" y="0"/>
                  <a:pt x="2108755" y="28938"/>
                  <a:pt x="2108755" y="64636"/>
                </a:cubicBezTo>
                <a:lnTo>
                  <a:pt x="2108755" y="517090"/>
                </a:lnTo>
                <a:cubicBezTo>
                  <a:pt x="2108755" y="552787"/>
                  <a:pt x="2079817" y="581726"/>
                  <a:pt x="2044120" y="581726"/>
                </a:cubicBezTo>
                <a:lnTo>
                  <a:pt x="16159" y="581726"/>
                </a:lnTo>
                <a:cubicBezTo>
                  <a:pt x="7235" y="581726"/>
                  <a:pt x="0" y="574491"/>
                  <a:pt x="0" y="565567"/>
                </a:cubicBezTo>
                <a:lnTo>
                  <a:pt x="0" y="16159"/>
                </a:lnTo>
                <a:cubicBezTo>
                  <a:pt x="0" y="7241"/>
                  <a:pt x="7241" y="0"/>
                  <a:pt x="16159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99" name="Shape 97"/>
          <p:cNvSpPr/>
          <p:nvPr/>
        </p:nvSpPr>
        <p:spPr>
          <a:xfrm>
            <a:off x="9602197" y="5138577"/>
            <a:ext cx="16159" cy="581726"/>
          </a:xfrm>
          <a:custGeom>
            <a:avLst/>
            <a:gdLst/>
            <a:ahLst/>
            <a:cxnLst/>
            <a:rect l="l" t="t" r="r" b="b"/>
            <a:pathLst>
              <a:path w="16159" h="581726">
                <a:moveTo>
                  <a:pt x="16159" y="0"/>
                </a:moveTo>
                <a:lnTo>
                  <a:pt x="16159" y="0"/>
                </a:lnTo>
                <a:lnTo>
                  <a:pt x="16159" y="581726"/>
                </a:lnTo>
                <a:lnTo>
                  <a:pt x="16159" y="581726"/>
                </a:lnTo>
                <a:cubicBezTo>
                  <a:pt x="7235" y="581726"/>
                  <a:pt x="0" y="574491"/>
                  <a:pt x="0" y="565567"/>
                </a:cubicBezTo>
                <a:lnTo>
                  <a:pt x="0" y="16159"/>
                </a:lnTo>
                <a:cubicBezTo>
                  <a:pt x="0" y="7241"/>
                  <a:pt x="7241" y="0"/>
                  <a:pt x="16159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100" name="Text 98"/>
          <p:cNvSpPr/>
          <p:nvPr/>
        </p:nvSpPr>
        <p:spPr>
          <a:xfrm>
            <a:off x="9707231" y="5235531"/>
            <a:ext cx="1963324" cy="1615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1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PwC</a:t>
            </a:r>
            <a:endParaRPr lang="en-US" sz="1600" dirty="0"/>
          </a:p>
        </p:txBody>
      </p:sp>
      <p:sp>
        <p:nvSpPr>
          <p:cNvPr id="101" name="Text 99"/>
          <p:cNvSpPr/>
          <p:nvPr/>
        </p:nvSpPr>
        <p:spPr>
          <a:xfrm>
            <a:off x="9707231" y="5429439"/>
            <a:ext cx="1971404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Cyber Consulting</a:t>
            </a:r>
            <a:endParaRPr lang="en-US" sz="1600" dirty="0"/>
          </a:p>
        </p:txBody>
      </p:sp>
      <p:sp>
        <p:nvSpPr>
          <p:cNvPr id="102" name="Shape 100"/>
          <p:cNvSpPr/>
          <p:nvPr/>
        </p:nvSpPr>
        <p:spPr>
          <a:xfrm>
            <a:off x="323181" y="6370704"/>
            <a:ext cx="11545638" cy="8080"/>
          </a:xfrm>
          <a:custGeom>
            <a:avLst/>
            <a:gdLst/>
            <a:ahLst/>
            <a:cxnLst/>
            <a:rect l="l" t="t" r="r" b="b"/>
            <a:pathLst>
              <a:path w="11545638" h="8080">
                <a:moveTo>
                  <a:pt x="0" y="0"/>
                </a:moveTo>
                <a:lnTo>
                  <a:pt x="11545638" y="0"/>
                </a:lnTo>
                <a:lnTo>
                  <a:pt x="11545638" y="8080"/>
                </a:lnTo>
                <a:lnTo>
                  <a:pt x="0" y="8080"/>
                </a:lnTo>
                <a:lnTo>
                  <a:pt x="0" y="0"/>
                </a:ln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103" name="Text 101"/>
          <p:cNvSpPr/>
          <p:nvPr/>
        </p:nvSpPr>
        <p:spPr>
          <a:xfrm>
            <a:off x="323181" y="6471698"/>
            <a:ext cx="11610274" cy="193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8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//</a:t>
            </a:r>
            <a:pPr>
              <a:lnSpc>
                <a:spcPct val="130000"/>
              </a:lnSpc>
            </a:pPr>
            <a:r>
              <a:rPr lang="en-US" sz="1018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Future Impact: Security will be the foundation of all digital transformation—protecting AI systems, securing blockchain networks, and ensuring trust in government digital services.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D11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048000" y="0"/>
            <a:ext cx="3968750" cy="3968750"/>
          </a:xfrm>
          <a:custGeom>
            <a:avLst/>
            <a:gdLst/>
            <a:ahLst/>
            <a:cxnLst/>
            <a:rect l="l" t="t" r="r" b="b"/>
            <a:pathLst>
              <a:path w="3968750" h="3968750">
                <a:moveTo>
                  <a:pt x="1984375" y="0"/>
                </a:moveTo>
                <a:lnTo>
                  <a:pt x="1984375" y="0"/>
                </a:lnTo>
                <a:cubicBezTo>
                  <a:pt x="3079581" y="0"/>
                  <a:pt x="3968750" y="889169"/>
                  <a:pt x="3968750" y="1984375"/>
                </a:cubicBezTo>
                <a:lnTo>
                  <a:pt x="3968750" y="1984375"/>
                </a:lnTo>
                <a:cubicBezTo>
                  <a:pt x="3968750" y="3079581"/>
                  <a:pt x="3079581" y="3968750"/>
                  <a:pt x="1984375" y="3968750"/>
                </a:cubicBezTo>
                <a:lnTo>
                  <a:pt x="1984375" y="3968750"/>
                </a:lnTo>
                <a:cubicBezTo>
                  <a:pt x="889169" y="3968750"/>
                  <a:pt x="0" y="3079581"/>
                  <a:pt x="0" y="1984375"/>
                </a:cubicBezTo>
                <a:lnTo>
                  <a:pt x="0" y="1984375"/>
                </a:lnTo>
                <a:cubicBezTo>
                  <a:pt x="0" y="889169"/>
                  <a:pt x="889169" y="0"/>
                  <a:pt x="1984375" y="0"/>
                </a:cubicBezTo>
                <a:close/>
              </a:path>
            </a:pathLst>
          </a:custGeom>
          <a:solidFill>
            <a:srgbClr val="00D084">
              <a:alpha val="3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5969000" y="3683000"/>
            <a:ext cx="3175000" cy="3175000"/>
          </a:xfrm>
          <a:custGeom>
            <a:avLst/>
            <a:gdLst/>
            <a:ahLst/>
            <a:cxnLst/>
            <a:rect l="l" t="t" r="r" b="b"/>
            <a:pathLst>
              <a:path w="3175000" h="3175000">
                <a:moveTo>
                  <a:pt x="1587500" y="0"/>
                </a:moveTo>
                <a:lnTo>
                  <a:pt x="1587500" y="0"/>
                </a:lnTo>
                <a:cubicBezTo>
                  <a:pt x="2463665" y="0"/>
                  <a:pt x="3175000" y="711335"/>
                  <a:pt x="3175000" y="1587500"/>
                </a:cubicBezTo>
                <a:lnTo>
                  <a:pt x="3175000" y="1587500"/>
                </a:lnTo>
                <a:cubicBezTo>
                  <a:pt x="3175000" y="2463665"/>
                  <a:pt x="2463665" y="3175000"/>
                  <a:pt x="1587500" y="3175000"/>
                </a:cubicBezTo>
                <a:lnTo>
                  <a:pt x="1587500" y="3175000"/>
                </a:lnTo>
                <a:cubicBezTo>
                  <a:pt x="711335" y="3175000"/>
                  <a:pt x="0" y="2463665"/>
                  <a:pt x="0" y="1587500"/>
                </a:cubicBezTo>
                <a:lnTo>
                  <a:pt x="0" y="1587500"/>
                </a:lnTo>
                <a:cubicBezTo>
                  <a:pt x="0" y="711335"/>
                  <a:pt x="711335" y="0"/>
                  <a:pt x="1587500" y="0"/>
                </a:cubicBezTo>
                <a:close/>
              </a:path>
            </a:pathLst>
          </a:custGeom>
          <a:solidFill>
            <a:srgbClr val="7C3AED">
              <a:alpha val="3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317500" y="317500"/>
            <a:ext cx="119063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59E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$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447911" y="317500"/>
            <a:ext cx="1658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cat projects/featured.md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17500" y="539750"/>
            <a:ext cx="1169987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0" b="1" dirty="0">
                <a:solidFill>
                  <a:srgbClr val="E6EDF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Featured Project: HUB PKP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17500" y="920750"/>
            <a:ext cx="11620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Digital ecosystem for 50M+ homes — Indonesia's self-built housing transformation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33375" y="1238250"/>
            <a:ext cx="5683250" cy="1809750"/>
          </a:xfrm>
          <a:custGeom>
            <a:avLst/>
            <a:gdLst/>
            <a:ahLst/>
            <a:cxnLst/>
            <a:rect l="l" t="t" r="r" b="b"/>
            <a:pathLst>
              <a:path w="5683250" h="1809750">
                <a:moveTo>
                  <a:pt x="31750" y="0"/>
                </a:moveTo>
                <a:lnTo>
                  <a:pt x="5619746" y="0"/>
                </a:lnTo>
                <a:cubicBezTo>
                  <a:pt x="5654818" y="0"/>
                  <a:pt x="5683250" y="28432"/>
                  <a:pt x="5683250" y="63504"/>
                </a:cubicBezTo>
                <a:lnTo>
                  <a:pt x="5683250" y="1746246"/>
                </a:lnTo>
                <a:cubicBezTo>
                  <a:pt x="5683250" y="1781318"/>
                  <a:pt x="5654818" y="1809750"/>
                  <a:pt x="5619746" y="1809750"/>
                </a:cubicBezTo>
                <a:lnTo>
                  <a:pt x="31750" y="1809750"/>
                </a:lnTo>
                <a:cubicBezTo>
                  <a:pt x="14215" y="1809750"/>
                  <a:pt x="0" y="1795535"/>
                  <a:pt x="0" y="177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9" name="Shape 7"/>
          <p:cNvSpPr/>
          <p:nvPr/>
        </p:nvSpPr>
        <p:spPr>
          <a:xfrm>
            <a:off x="333375" y="1238250"/>
            <a:ext cx="31750" cy="1809750"/>
          </a:xfrm>
          <a:custGeom>
            <a:avLst/>
            <a:gdLst/>
            <a:ahLst/>
            <a:cxnLst/>
            <a:rect l="l" t="t" r="r" b="b"/>
            <a:pathLst>
              <a:path w="31750" h="1809750">
                <a:moveTo>
                  <a:pt x="31750" y="0"/>
                </a:moveTo>
                <a:lnTo>
                  <a:pt x="31750" y="0"/>
                </a:lnTo>
                <a:lnTo>
                  <a:pt x="31750" y="1809750"/>
                </a:lnTo>
                <a:lnTo>
                  <a:pt x="31750" y="1809750"/>
                </a:lnTo>
                <a:cubicBezTo>
                  <a:pt x="14227" y="1809750"/>
                  <a:pt x="0" y="1795523"/>
                  <a:pt x="0" y="177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10" name="Shape 8"/>
          <p:cNvSpPr/>
          <p:nvPr/>
        </p:nvSpPr>
        <p:spPr>
          <a:xfrm>
            <a:off x="527844" y="1428750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79375" y="158750"/>
                </a:moveTo>
                <a:cubicBezTo>
                  <a:pt x="123183" y="158750"/>
                  <a:pt x="158750" y="123183"/>
                  <a:pt x="158750" y="79375"/>
                </a:cubicBezTo>
                <a:cubicBezTo>
                  <a:pt x="158750" y="35567"/>
                  <a:pt x="123183" y="0"/>
                  <a:pt x="79375" y="0"/>
                </a:cubicBezTo>
                <a:cubicBezTo>
                  <a:pt x="35567" y="0"/>
                  <a:pt x="0" y="35567"/>
                  <a:pt x="0" y="79375"/>
                </a:cubicBezTo>
                <a:cubicBezTo>
                  <a:pt x="0" y="123183"/>
                  <a:pt x="35567" y="158750"/>
                  <a:pt x="79375" y="158750"/>
                </a:cubicBezTo>
                <a:close/>
                <a:moveTo>
                  <a:pt x="79375" y="42168"/>
                </a:moveTo>
                <a:cubicBezTo>
                  <a:pt x="83499" y="42168"/>
                  <a:pt x="86816" y="45486"/>
                  <a:pt x="86816" y="49609"/>
                </a:cubicBezTo>
                <a:lnTo>
                  <a:pt x="86816" y="84336"/>
                </a:lnTo>
                <a:cubicBezTo>
                  <a:pt x="86816" y="88460"/>
                  <a:pt x="83499" y="91777"/>
                  <a:pt x="79375" y="91777"/>
                </a:cubicBezTo>
                <a:cubicBezTo>
                  <a:pt x="75251" y="91777"/>
                  <a:pt x="71934" y="88460"/>
                  <a:pt x="71934" y="84336"/>
                </a:cubicBezTo>
                <a:lnTo>
                  <a:pt x="71934" y="49609"/>
                </a:lnTo>
                <a:cubicBezTo>
                  <a:pt x="71934" y="45486"/>
                  <a:pt x="75251" y="42168"/>
                  <a:pt x="79375" y="42168"/>
                </a:cubicBezTo>
                <a:close/>
                <a:moveTo>
                  <a:pt x="71096" y="109141"/>
                </a:moveTo>
                <a:cubicBezTo>
                  <a:pt x="70908" y="106068"/>
                  <a:pt x="72441" y="103144"/>
                  <a:pt x="75075" y="101551"/>
                </a:cubicBezTo>
                <a:cubicBezTo>
                  <a:pt x="77709" y="99957"/>
                  <a:pt x="81010" y="99957"/>
                  <a:pt x="83644" y="101551"/>
                </a:cubicBezTo>
                <a:cubicBezTo>
                  <a:pt x="86278" y="103144"/>
                  <a:pt x="87811" y="106068"/>
                  <a:pt x="87623" y="109141"/>
                </a:cubicBezTo>
                <a:cubicBezTo>
                  <a:pt x="87811" y="112214"/>
                  <a:pt x="86278" y="115137"/>
                  <a:pt x="83644" y="116731"/>
                </a:cubicBezTo>
                <a:cubicBezTo>
                  <a:pt x="81010" y="118324"/>
                  <a:pt x="77709" y="118324"/>
                  <a:pt x="75075" y="116731"/>
                </a:cubicBezTo>
                <a:cubicBezTo>
                  <a:pt x="72441" y="115137"/>
                  <a:pt x="70908" y="112214"/>
                  <a:pt x="71096" y="109141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11" name="Text 9"/>
          <p:cNvSpPr/>
          <p:nvPr/>
        </p:nvSpPr>
        <p:spPr>
          <a:xfrm>
            <a:off x="769938" y="1397000"/>
            <a:ext cx="1039812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Problem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08000" y="1714500"/>
            <a:ext cx="5413375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b="1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84% of Indonesian homes</a:t>
            </a:r>
            <a:pPr>
              <a:lnSpc>
                <a:spcPct val="14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are built through self-construction (swadaya), yet there's no unified digital ecosystem connecting citizens with housing stakeholders.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508000" y="2222500"/>
            <a:ext cx="2627313" cy="666750"/>
          </a:xfrm>
          <a:custGeom>
            <a:avLst/>
            <a:gdLst/>
            <a:ahLst/>
            <a:cxnLst/>
            <a:rect l="l" t="t" r="r" b="b"/>
            <a:pathLst>
              <a:path w="2627313" h="666750">
                <a:moveTo>
                  <a:pt x="63501" y="0"/>
                </a:moveTo>
                <a:lnTo>
                  <a:pt x="2563811" y="0"/>
                </a:lnTo>
                <a:cubicBezTo>
                  <a:pt x="2598882" y="0"/>
                  <a:pt x="2627313" y="28430"/>
                  <a:pt x="2627313" y="63501"/>
                </a:cubicBezTo>
                <a:lnTo>
                  <a:pt x="2627313" y="603249"/>
                </a:lnTo>
                <a:cubicBezTo>
                  <a:pt x="2627313" y="638320"/>
                  <a:pt x="2598882" y="666750"/>
                  <a:pt x="2563811" y="666750"/>
                </a:cubicBezTo>
                <a:lnTo>
                  <a:pt x="63501" y="666750"/>
                </a:lnTo>
                <a:cubicBezTo>
                  <a:pt x="28430" y="666750"/>
                  <a:pt x="0" y="638320"/>
                  <a:pt x="0" y="60324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14" name="Text 12"/>
          <p:cNvSpPr/>
          <p:nvPr/>
        </p:nvSpPr>
        <p:spPr>
          <a:xfrm>
            <a:off x="543719" y="2317750"/>
            <a:ext cx="255587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75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50M+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575469" y="2635250"/>
            <a:ext cx="249237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75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Self-Built Homes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3230563" y="2222500"/>
            <a:ext cx="2627313" cy="666750"/>
          </a:xfrm>
          <a:custGeom>
            <a:avLst/>
            <a:gdLst/>
            <a:ahLst/>
            <a:cxnLst/>
            <a:rect l="l" t="t" r="r" b="b"/>
            <a:pathLst>
              <a:path w="2627313" h="666750">
                <a:moveTo>
                  <a:pt x="63501" y="0"/>
                </a:moveTo>
                <a:lnTo>
                  <a:pt x="2563811" y="0"/>
                </a:lnTo>
                <a:cubicBezTo>
                  <a:pt x="2598882" y="0"/>
                  <a:pt x="2627313" y="28430"/>
                  <a:pt x="2627313" y="63501"/>
                </a:cubicBezTo>
                <a:lnTo>
                  <a:pt x="2627313" y="603249"/>
                </a:lnTo>
                <a:cubicBezTo>
                  <a:pt x="2627313" y="638320"/>
                  <a:pt x="2598882" y="666750"/>
                  <a:pt x="2563811" y="666750"/>
                </a:cubicBezTo>
                <a:lnTo>
                  <a:pt x="63501" y="666750"/>
                </a:lnTo>
                <a:cubicBezTo>
                  <a:pt x="28430" y="666750"/>
                  <a:pt x="0" y="638320"/>
                  <a:pt x="0" y="60324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17" name="Text 15"/>
          <p:cNvSpPr/>
          <p:nvPr/>
        </p:nvSpPr>
        <p:spPr>
          <a:xfrm>
            <a:off x="3266281" y="2317750"/>
            <a:ext cx="255587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75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6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3298031" y="2635250"/>
            <a:ext cx="249237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75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Stakeholder Types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333375" y="3175000"/>
            <a:ext cx="5683250" cy="3460750"/>
          </a:xfrm>
          <a:custGeom>
            <a:avLst/>
            <a:gdLst/>
            <a:ahLst/>
            <a:cxnLst/>
            <a:rect l="l" t="t" r="r" b="b"/>
            <a:pathLst>
              <a:path w="5683250" h="3460750">
                <a:moveTo>
                  <a:pt x="31750" y="0"/>
                </a:moveTo>
                <a:lnTo>
                  <a:pt x="5619745" y="0"/>
                </a:lnTo>
                <a:cubicBezTo>
                  <a:pt x="5654818" y="0"/>
                  <a:pt x="5683250" y="28432"/>
                  <a:pt x="5683250" y="63505"/>
                </a:cubicBezTo>
                <a:lnTo>
                  <a:pt x="5683250" y="3397245"/>
                </a:lnTo>
                <a:cubicBezTo>
                  <a:pt x="5683250" y="3432318"/>
                  <a:pt x="5654818" y="3460750"/>
                  <a:pt x="5619745" y="3460750"/>
                </a:cubicBezTo>
                <a:lnTo>
                  <a:pt x="31750" y="3460750"/>
                </a:lnTo>
                <a:cubicBezTo>
                  <a:pt x="14215" y="3460750"/>
                  <a:pt x="0" y="3446535"/>
                  <a:pt x="0" y="3429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20" name="Shape 18"/>
          <p:cNvSpPr/>
          <p:nvPr/>
        </p:nvSpPr>
        <p:spPr>
          <a:xfrm>
            <a:off x="333375" y="3175000"/>
            <a:ext cx="31750" cy="3460750"/>
          </a:xfrm>
          <a:custGeom>
            <a:avLst/>
            <a:gdLst/>
            <a:ahLst/>
            <a:cxnLst/>
            <a:rect l="l" t="t" r="r" b="b"/>
            <a:pathLst>
              <a:path w="31750" h="3460750">
                <a:moveTo>
                  <a:pt x="31750" y="0"/>
                </a:moveTo>
                <a:lnTo>
                  <a:pt x="31750" y="0"/>
                </a:lnTo>
                <a:lnTo>
                  <a:pt x="31750" y="3460750"/>
                </a:lnTo>
                <a:lnTo>
                  <a:pt x="31750" y="3460750"/>
                </a:lnTo>
                <a:cubicBezTo>
                  <a:pt x="14227" y="3460750"/>
                  <a:pt x="0" y="3446523"/>
                  <a:pt x="0" y="3429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1" name="Shape 19"/>
          <p:cNvSpPr/>
          <p:nvPr/>
        </p:nvSpPr>
        <p:spPr>
          <a:xfrm>
            <a:off x="547688" y="3365500"/>
            <a:ext cx="119063" cy="158750"/>
          </a:xfrm>
          <a:custGeom>
            <a:avLst/>
            <a:gdLst/>
            <a:ahLst/>
            <a:cxnLst/>
            <a:rect l="l" t="t" r="r" b="b"/>
            <a:pathLst>
              <a:path w="119063" h="158750">
                <a:moveTo>
                  <a:pt x="90816" y="119062"/>
                </a:moveTo>
                <a:cubicBezTo>
                  <a:pt x="93080" y="112148"/>
                  <a:pt x="97606" y="105885"/>
                  <a:pt x="102722" y="100490"/>
                </a:cubicBezTo>
                <a:cubicBezTo>
                  <a:pt x="112861" y="89824"/>
                  <a:pt x="119062" y="75406"/>
                  <a:pt x="119062" y="59531"/>
                </a:cubicBezTo>
                <a:cubicBezTo>
                  <a:pt x="119062" y="26665"/>
                  <a:pt x="92397" y="0"/>
                  <a:pt x="59531" y="0"/>
                </a:cubicBezTo>
                <a:cubicBezTo>
                  <a:pt x="26665" y="0"/>
                  <a:pt x="0" y="26665"/>
                  <a:pt x="0" y="59531"/>
                </a:cubicBezTo>
                <a:cubicBezTo>
                  <a:pt x="0" y="75406"/>
                  <a:pt x="6201" y="89824"/>
                  <a:pt x="16340" y="100490"/>
                </a:cubicBezTo>
                <a:cubicBezTo>
                  <a:pt x="21456" y="105885"/>
                  <a:pt x="26014" y="112148"/>
                  <a:pt x="28246" y="119062"/>
                </a:cubicBezTo>
                <a:lnTo>
                  <a:pt x="90785" y="119062"/>
                </a:lnTo>
                <a:close/>
                <a:moveTo>
                  <a:pt x="89297" y="133945"/>
                </a:moveTo>
                <a:lnTo>
                  <a:pt x="29766" y="133945"/>
                </a:lnTo>
                <a:lnTo>
                  <a:pt x="29766" y="138906"/>
                </a:lnTo>
                <a:cubicBezTo>
                  <a:pt x="29766" y="152611"/>
                  <a:pt x="40866" y="163711"/>
                  <a:pt x="54570" y="163711"/>
                </a:cubicBezTo>
                <a:lnTo>
                  <a:pt x="64492" y="163711"/>
                </a:lnTo>
                <a:cubicBezTo>
                  <a:pt x="78197" y="163711"/>
                  <a:pt x="89297" y="152611"/>
                  <a:pt x="89297" y="138906"/>
                </a:cubicBezTo>
                <a:lnTo>
                  <a:pt x="89297" y="133945"/>
                </a:lnTo>
                <a:close/>
                <a:moveTo>
                  <a:pt x="57051" y="34727"/>
                </a:moveTo>
                <a:cubicBezTo>
                  <a:pt x="44710" y="34727"/>
                  <a:pt x="34727" y="44710"/>
                  <a:pt x="34727" y="57051"/>
                </a:cubicBezTo>
                <a:cubicBezTo>
                  <a:pt x="34727" y="61175"/>
                  <a:pt x="31409" y="64492"/>
                  <a:pt x="27285" y="64492"/>
                </a:cubicBezTo>
                <a:cubicBezTo>
                  <a:pt x="23161" y="64492"/>
                  <a:pt x="19844" y="61175"/>
                  <a:pt x="19844" y="57051"/>
                </a:cubicBezTo>
                <a:cubicBezTo>
                  <a:pt x="19844" y="36494"/>
                  <a:pt x="36494" y="19844"/>
                  <a:pt x="57051" y="19844"/>
                </a:cubicBezTo>
                <a:cubicBezTo>
                  <a:pt x="61175" y="19844"/>
                  <a:pt x="64492" y="23161"/>
                  <a:pt x="64492" y="27285"/>
                </a:cubicBezTo>
                <a:cubicBezTo>
                  <a:pt x="64492" y="31409"/>
                  <a:pt x="61175" y="34727"/>
                  <a:pt x="57051" y="34727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2" name="Text 20"/>
          <p:cNvSpPr/>
          <p:nvPr/>
        </p:nvSpPr>
        <p:spPr>
          <a:xfrm>
            <a:off x="769938" y="3333750"/>
            <a:ext cx="1039812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00D08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Solution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508000" y="3651250"/>
            <a:ext cx="5413375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 7-module digital platform unifying the entire self-built housing journey—from design to monitoring—integrating all stakeholders in one ecosystem.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508000" y="4191000"/>
            <a:ext cx="5349875" cy="1460500"/>
          </a:xfrm>
          <a:custGeom>
            <a:avLst/>
            <a:gdLst/>
            <a:ahLst/>
            <a:cxnLst/>
            <a:rect l="l" t="t" r="r" b="b"/>
            <a:pathLst>
              <a:path w="5349875" h="1460500">
                <a:moveTo>
                  <a:pt x="63503" y="0"/>
                </a:moveTo>
                <a:lnTo>
                  <a:pt x="5286372" y="0"/>
                </a:lnTo>
                <a:cubicBezTo>
                  <a:pt x="5321444" y="0"/>
                  <a:pt x="5349875" y="28431"/>
                  <a:pt x="5349875" y="63503"/>
                </a:cubicBezTo>
                <a:lnTo>
                  <a:pt x="5349875" y="1396997"/>
                </a:lnTo>
                <a:cubicBezTo>
                  <a:pt x="5349875" y="1432069"/>
                  <a:pt x="5321444" y="1460500"/>
                  <a:pt x="5286372" y="1460500"/>
                </a:cubicBezTo>
                <a:lnTo>
                  <a:pt x="63503" y="1460500"/>
                </a:lnTo>
                <a:cubicBezTo>
                  <a:pt x="28431" y="1460500"/>
                  <a:pt x="0" y="1432069"/>
                  <a:pt x="0" y="1396997"/>
                </a:cubicBezTo>
                <a:lnTo>
                  <a:pt x="0" y="63503"/>
                </a:lnTo>
                <a:cubicBezTo>
                  <a:pt x="0" y="28455"/>
                  <a:pt x="28455" y="0"/>
                  <a:pt x="63503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25" name="Text 23"/>
          <p:cNvSpPr/>
          <p:nvPr/>
        </p:nvSpPr>
        <p:spPr>
          <a:xfrm>
            <a:off x="635000" y="4318000"/>
            <a:ext cx="51514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7 Integrated Modules: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35000" y="45720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31751" y="0"/>
                </a:moveTo>
                <a:lnTo>
                  <a:pt x="158749" y="0"/>
                </a:lnTo>
                <a:cubicBezTo>
                  <a:pt x="176273" y="0"/>
                  <a:pt x="190500" y="14227"/>
                  <a:pt x="190500" y="31751"/>
                </a:cubicBezTo>
                <a:lnTo>
                  <a:pt x="190500" y="158749"/>
                </a:lnTo>
                <a:cubicBezTo>
                  <a:pt x="190500" y="176273"/>
                  <a:pt x="176273" y="190500"/>
                  <a:pt x="158749" y="190500"/>
                </a:cubicBezTo>
                <a:lnTo>
                  <a:pt x="31751" y="190500"/>
                </a:lnTo>
                <a:cubicBezTo>
                  <a:pt x="14227" y="190500"/>
                  <a:pt x="0" y="176273"/>
                  <a:pt x="0" y="15874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27" name="Text 25"/>
          <p:cNvSpPr/>
          <p:nvPr/>
        </p:nvSpPr>
        <p:spPr>
          <a:xfrm>
            <a:off x="611188" y="4572000"/>
            <a:ext cx="23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75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889000" y="4572000"/>
            <a:ext cx="460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Design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3246438" y="45720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31751" y="0"/>
                </a:moveTo>
                <a:lnTo>
                  <a:pt x="158749" y="0"/>
                </a:lnTo>
                <a:cubicBezTo>
                  <a:pt x="176273" y="0"/>
                  <a:pt x="190500" y="14227"/>
                  <a:pt x="190500" y="31751"/>
                </a:cubicBezTo>
                <a:lnTo>
                  <a:pt x="190500" y="158749"/>
                </a:lnTo>
                <a:cubicBezTo>
                  <a:pt x="190500" y="176273"/>
                  <a:pt x="176273" y="190500"/>
                  <a:pt x="158749" y="190500"/>
                </a:cubicBezTo>
                <a:lnTo>
                  <a:pt x="31751" y="190500"/>
                </a:lnTo>
                <a:cubicBezTo>
                  <a:pt x="14227" y="190500"/>
                  <a:pt x="0" y="176273"/>
                  <a:pt x="0" y="15874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30" name="Text 28"/>
          <p:cNvSpPr/>
          <p:nvPr/>
        </p:nvSpPr>
        <p:spPr>
          <a:xfrm>
            <a:off x="3222625" y="4572000"/>
            <a:ext cx="23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75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3500438" y="4572000"/>
            <a:ext cx="492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Permits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35000" y="48260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31751" y="0"/>
                </a:moveTo>
                <a:lnTo>
                  <a:pt x="158749" y="0"/>
                </a:lnTo>
                <a:cubicBezTo>
                  <a:pt x="176273" y="0"/>
                  <a:pt x="190500" y="14227"/>
                  <a:pt x="190500" y="31751"/>
                </a:cubicBezTo>
                <a:lnTo>
                  <a:pt x="190500" y="158749"/>
                </a:lnTo>
                <a:cubicBezTo>
                  <a:pt x="190500" y="176273"/>
                  <a:pt x="176273" y="190500"/>
                  <a:pt x="158749" y="190500"/>
                </a:cubicBezTo>
                <a:lnTo>
                  <a:pt x="31751" y="190500"/>
                </a:lnTo>
                <a:cubicBezTo>
                  <a:pt x="14227" y="190500"/>
                  <a:pt x="0" y="176273"/>
                  <a:pt x="0" y="15874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33" name="Text 31"/>
          <p:cNvSpPr/>
          <p:nvPr/>
        </p:nvSpPr>
        <p:spPr>
          <a:xfrm>
            <a:off x="611188" y="4826000"/>
            <a:ext cx="23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75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889000" y="4826000"/>
            <a:ext cx="5794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Materials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3246438" y="48260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31751" y="0"/>
                </a:moveTo>
                <a:lnTo>
                  <a:pt x="158749" y="0"/>
                </a:lnTo>
                <a:cubicBezTo>
                  <a:pt x="176273" y="0"/>
                  <a:pt x="190500" y="14227"/>
                  <a:pt x="190500" y="31751"/>
                </a:cubicBezTo>
                <a:lnTo>
                  <a:pt x="190500" y="158749"/>
                </a:lnTo>
                <a:cubicBezTo>
                  <a:pt x="190500" y="176273"/>
                  <a:pt x="176273" y="190500"/>
                  <a:pt x="158749" y="190500"/>
                </a:cubicBezTo>
                <a:lnTo>
                  <a:pt x="31751" y="190500"/>
                </a:lnTo>
                <a:cubicBezTo>
                  <a:pt x="14227" y="190500"/>
                  <a:pt x="0" y="176273"/>
                  <a:pt x="0" y="15874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36" name="Text 34"/>
          <p:cNvSpPr/>
          <p:nvPr/>
        </p:nvSpPr>
        <p:spPr>
          <a:xfrm>
            <a:off x="3222625" y="4826000"/>
            <a:ext cx="23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75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3500438" y="4826000"/>
            <a:ext cx="539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Workers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35000" y="50800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31751" y="0"/>
                </a:moveTo>
                <a:lnTo>
                  <a:pt x="158749" y="0"/>
                </a:lnTo>
                <a:cubicBezTo>
                  <a:pt x="176273" y="0"/>
                  <a:pt x="190500" y="14227"/>
                  <a:pt x="190500" y="31751"/>
                </a:cubicBezTo>
                <a:lnTo>
                  <a:pt x="190500" y="158749"/>
                </a:lnTo>
                <a:cubicBezTo>
                  <a:pt x="190500" y="176273"/>
                  <a:pt x="176273" y="190500"/>
                  <a:pt x="158749" y="190500"/>
                </a:cubicBezTo>
                <a:lnTo>
                  <a:pt x="31751" y="190500"/>
                </a:lnTo>
                <a:cubicBezTo>
                  <a:pt x="14227" y="190500"/>
                  <a:pt x="0" y="176273"/>
                  <a:pt x="0" y="15874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39" name="Text 37"/>
          <p:cNvSpPr/>
          <p:nvPr/>
        </p:nvSpPr>
        <p:spPr>
          <a:xfrm>
            <a:off x="611188" y="5080000"/>
            <a:ext cx="23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75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889000" y="5080000"/>
            <a:ext cx="515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Finance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3246438" y="50800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31751" y="0"/>
                </a:moveTo>
                <a:lnTo>
                  <a:pt x="158749" y="0"/>
                </a:lnTo>
                <a:cubicBezTo>
                  <a:pt x="176273" y="0"/>
                  <a:pt x="190500" y="14227"/>
                  <a:pt x="190500" y="31751"/>
                </a:cubicBezTo>
                <a:lnTo>
                  <a:pt x="190500" y="158749"/>
                </a:lnTo>
                <a:cubicBezTo>
                  <a:pt x="190500" y="176273"/>
                  <a:pt x="176273" y="190500"/>
                  <a:pt x="158749" y="190500"/>
                </a:cubicBezTo>
                <a:lnTo>
                  <a:pt x="31751" y="190500"/>
                </a:lnTo>
                <a:cubicBezTo>
                  <a:pt x="14227" y="190500"/>
                  <a:pt x="0" y="176273"/>
                  <a:pt x="0" y="15874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42" name="Text 40"/>
          <p:cNvSpPr/>
          <p:nvPr/>
        </p:nvSpPr>
        <p:spPr>
          <a:xfrm>
            <a:off x="3222625" y="5080000"/>
            <a:ext cx="23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75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3500438" y="5080000"/>
            <a:ext cx="4841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Monitor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635000" y="53340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31751" y="0"/>
                </a:moveTo>
                <a:lnTo>
                  <a:pt x="158749" y="0"/>
                </a:lnTo>
                <a:cubicBezTo>
                  <a:pt x="176273" y="0"/>
                  <a:pt x="190500" y="14227"/>
                  <a:pt x="190500" y="31751"/>
                </a:cubicBezTo>
                <a:lnTo>
                  <a:pt x="190500" y="158749"/>
                </a:lnTo>
                <a:cubicBezTo>
                  <a:pt x="190500" y="176273"/>
                  <a:pt x="176273" y="190500"/>
                  <a:pt x="158749" y="190500"/>
                </a:cubicBezTo>
                <a:lnTo>
                  <a:pt x="31751" y="190500"/>
                </a:lnTo>
                <a:cubicBezTo>
                  <a:pt x="14227" y="190500"/>
                  <a:pt x="0" y="176273"/>
                  <a:pt x="0" y="15874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45" name="Text 43"/>
          <p:cNvSpPr/>
          <p:nvPr/>
        </p:nvSpPr>
        <p:spPr>
          <a:xfrm>
            <a:off x="611188" y="5334000"/>
            <a:ext cx="23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75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7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889000" y="5334000"/>
            <a:ext cx="650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Consult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175375" y="1254125"/>
            <a:ext cx="5699125" cy="2397125"/>
          </a:xfrm>
          <a:custGeom>
            <a:avLst/>
            <a:gdLst/>
            <a:ahLst/>
            <a:cxnLst/>
            <a:rect l="l" t="t" r="r" b="b"/>
            <a:pathLst>
              <a:path w="5699125" h="2397125">
                <a:moveTo>
                  <a:pt x="31750" y="0"/>
                </a:moveTo>
                <a:lnTo>
                  <a:pt x="5667375" y="0"/>
                </a:lnTo>
                <a:cubicBezTo>
                  <a:pt x="5684910" y="0"/>
                  <a:pt x="5699125" y="14215"/>
                  <a:pt x="5699125" y="31750"/>
                </a:cubicBezTo>
                <a:lnTo>
                  <a:pt x="5699125" y="2333625"/>
                </a:lnTo>
                <a:cubicBezTo>
                  <a:pt x="5699125" y="2368695"/>
                  <a:pt x="5670695" y="2397125"/>
                  <a:pt x="5635625" y="2397125"/>
                </a:cubicBezTo>
                <a:lnTo>
                  <a:pt x="63500" y="2397125"/>
                </a:lnTo>
                <a:cubicBezTo>
                  <a:pt x="28430" y="2397125"/>
                  <a:pt x="0" y="2368695"/>
                  <a:pt x="0" y="2333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48" name="Shape 46"/>
          <p:cNvSpPr/>
          <p:nvPr/>
        </p:nvSpPr>
        <p:spPr>
          <a:xfrm>
            <a:off x="6175375" y="1254125"/>
            <a:ext cx="5699125" cy="31750"/>
          </a:xfrm>
          <a:custGeom>
            <a:avLst/>
            <a:gdLst/>
            <a:ahLst/>
            <a:cxnLst/>
            <a:rect l="l" t="t" r="r" b="b"/>
            <a:pathLst>
              <a:path w="5699125" h="31750">
                <a:moveTo>
                  <a:pt x="31750" y="0"/>
                </a:moveTo>
                <a:lnTo>
                  <a:pt x="5667375" y="0"/>
                </a:lnTo>
                <a:cubicBezTo>
                  <a:pt x="5684898" y="0"/>
                  <a:pt x="5699125" y="14227"/>
                  <a:pt x="5699125" y="31750"/>
                </a:cubicBezTo>
                <a:lnTo>
                  <a:pt x="5699125" y="31750"/>
                </a:lnTo>
                <a:lnTo>
                  <a:pt x="0" y="31750"/>
                </a:ln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49" name="Shape 47"/>
          <p:cNvSpPr/>
          <p:nvPr/>
        </p:nvSpPr>
        <p:spPr>
          <a:xfrm>
            <a:off x="6350000" y="1452563"/>
            <a:ext cx="111125" cy="111125"/>
          </a:xfrm>
          <a:custGeom>
            <a:avLst/>
            <a:gdLst/>
            <a:ahLst/>
            <a:cxnLst/>
            <a:rect l="l" t="t" r="r" b="b"/>
            <a:pathLst>
              <a:path w="111125" h="111125">
                <a:moveTo>
                  <a:pt x="13891" y="13891"/>
                </a:moveTo>
                <a:cubicBezTo>
                  <a:pt x="13891" y="10049"/>
                  <a:pt x="10787" y="6945"/>
                  <a:pt x="6945" y="6945"/>
                </a:cubicBezTo>
                <a:cubicBezTo>
                  <a:pt x="3104" y="6945"/>
                  <a:pt x="0" y="10049"/>
                  <a:pt x="0" y="13891"/>
                </a:cubicBezTo>
                <a:lnTo>
                  <a:pt x="0" y="86816"/>
                </a:lnTo>
                <a:cubicBezTo>
                  <a:pt x="0" y="96410"/>
                  <a:pt x="7770" y="104180"/>
                  <a:pt x="17363" y="104180"/>
                </a:cubicBezTo>
                <a:lnTo>
                  <a:pt x="104180" y="104180"/>
                </a:lnTo>
                <a:cubicBezTo>
                  <a:pt x="108021" y="104180"/>
                  <a:pt x="111125" y="101076"/>
                  <a:pt x="111125" y="97234"/>
                </a:cubicBezTo>
                <a:cubicBezTo>
                  <a:pt x="111125" y="93393"/>
                  <a:pt x="108021" y="90289"/>
                  <a:pt x="104180" y="90289"/>
                </a:cubicBezTo>
                <a:lnTo>
                  <a:pt x="17363" y="90289"/>
                </a:lnTo>
                <a:cubicBezTo>
                  <a:pt x="15453" y="90289"/>
                  <a:pt x="13891" y="88726"/>
                  <a:pt x="13891" y="86816"/>
                </a:cubicBezTo>
                <a:lnTo>
                  <a:pt x="13891" y="13891"/>
                </a:lnTo>
                <a:close/>
                <a:moveTo>
                  <a:pt x="102140" y="32686"/>
                </a:moveTo>
                <a:cubicBezTo>
                  <a:pt x="104853" y="29973"/>
                  <a:pt x="104853" y="25567"/>
                  <a:pt x="102140" y="22854"/>
                </a:cubicBezTo>
                <a:cubicBezTo>
                  <a:pt x="99426" y="20141"/>
                  <a:pt x="95021" y="20141"/>
                  <a:pt x="92308" y="22854"/>
                </a:cubicBezTo>
                <a:lnTo>
                  <a:pt x="69453" y="45731"/>
                </a:lnTo>
                <a:lnTo>
                  <a:pt x="56995" y="33294"/>
                </a:lnTo>
                <a:cubicBezTo>
                  <a:pt x="54282" y="30581"/>
                  <a:pt x="49876" y="30581"/>
                  <a:pt x="47163" y="33294"/>
                </a:cubicBezTo>
                <a:lnTo>
                  <a:pt x="26327" y="54130"/>
                </a:lnTo>
                <a:cubicBezTo>
                  <a:pt x="23614" y="56843"/>
                  <a:pt x="23614" y="61249"/>
                  <a:pt x="26327" y="63962"/>
                </a:cubicBezTo>
                <a:cubicBezTo>
                  <a:pt x="29040" y="66675"/>
                  <a:pt x="33446" y="66675"/>
                  <a:pt x="36159" y="63962"/>
                </a:cubicBezTo>
                <a:lnTo>
                  <a:pt x="52090" y="48031"/>
                </a:lnTo>
                <a:lnTo>
                  <a:pt x="64548" y="60489"/>
                </a:lnTo>
                <a:cubicBezTo>
                  <a:pt x="67261" y="63202"/>
                  <a:pt x="71667" y="63202"/>
                  <a:pt x="74380" y="60489"/>
                </a:cubicBezTo>
                <a:lnTo>
                  <a:pt x="102161" y="32708"/>
                </a:ln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50" name="Text 48"/>
          <p:cNvSpPr/>
          <p:nvPr/>
        </p:nvSpPr>
        <p:spPr>
          <a:xfrm>
            <a:off x="6536531" y="1428750"/>
            <a:ext cx="1325563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impact_metrics.json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6334125" y="1714500"/>
            <a:ext cx="2627313" cy="825500"/>
          </a:xfrm>
          <a:custGeom>
            <a:avLst/>
            <a:gdLst/>
            <a:ahLst/>
            <a:cxnLst/>
            <a:rect l="l" t="t" r="r" b="b"/>
            <a:pathLst>
              <a:path w="2627313" h="825500">
                <a:moveTo>
                  <a:pt x="63497" y="0"/>
                </a:moveTo>
                <a:lnTo>
                  <a:pt x="2563815" y="0"/>
                </a:lnTo>
                <a:cubicBezTo>
                  <a:pt x="2598884" y="0"/>
                  <a:pt x="2627313" y="28429"/>
                  <a:pt x="2627313" y="63497"/>
                </a:cubicBezTo>
                <a:lnTo>
                  <a:pt x="2627313" y="762003"/>
                </a:lnTo>
                <a:cubicBezTo>
                  <a:pt x="2627313" y="797071"/>
                  <a:pt x="2598884" y="825500"/>
                  <a:pt x="2563815" y="825500"/>
                </a:cubicBezTo>
                <a:lnTo>
                  <a:pt x="63497" y="825500"/>
                </a:lnTo>
                <a:cubicBezTo>
                  <a:pt x="28429" y="825500"/>
                  <a:pt x="0" y="797071"/>
                  <a:pt x="0" y="762003"/>
                </a:cubicBezTo>
                <a:lnTo>
                  <a:pt x="0" y="63497"/>
                </a:lnTo>
                <a:cubicBezTo>
                  <a:pt x="0" y="28452"/>
                  <a:pt x="28452" y="0"/>
                  <a:pt x="63497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52" name="Text 50"/>
          <p:cNvSpPr/>
          <p:nvPr/>
        </p:nvSpPr>
        <p:spPr>
          <a:xfrm>
            <a:off x="6389688" y="1841500"/>
            <a:ext cx="2516188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250" b="1" dirty="0">
                <a:solidFill>
                  <a:srgbClr val="00D08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1M+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6429375" y="2222500"/>
            <a:ext cx="2436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Target Citizens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9088438" y="1714500"/>
            <a:ext cx="2627313" cy="825500"/>
          </a:xfrm>
          <a:custGeom>
            <a:avLst/>
            <a:gdLst/>
            <a:ahLst/>
            <a:cxnLst/>
            <a:rect l="l" t="t" r="r" b="b"/>
            <a:pathLst>
              <a:path w="2627313" h="825500">
                <a:moveTo>
                  <a:pt x="63497" y="0"/>
                </a:moveTo>
                <a:lnTo>
                  <a:pt x="2563815" y="0"/>
                </a:lnTo>
                <a:cubicBezTo>
                  <a:pt x="2598884" y="0"/>
                  <a:pt x="2627313" y="28429"/>
                  <a:pt x="2627313" y="63497"/>
                </a:cubicBezTo>
                <a:lnTo>
                  <a:pt x="2627313" y="762003"/>
                </a:lnTo>
                <a:cubicBezTo>
                  <a:pt x="2627313" y="797071"/>
                  <a:pt x="2598884" y="825500"/>
                  <a:pt x="2563815" y="825500"/>
                </a:cubicBezTo>
                <a:lnTo>
                  <a:pt x="63497" y="825500"/>
                </a:lnTo>
                <a:cubicBezTo>
                  <a:pt x="28429" y="825500"/>
                  <a:pt x="0" y="797071"/>
                  <a:pt x="0" y="762003"/>
                </a:cubicBezTo>
                <a:lnTo>
                  <a:pt x="0" y="63497"/>
                </a:lnTo>
                <a:cubicBezTo>
                  <a:pt x="0" y="28452"/>
                  <a:pt x="28452" y="0"/>
                  <a:pt x="63497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55" name="Text 53"/>
          <p:cNvSpPr/>
          <p:nvPr/>
        </p:nvSpPr>
        <p:spPr>
          <a:xfrm>
            <a:off x="9144000" y="1841500"/>
            <a:ext cx="2516188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250" b="1" dirty="0">
                <a:solidFill>
                  <a:srgbClr val="F59E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500K+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9183688" y="2222500"/>
            <a:ext cx="2436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Annual Applications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6334125" y="2667000"/>
            <a:ext cx="2627313" cy="825500"/>
          </a:xfrm>
          <a:custGeom>
            <a:avLst/>
            <a:gdLst/>
            <a:ahLst/>
            <a:cxnLst/>
            <a:rect l="l" t="t" r="r" b="b"/>
            <a:pathLst>
              <a:path w="2627313" h="825500">
                <a:moveTo>
                  <a:pt x="63497" y="0"/>
                </a:moveTo>
                <a:lnTo>
                  <a:pt x="2563815" y="0"/>
                </a:lnTo>
                <a:cubicBezTo>
                  <a:pt x="2598884" y="0"/>
                  <a:pt x="2627313" y="28429"/>
                  <a:pt x="2627313" y="63497"/>
                </a:cubicBezTo>
                <a:lnTo>
                  <a:pt x="2627313" y="762003"/>
                </a:lnTo>
                <a:cubicBezTo>
                  <a:pt x="2627313" y="797071"/>
                  <a:pt x="2598884" y="825500"/>
                  <a:pt x="2563815" y="825500"/>
                </a:cubicBezTo>
                <a:lnTo>
                  <a:pt x="63497" y="825500"/>
                </a:lnTo>
                <a:cubicBezTo>
                  <a:pt x="28429" y="825500"/>
                  <a:pt x="0" y="797071"/>
                  <a:pt x="0" y="762003"/>
                </a:cubicBezTo>
                <a:lnTo>
                  <a:pt x="0" y="63497"/>
                </a:lnTo>
                <a:cubicBezTo>
                  <a:pt x="0" y="28452"/>
                  <a:pt x="28452" y="0"/>
                  <a:pt x="63497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58" name="Text 56"/>
          <p:cNvSpPr/>
          <p:nvPr/>
        </p:nvSpPr>
        <p:spPr>
          <a:xfrm>
            <a:off x="6389688" y="2794000"/>
            <a:ext cx="2516188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250" b="1" dirty="0">
                <a:solidFill>
                  <a:srgbClr val="7C3AE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6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6429375" y="3175000"/>
            <a:ext cx="2436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Stakeholder Types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9088438" y="2667000"/>
            <a:ext cx="2627313" cy="825500"/>
          </a:xfrm>
          <a:custGeom>
            <a:avLst/>
            <a:gdLst/>
            <a:ahLst/>
            <a:cxnLst/>
            <a:rect l="l" t="t" r="r" b="b"/>
            <a:pathLst>
              <a:path w="2627313" h="825500">
                <a:moveTo>
                  <a:pt x="63497" y="0"/>
                </a:moveTo>
                <a:lnTo>
                  <a:pt x="2563815" y="0"/>
                </a:lnTo>
                <a:cubicBezTo>
                  <a:pt x="2598884" y="0"/>
                  <a:pt x="2627313" y="28429"/>
                  <a:pt x="2627313" y="63497"/>
                </a:cubicBezTo>
                <a:lnTo>
                  <a:pt x="2627313" y="762003"/>
                </a:lnTo>
                <a:cubicBezTo>
                  <a:pt x="2627313" y="797071"/>
                  <a:pt x="2598884" y="825500"/>
                  <a:pt x="2563815" y="825500"/>
                </a:cubicBezTo>
                <a:lnTo>
                  <a:pt x="63497" y="825500"/>
                </a:lnTo>
                <a:cubicBezTo>
                  <a:pt x="28429" y="825500"/>
                  <a:pt x="0" y="797071"/>
                  <a:pt x="0" y="762003"/>
                </a:cubicBezTo>
                <a:lnTo>
                  <a:pt x="0" y="63497"/>
                </a:lnTo>
                <a:cubicBezTo>
                  <a:pt x="0" y="28452"/>
                  <a:pt x="28452" y="0"/>
                  <a:pt x="63497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61" name="Text 59"/>
          <p:cNvSpPr/>
          <p:nvPr/>
        </p:nvSpPr>
        <p:spPr>
          <a:xfrm>
            <a:off x="9144000" y="2794000"/>
            <a:ext cx="2516188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250" b="1" dirty="0">
                <a:solidFill>
                  <a:srgbClr val="00D08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84%</a:t>
            </a:r>
            <a:endParaRPr lang="en-US" sz="1600" dirty="0"/>
          </a:p>
        </p:txBody>
      </p:sp>
      <p:sp>
        <p:nvSpPr>
          <p:cNvPr id="62" name="Text 60"/>
          <p:cNvSpPr/>
          <p:nvPr/>
        </p:nvSpPr>
        <p:spPr>
          <a:xfrm>
            <a:off x="9183688" y="3175000"/>
            <a:ext cx="2436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Homes Covered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6191250" y="3778250"/>
            <a:ext cx="5683250" cy="2857500"/>
          </a:xfrm>
          <a:custGeom>
            <a:avLst/>
            <a:gdLst/>
            <a:ahLst/>
            <a:cxnLst/>
            <a:rect l="l" t="t" r="r" b="b"/>
            <a:pathLst>
              <a:path w="5683250" h="2857500">
                <a:moveTo>
                  <a:pt x="31750" y="0"/>
                </a:moveTo>
                <a:lnTo>
                  <a:pt x="5619756" y="0"/>
                </a:lnTo>
                <a:cubicBezTo>
                  <a:pt x="5654823" y="0"/>
                  <a:pt x="5683250" y="28427"/>
                  <a:pt x="5683250" y="63494"/>
                </a:cubicBezTo>
                <a:lnTo>
                  <a:pt x="5683250" y="2794006"/>
                </a:lnTo>
                <a:cubicBezTo>
                  <a:pt x="5683250" y="2829073"/>
                  <a:pt x="5654823" y="2857500"/>
                  <a:pt x="5619756" y="2857500"/>
                </a:cubicBezTo>
                <a:lnTo>
                  <a:pt x="31750" y="2857500"/>
                </a:lnTo>
                <a:cubicBezTo>
                  <a:pt x="14227" y="2857500"/>
                  <a:pt x="0" y="2843273"/>
                  <a:pt x="0" y="2825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61B22"/>
          </a:solidFill>
          <a:ln/>
        </p:spPr>
      </p:sp>
      <p:sp>
        <p:nvSpPr>
          <p:cNvPr id="64" name="Shape 62"/>
          <p:cNvSpPr/>
          <p:nvPr/>
        </p:nvSpPr>
        <p:spPr>
          <a:xfrm>
            <a:off x="6191250" y="3778250"/>
            <a:ext cx="31750" cy="2857500"/>
          </a:xfrm>
          <a:custGeom>
            <a:avLst/>
            <a:gdLst/>
            <a:ahLst/>
            <a:cxnLst/>
            <a:rect l="l" t="t" r="r" b="b"/>
            <a:pathLst>
              <a:path w="31750" h="2857500">
                <a:moveTo>
                  <a:pt x="31750" y="0"/>
                </a:moveTo>
                <a:lnTo>
                  <a:pt x="31750" y="0"/>
                </a:lnTo>
                <a:lnTo>
                  <a:pt x="31750" y="2857500"/>
                </a:lnTo>
                <a:lnTo>
                  <a:pt x="31750" y="2857500"/>
                </a:lnTo>
                <a:cubicBezTo>
                  <a:pt x="14227" y="2857500"/>
                  <a:pt x="0" y="2843273"/>
                  <a:pt x="0" y="2825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65" name="Shape 63"/>
          <p:cNvSpPr/>
          <p:nvPr/>
        </p:nvSpPr>
        <p:spPr>
          <a:xfrm>
            <a:off x="6374805" y="3960813"/>
            <a:ext cx="125016" cy="111125"/>
          </a:xfrm>
          <a:custGeom>
            <a:avLst/>
            <a:gdLst/>
            <a:ahLst/>
            <a:cxnLst/>
            <a:rect l="l" t="t" r="r" b="b"/>
            <a:pathLst>
              <a:path w="125016" h="111125">
                <a:moveTo>
                  <a:pt x="78308" y="260"/>
                </a:moveTo>
                <a:cubicBezTo>
                  <a:pt x="74619" y="-803"/>
                  <a:pt x="70777" y="1346"/>
                  <a:pt x="69714" y="5035"/>
                </a:cubicBezTo>
                <a:lnTo>
                  <a:pt x="41932" y="102270"/>
                </a:lnTo>
                <a:cubicBezTo>
                  <a:pt x="40869" y="105959"/>
                  <a:pt x="43018" y="109801"/>
                  <a:pt x="46707" y="110865"/>
                </a:cubicBezTo>
                <a:cubicBezTo>
                  <a:pt x="50397" y="111928"/>
                  <a:pt x="54239" y="109779"/>
                  <a:pt x="55302" y="106090"/>
                </a:cubicBezTo>
                <a:lnTo>
                  <a:pt x="83083" y="8855"/>
                </a:lnTo>
                <a:cubicBezTo>
                  <a:pt x="84147" y="5166"/>
                  <a:pt x="81998" y="1324"/>
                  <a:pt x="78308" y="260"/>
                </a:cubicBezTo>
                <a:close/>
                <a:moveTo>
                  <a:pt x="92329" y="29800"/>
                </a:moveTo>
                <a:cubicBezTo>
                  <a:pt x="89616" y="32513"/>
                  <a:pt x="89616" y="36919"/>
                  <a:pt x="92329" y="39632"/>
                </a:cubicBezTo>
                <a:lnTo>
                  <a:pt x="108260" y="55563"/>
                </a:lnTo>
                <a:lnTo>
                  <a:pt x="92329" y="71493"/>
                </a:lnTo>
                <a:cubicBezTo>
                  <a:pt x="89616" y="74206"/>
                  <a:pt x="89616" y="78612"/>
                  <a:pt x="92329" y="81325"/>
                </a:cubicBezTo>
                <a:cubicBezTo>
                  <a:pt x="95042" y="84038"/>
                  <a:pt x="99448" y="84038"/>
                  <a:pt x="102161" y="81325"/>
                </a:cubicBezTo>
                <a:lnTo>
                  <a:pt x="122997" y="60489"/>
                </a:lnTo>
                <a:cubicBezTo>
                  <a:pt x="125710" y="57776"/>
                  <a:pt x="125710" y="53370"/>
                  <a:pt x="122997" y="50657"/>
                </a:cubicBezTo>
                <a:lnTo>
                  <a:pt x="102161" y="29821"/>
                </a:lnTo>
                <a:cubicBezTo>
                  <a:pt x="99448" y="27108"/>
                  <a:pt x="95042" y="27108"/>
                  <a:pt x="92329" y="29821"/>
                </a:cubicBezTo>
                <a:close/>
                <a:moveTo>
                  <a:pt x="32708" y="29800"/>
                </a:moveTo>
                <a:cubicBezTo>
                  <a:pt x="29995" y="27087"/>
                  <a:pt x="25589" y="27087"/>
                  <a:pt x="22876" y="29800"/>
                </a:cubicBezTo>
                <a:lnTo>
                  <a:pt x="2040" y="50636"/>
                </a:lnTo>
                <a:cubicBezTo>
                  <a:pt x="-673" y="53349"/>
                  <a:pt x="-673" y="57755"/>
                  <a:pt x="2040" y="60468"/>
                </a:cubicBezTo>
                <a:lnTo>
                  <a:pt x="22876" y="81304"/>
                </a:lnTo>
                <a:cubicBezTo>
                  <a:pt x="25589" y="84017"/>
                  <a:pt x="29995" y="84017"/>
                  <a:pt x="32708" y="81304"/>
                </a:cubicBezTo>
                <a:cubicBezTo>
                  <a:pt x="35421" y="78591"/>
                  <a:pt x="35421" y="74185"/>
                  <a:pt x="32708" y="71472"/>
                </a:cubicBezTo>
                <a:lnTo>
                  <a:pt x="16777" y="55563"/>
                </a:lnTo>
                <a:lnTo>
                  <a:pt x="32686" y="39632"/>
                </a:lnTo>
                <a:cubicBezTo>
                  <a:pt x="35399" y="36919"/>
                  <a:pt x="35399" y="32513"/>
                  <a:pt x="32686" y="2980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66" name="Text 64"/>
          <p:cNvSpPr/>
          <p:nvPr/>
        </p:nvSpPr>
        <p:spPr>
          <a:xfrm>
            <a:off x="6568281" y="3937000"/>
            <a:ext cx="722313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tech_stack</a:t>
            </a:r>
            <a:endParaRPr lang="en-US" sz="1600" dirty="0"/>
          </a:p>
        </p:txBody>
      </p:sp>
      <p:sp>
        <p:nvSpPr>
          <p:cNvPr id="67" name="Shape 65"/>
          <p:cNvSpPr/>
          <p:nvPr/>
        </p:nvSpPr>
        <p:spPr>
          <a:xfrm>
            <a:off x="6365875" y="4222750"/>
            <a:ext cx="1722438" cy="317500"/>
          </a:xfrm>
          <a:custGeom>
            <a:avLst/>
            <a:gdLst/>
            <a:ahLst/>
            <a:cxnLst/>
            <a:rect l="l" t="t" r="r" b="b"/>
            <a:pathLst>
              <a:path w="1722438" h="317500">
                <a:moveTo>
                  <a:pt x="31750" y="0"/>
                </a:moveTo>
                <a:lnTo>
                  <a:pt x="1690688" y="0"/>
                </a:lnTo>
                <a:cubicBezTo>
                  <a:pt x="1708211" y="0"/>
                  <a:pt x="1722438" y="14227"/>
                  <a:pt x="1722438" y="31750"/>
                </a:cubicBezTo>
                <a:lnTo>
                  <a:pt x="1722438" y="285750"/>
                </a:lnTo>
                <a:cubicBezTo>
                  <a:pt x="1722438" y="303273"/>
                  <a:pt x="1708211" y="317500"/>
                  <a:pt x="1690688" y="317500"/>
                </a:cubicBezTo>
                <a:lnTo>
                  <a:pt x="31750" y="317500"/>
                </a:lnTo>
                <a:cubicBezTo>
                  <a:pt x="14227" y="317500"/>
                  <a:pt x="0" y="303273"/>
                  <a:pt x="0" y="285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68" name="Shape 66"/>
          <p:cNvSpPr/>
          <p:nvPr/>
        </p:nvSpPr>
        <p:spPr>
          <a:xfrm>
            <a:off x="6445250" y="4318000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103733" y="43954"/>
                </a:moveTo>
                <a:cubicBezTo>
                  <a:pt x="102394" y="43507"/>
                  <a:pt x="101054" y="43086"/>
                  <a:pt x="99715" y="42689"/>
                </a:cubicBezTo>
                <a:cubicBezTo>
                  <a:pt x="99938" y="41771"/>
                  <a:pt x="100137" y="40853"/>
                  <a:pt x="100335" y="39936"/>
                </a:cubicBezTo>
                <a:cubicBezTo>
                  <a:pt x="103386" y="25152"/>
                  <a:pt x="101377" y="13271"/>
                  <a:pt x="94605" y="9351"/>
                </a:cubicBezTo>
                <a:cubicBezTo>
                  <a:pt x="88081" y="5606"/>
                  <a:pt x="77440" y="9500"/>
                  <a:pt x="66675" y="18876"/>
                </a:cubicBezTo>
                <a:cubicBezTo>
                  <a:pt x="65608" y="19794"/>
                  <a:pt x="64567" y="20762"/>
                  <a:pt x="63574" y="21729"/>
                </a:cubicBezTo>
                <a:cubicBezTo>
                  <a:pt x="62905" y="21084"/>
                  <a:pt x="62210" y="20439"/>
                  <a:pt x="61516" y="19819"/>
                </a:cubicBezTo>
                <a:cubicBezTo>
                  <a:pt x="50229" y="9798"/>
                  <a:pt x="38919" y="5581"/>
                  <a:pt x="32147" y="9525"/>
                </a:cubicBezTo>
                <a:cubicBezTo>
                  <a:pt x="25648" y="13295"/>
                  <a:pt x="23713" y="24482"/>
                  <a:pt x="26442" y="38472"/>
                </a:cubicBezTo>
                <a:cubicBezTo>
                  <a:pt x="26715" y="39861"/>
                  <a:pt x="27012" y="41225"/>
                  <a:pt x="27360" y="42614"/>
                </a:cubicBezTo>
                <a:cubicBezTo>
                  <a:pt x="25772" y="43061"/>
                  <a:pt x="24209" y="43557"/>
                  <a:pt x="22746" y="44078"/>
                </a:cubicBezTo>
                <a:cubicBezTo>
                  <a:pt x="9500" y="48667"/>
                  <a:pt x="0" y="55910"/>
                  <a:pt x="0" y="63401"/>
                </a:cubicBezTo>
                <a:cubicBezTo>
                  <a:pt x="0" y="71140"/>
                  <a:pt x="10120" y="78904"/>
                  <a:pt x="23887" y="83617"/>
                </a:cubicBezTo>
                <a:cubicBezTo>
                  <a:pt x="25003" y="83989"/>
                  <a:pt x="26119" y="84361"/>
                  <a:pt x="27260" y="84683"/>
                </a:cubicBezTo>
                <a:cubicBezTo>
                  <a:pt x="26888" y="86171"/>
                  <a:pt x="26566" y="87635"/>
                  <a:pt x="26268" y="89148"/>
                </a:cubicBezTo>
                <a:cubicBezTo>
                  <a:pt x="23664" y="102915"/>
                  <a:pt x="25698" y="113829"/>
                  <a:pt x="32196" y="117574"/>
                </a:cubicBezTo>
                <a:cubicBezTo>
                  <a:pt x="38894" y="121444"/>
                  <a:pt x="50155" y="117475"/>
                  <a:pt x="61119" y="107876"/>
                </a:cubicBezTo>
                <a:cubicBezTo>
                  <a:pt x="61987" y="107107"/>
                  <a:pt x="62855" y="106313"/>
                  <a:pt x="63723" y="105470"/>
                </a:cubicBezTo>
                <a:cubicBezTo>
                  <a:pt x="64815" y="106536"/>
                  <a:pt x="65956" y="107553"/>
                  <a:pt x="67097" y="108545"/>
                </a:cubicBezTo>
                <a:cubicBezTo>
                  <a:pt x="77713" y="117673"/>
                  <a:pt x="88205" y="121369"/>
                  <a:pt x="94679" y="117624"/>
                </a:cubicBezTo>
                <a:cubicBezTo>
                  <a:pt x="101377" y="113754"/>
                  <a:pt x="103560" y="102022"/>
                  <a:pt x="100732" y="87734"/>
                </a:cubicBezTo>
                <a:cubicBezTo>
                  <a:pt x="100509" y="86643"/>
                  <a:pt x="100261" y="85527"/>
                  <a:pt x="99988" y="84386"/>
                </a:cubicBezTo>
                <a:cubicBezTo>
                  <a:pt x="100781" y="84162"/>
                  <a:pt x="101550" y="83914"/>
                  <a:pt x="102319" y="83666"/>
                </a:cubicBezTo>
                <a:cubicBezTo>
                  <a:pt x="116632" y="78929"/>
                  <a:pt x="127000" y="71264"/>
                  <a:pt x="127000" y="63401"/>
                </a:cubicBezTo>
                <a:cubicBezTo>
                  <a:pt x="127000" y="55885"/>
                  <a:pt x="117227" y="48592"/>
                  <a:pt x="103733" y="43954"/>
                </a:cubicBezTo>
                <a:close/>
                <a:moveTo>
                  <a:pt x="70172" y="22895"/>
                </a:moveTo>
                <a:cubicBezTo>
                  <a:pt x="79400" y="14858"/>
                  <a:pt x="88007" y="11708"/>
                  <a:pt x="91926" y="13965"/>
                </a:cubicBezTo>
                <a:cubicBezTo>
                  <a:pt x="96118" y="16371"/>
                  <a:pt x="97730" y="26095"/>
                  <a:pt x="95101" y="38869"/>
                </a:cubicBezTo>
                <a:cubicBezTo>
                  <a:pt x="94928" y="39712"/>
                  <a:pt x="94754" y="40531"/>
                  <a:pt x="94531" y="41349"/>
                </a:cubicBezTo>
                <a:cubicBezTo>
                  <a:pt x="89024" y="40109"/>
                  <a:pt x="83443" y="39216"/>
                  <a:pt x="77837" y="38720"/>
                </a:cubicBezTo>
                <a:cubicBezTo>
                  <a:pt x="74612" y="34106"/>
                  <a:pt x="71090" y="29691"/>
                  <a:pt x="67270" y="25549"/>
                </a:cubicBezTo>
                <a:cubicBezTo>
                  <a:pt x="68238" y="24631"/>
                  <a:pt x="69180" y="23763"/>
                  <a:pt x="70172" y="22895"/>
                </a:cubicBezTo>
                <a:close/>
                <a:moveTo>
                  <a:pt x="41473" y="76274"/>
                </a:moveTo>
                <a:cubicBezTo>
                  <a:pt x="42738" y="78432"/>
                  <a:pt x="44028" y="80590"/>
                  <a:pt x="45393" y="82699"/>
                </a:cubicBezTo>
                <a:cubicBezTo>
                  <a:pt x="41523" y="82277"/>
                  <a:pt x="37678" y="81657"/>
                  <a:pt x="33883" y="80838"/>
                </a:cubicBezTo>
                <a:cubicBezTo>
                  <a:pt x="34975" y="77267"/>
                  <a:pt x="36339" y="73571"/>
                  <a:pt x="37926" y="69800"/>
                </a:cubicBezTo>
                <a:cubicBezTo>
                  <a:pt x="39067" y="71983"/>
                  <a:pt x="40233" y="74141"/>
                  <a:pt x="41473" y="76274"/>
                </a:cubicBezTo>
                <a:close/>
                <a:moveTo>
                  <a:pt x="33958" y="46434"/>
                </a:moveTo>
                <a:cubicBezTo>
                  <a:pt x="37529" y="45641"/>
                  <a:pt x="41325" y="44996"/>
                  <a:pt x="45269" y="44500"/>
                </a:cubicBezTo>
                <a:cubicBezTo>
                  <a:pt x="43954" y="46558"/>
                  <a:pt x="42664" y="48667"/>
                  <a:pt x="41449" y="50800"/>
                </a:cubicBezTo>
                <a:cubicBezTo>
                  <a:pt x="40233" y="52908"/>
                  <a:pt x="39043" y="55066"/>
                  <a:pt x="37926" y="57249"/>
                </a:cubicBezTo>
                <a:cubicBezTo>
                  <a:pt x="36364" y="53553"/>
                  <a:pt x="35049" y="49932"/>
                  <a:pt x="33958" y="46434"/>
                </a:cubicBezTo>
                <a:close/>
                <a:moveTo>
                  <a:pt x="40754" y="63525"/>
                </a:moveTo>
                <a:cubicBezTo>
                  <a:pt x="42391" y="60102"/>
                  <a:pt x="44177" y="56753"/>
                  <a:pt x="46062" y="53454"/>
                </a:cubicBezTo>
                <a:cubicBezTo>
                  <a:pt x="47947" y="50155"/>
                  <a:pt x="49981" y="46955"/>
                  <a:pt x="52115" y="43805"/>
                </a:cubicBezTo>
                <a:cubicBezTo>
                  <a:pt x="55835" y="43532"/>
                  <a:pt x="59630" y="43383"/>
                  <a:pt x="63500" y="43383"/>
                </a:cubicBezTo>
                <a:cubicBezTo>
                  <a:pt x="67370" y="43383"/>
                  <a:pt x="71189" y="43532"/>
                  <a:pt x="74885" y="43805"/>
                </a:cubicBezTo>
                <a:cubicBezTo>
                  <a:pt x="76994" y="46930"/>
                  <a:pt x="79003" y="50130"/>
                  <a:pt x="80913" y="53404"/>
                </a:cubicBezTo>
                <a:cubicBezTo>
                  <a:pt x="82823" y="56679"/>
                  <a:pt x="84609" y="60027"/>
                  <a:pt x="86296" y="63426"/>
                </a:cubicBezTo>
                <a:cubicBezTo>
                  <a:pt x="84634" y="66849"/>
                  <a:pt x="82848" y="70222"/>
                  <a:pt x="80938" y="73546"/>
                </a:cubicBezTo>
                <a:cubicBezTo>
                  <a:pt x="79053" y="76845"/>
                  <a:pt x="77043" y="80045"/>
                  <a:pt x="74935" y="83220"/>
                </a:cubicBezTo>
                <a:cubicBezTo>
                  <a:pt x="71239" y="83493"/>
                  <a:pt x="67394" y="83617"/>
                  <a:pt x="63500" y="83617"/>
                </a:cubicBezTo>
                <a:cubicBezTo>
                  <a:pt x="59606" y="83617"/>
                  <a:pt x="55835" y="83493"/>
                  <a:pt x="52189" y="83269"/>
                </a:cubicBezTo>
                <a:cubicBezTo>
                  <a:pt x="50031" y="80119"/>
                  <a:pt x="47997" y="76895"/>
                  <a:pt x="46087" y="73596"/>
                </a:cubicBezTo>
                <a:cubicBezTo>
                  <a:pt x="44177" y="70296"/>
                  <a:pt x="42416" y="66948"/>
                  <a:pt x="40754" y="63525"/>
                </a:cubicBezTo>
                <a:close/>
                <a:moveTo>
                  <a:pt x="85551" y="76225"/>
                </a:moveTo>
                <a:cubicBezTo>
                  <a:pt x="86816" y="74042"/>
                  <a:pt x="88007" y="71834"/>
                  <a:pt x="89173" y="69602"/>
                </a:cubicBezTo>
                <a:cubicBezTo>
                  <a:pt x="90760" y="73199"/>
                  <a:pt x="92149" y="76845"/>
                  <a:pt x="93365" y="80590"/>
                </a:cubicBezTo>
                <a:cubicBezTo>
                  <a:pt x="89520" y="81459"/>
                  <a:pt x="85626" y="82128"/>
                  <a:pt x="81707" y="82575"/>
                </a:cubicBezTo>
                <a:cubicBezTo>
                  <a:pt x="83046" y="80491"/>
                  <a:pt x="84311" y="78358"/>
                  <a:pt x="85551" y="76225"/>
                </a:cubicBezTo>
                <a:close/>
                <a:moveTo>
                  <a:pt x="89123" y="57249"/>
                </a:moveTo>
                <a:cubicBezTo>
                  <a:pt x="87957" y="55066"/>
                  <a:pt x="86767" y="52884"/>
                  <a:pt x="85527" y="50750"/>
                </a:cubicBezTo>
                <a:cubicBezTo>
                  <a:pt x="84311" y="48642"/>
                  <a:pt x="83046" y="46558"/>
                  <a:pt x="81731" y="44500"/>
                </a:cubicBezTo>
                <a:cubicBezTo>
                  <a:pt x="85725" y="44996"/>
                  <a:pt x="89545" y="45665"/>
                  <a:pt x="93117" y="46484"/>
                </a:cubicBezTo>
                <a:cubicBezTo>
                  <a:pt x="91976" y="50155"/>
                  <a:pt x="90636" y="53727"/>
                  <a:pt x="89123" y="57249"/>
                </a:cubicBezTo>
                <a:close/>
                <a:moveTo>
                  <a:pt x="63550" y="29344"/>
                </a:moveTo>
                <a:cubicBezTo>
                  <a:pt x="66154" y="32172"/>
                  <a:pt x="68610" y="35148"/>
                  <a:pt x="70892" y="38224"/>
                </a:cubicBezTo>
                <a:cubicBezTo>
                  <a:pt x="65980" y="38001"/>
                  <a:pt x="61044" y="38001"/>
                  <a:pt x="56133" y="38224"/>
                </a:cubicBezTo>
                <a:cubicBezTo>
                  <a:pt x="58564" y="35024"/>
                  <a:pt x="61069" y="32048"/>
                  <a:pt x="63550" y="29344"/>
                </a:cubicBezTo>
                <a:close/>
                <a:moveTo>
                  <a:pt x="34776" y="14139"/>
                </a:moveTo>
                <a:cubicBezTo>
                  <a:pt x="38943" y="11708"/>
                  <a:pt x="48196" y="15180"/>
                  <a:pt x="57944" y="23812"/>
                </a:cubicBezTo>
                <a:cubicBezTo>
                  <a:pt x="58564" y="24358"/>
                  <a:pt x="59184" y="24954"/>
                  <a:pt x="59829" y="25549"/>
                </a:cubicBezTo>
                <a:cubicBezTo>
                  <a:pt x="55984" y="29691"/>
                  <a:pt x="52437" y="34106"/>
                  <a:pt x="49188" y="38720"/>
                </a:cubicBezTo>
                <a:cubicBezTo>
                  <a:pt x="43582" y="39216"/>
                  <a:pt x="38026" y="40084"/>
                  <a:pt x="32519" y="41300"/>
                </a:cubicBezTo>
                <a:cubicBezTo>
                  <a:pt x="32196" y="40035"/>
                  <a:pt x="31924" y="38745"/>
                  <a:pt x="31651" y="37455"/>
                </a:cubicBezTo>
                <a:cubicBezTo>
                  <a:pt x="29319" y="25450"/>
                  <a:pt x="30857" y="16396"/>
                  <a:pt x="34776" y="14139"/>
                </a:cubicBezTo>
                <a:close/>
                <a:moveTo>
                  <a:pt x="28699" y="79524"/>
                </a:moveTo>
                <a:cubicBezTo>
                  <a:pt x="27657" y="79226"/>
                  <a:pt x="26640" y="78904"/>
                  <a:pt x="25623" y="78556"/>
                </a:cubicBezTo>
                <a:cubicBezTo>
                  <a:pt x="20340" y="76895"/>
                  <a:pt x="14337" y="74265"/>
                  <a:pt x="9996" y="70817"/>
                </a:cubicBezTo>
                <a:cubicBezTo>
                  <a:pt x="7491" y="69081"/>
                  <a:pt x="5804" y="66402"/>
                  <a:pt x="5333" y="63401"/>
                </a:cubicBezTo>
                <a:cubicBezTo>
                  <a:pt x="5333" y="58862"/>
                  <a:pt x="13171" y="53057"/>
                  <a:pt x="24482" y="49113"/>
                </a:cubicBezTo>
                <a:cubicBezTo>
                  <a:pt x="25896" y="48617"/>
                  <a:pt x="27335" y="48171"/>
                  <a:pt x="28773" y="47749"/>
                </a:cubicBezTo>
                <a:cubicBezTo>
                  <a:pt x="30460" y="53132"/>
                  <a:pt x="32494" y="58415"/>
                  <a:pt x="34851" y="63525"/>
                </a:cubicBezTo>
                <a:cubicBezTo>
                  <a:pt x="32469" y="68709"/>
                  <a:pt x="30411" y="74067"/>
                  <a:pt x="28699" y="79524"/>
                </a:cubicBezTo>
                <a:close/>
                <a:moveTo>
                  <a:pt x="57621" y="103832"/>
                </a:moveTo>
                <a:cubicBezTo>
                  <a:pt x="53529" y="107578"/>
                  <a:pt x="48791" y="110554"/>
                  <a:pt x="43631" y="112588"/>
                </a:cubicBezTo>
                <a:cubicBezTo>
                  <a:pt x="40878" y="113903"/>
                  <a:pt x="37703" y="114027"/>
                  <a:pt x="34875" y="112911"/>
                </a:cubicBezTo>
                <a:cubicBezTo>
                  <a:pt x="30931" y="110629"/>
                  <a:pt x="29294" y="101873"/>
                  <a:pt x="31527" y="90091"/>
                </a:cubicBezTo>
                <a:cubicBezTo>
                  <a:pt x="31800" y="88702"/>
                  <a:pt x="32097" y="87313"/>
                  <a:pt x="32445" y="85948"/>
                </a:cubicBezTo>
                <a:cubicBezTo>
                  <a:pt x="38001" y="87139"/>
                  <a:pt x="43607" y="87957"/>
                  <a:pt x="49287" y="88379"/>
                </a:cubicBezTo>
                <a:cubicBezTo>
                  <a:pt x="52561" y="93018"/>
                  <a:pt x="56158" y="97458"/>
                  <a:pt x="60003" y="101625"/>
                </a:cubicBezTo>
                <a:cubicBezTo>
                  <a:pt x="59209" y="102394"/>
                  <a:pt x="58415" y="103138"/>
                  <a:pt x="57621" y="103832"/>
                </a:cubicBezTo>
                <a:close/>
                <a:moveTo>
                  <a:pt x="63698" y="97805"/>
                </a:moveTo>
                <a:cubicBezTo>
                  <a:pt x="61168" y="95076"/>
                  <a:pt x="58638" y="92050"/>
                  <a:pt x="56183" y="88801"/>
                </a:cubicBezTo>
                <a:cubicBezTo>
                  <a:pt x="58564" y="88900"/>
                  <a:pt x="61020" y="88950"/>
                  <a:pt x="63500" y="88950"/>
                </a:cubicBezTo>
                <a:cubicBezTo>
                  <a:pt x="66055" y="88950"/>
                  <a:pt x="68560" y="88900"/>
                  <a:pt x="71041" y="88776"/>
                </a:cubicBezTo>
                <a:cubicBezTo>
                  <a:pt x="68759" y="91926"/>
                  <a:pt x="66303" y="94928"/>
                  <a:pt x="63698" y="97805"/>
                </a:cubicBezTo>
                <a:close/>
                <a:moveTo>
                  <a:pt x="96118" y="105246"/>
                </a:moveTo>
                <a:cubicBezTo>
                  <a:pt x="95895" y="108272"/>
                  <a:pt x="94407" y="111100"/>
                  <a:pt x="92025" y="113010"/>
                </a:cubicBezTo>
                <a:cubicBezTo>
                  <a:pt x="88081" y="115292"/>
                  <a:pt x="79673" y="112316"/>
                  <a:pt x="70594" y="104527"/>
                </a:cubicBezTo>
                <a:cubicBezTo>
                  <a:pt x="69552" y="103634"/>
                  <a:pt x="68511" y="102667"/>
                  <a:pt x="67444" y="101674"/>
                </a:cubicBezTo>
                <a:cubicBezTo>
                  <a:pt x="71239" y="97482"/>
                  <a:pt x="74737" y="93042"/>
                  <a:pt x="77912" y="88379"/>
                </a:cubicBezTo>
                <a:cubicBezTo>
                  <a:pt x="83592" y="87908"/>
                  <a:pt x="89247" y="87040"/>
                  <a:pt x="94828" y="85775"/>
                </a:cubicBezTo>
                <a:cubicBezTo>
                  <a:pt x="95076" y="86792"/>
                  <a:pt x="95300" y="87809"/>
                  <a:pt x="95498" y="88801"/>
                </a:cubicBezTo>
                <a:cubicBezTo>
                  <a:pt x="96713" y="94159"/>
                  <a:pt x="96912" y="99740"/>
                  <a:pt x="96118" y="105246"/>
                </a:cubicBezTo>
                <a:close/>
                <a:moveTo>
                  <a:pt x="100633" y="78581"/>
                </a:moveTo>
                <a:cubicBezTo>
                  <a:pt x="99938" y="78804"/>
                  <a:pt x="99244" y="79028"/>
                  <a:pt x="98524" y="79226"/>
                </a:cubicBezTo>
                <a:cubicBezTo>
                  <a:pt x="96788" y="73819"/>
                  <a:pt x="94655" y="68535"/>
                  <a:pt x="92199" y="63401"/>
                </a:cubicBezTo>
                <a:cubicBezTo>
                  <a:pt x="94580" y="58341"/>
                  <a:pt x="96589" y="53132"/>
                  <a:pt x="98276" y="47799"/>
                </a:cubicBezTo>
                <a:cubicBezTo>
                  <a:pt x="99566" y="48171"/>
                  <a:pt x="100806" y="48568"/>
                  <a:pt x="101997" y="48964"/>
                </a:cubicBezTo>
                <a:cubicBezTo>
                  <a:pt x="113556" y="52933"/>
                  <a:pt x="121667" y="58837"/>
                  <a:pt x="121667" y="63351"/>
                </a:cubicBezTo>
                <a:cubicBezTo>
                  <a:pt x="121667" y="68213"/>
                  <a:pt x="113010" y="74488"/>
                  <a:pt x="100633" y="78581"/>
                </a:cubicBezTo>
                <a:close/>
                <a:moveTo>
                  <a:pt x="63500" y="74861"/>
                </a:moveTo>
                <a:cubicBezTo>
                  <a:pt x="69770" y="74861"/>
                  <a:pt x="74861" y="69770"/>
                  <a:pt x="74861" y="63500"/>
                </a:cubicBezTo>
                <a:cubicBezTo>
                  <a:pt x="74861" y="57230"/>
                  <a:pt x="69770" y="52139"/>
                  <a:pt x="63500" y="52139"/>
                </a:cubicBezTo>
                <a:cubicBezTo>
                  <a:pt x="57230" y="52139"/>
                  <a:pt x="52139" y="57230"/>
                  <a:pt x="52139" y="63500"/>
                </a:cubicBezTo>
                <a:cubicBezTo>
                  <a:pt x="52139" y="69770"/>
                  <a:pt x="57230" y="74861"/>
                  <a:pt x="63500" y="74861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69" name="Text 67"/>
          <p:cNvSpPr/>
          <p:nvPr/>
        </p:nvSpPr>
        <p:spPr>
          <a:xfrm>
            <a:off x="6651625" y="4286250"/>
            <a:ext cx="396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React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8180896" y="4222750"/>
            <a:ext cx="1722438" cy="317500"/>
          </a:xfrm>
          <a:custGeom>
            <a:avLst/>
            <a:gdLst/>
            <a:ahLst/>
            <a:cxnLst/>
            <a:rect l="l" t="t" r="r" b="b"/>
            <a:pathLst>
              <a:path w="1722438" h="317500">
                <a:moveTo>
                  <a:pt x="31750" y="0"/>
                </a:moveTo>
                <a:lnTo>
                  <a:pt x="1690688" y="0"/>
                </a:lnTo>
                <a:cubicBezTo>
                  <a:pt x="1708211" y="0"/>
                  <a:pt x="1722438" y="14227"/>
                  <a:pt x="1722438" y="31750"/>
                </a:cubicBezTo>
                <a:lnTo>
                  <a:pt x="1722438" y="285750"/>
                </a:lnTo>
                <a:cubicBezTo>
                  <a:pt x="1722438" y="303273"/>
                  <a:pt x="1708211" y="317500"/>
                  <a:pt x="1690688" y="317500"/>
                </a:cubicBezTo>
                <a:lnTo>
                  <a:pt x="31750" y="317500"/>
                </a:lnTo>
                <a:cubicBezTo>
                  <a:pt x="14227" y="317500"/>
                  <a:pt x="0" y="303273"/>
                  <a:pt x="0" y="285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71" name="Shape 69"/>
          <p:cNvSpPr/>
          <p:nvPr/>
        </p:nvSpPr>
        <p:spPr>
          <a:xfrm>
            <a:off x="8252333" y="4318000"/>
            <a:ext cx="142875" cy="127000"/>
          </a:xfrm>
          <a:custGeom>
            <a:avLst/>
            <a:gdLst/>
            <a:ahLst/>
            <a:cxnLst/>
            <a:rect l="l" t="t" r="r" b="b"/>
            <a:pathLst>
              <a:path w="142875" h="127000">
                <a:moveTo>
                  <a:pt x="89495" y="298"/>
                </a:moveTo>
                <a:cubicBezTo>
                  <a:pt x="85279" y="-918"/>
                  <a:pt x="80888" y="1538"/>
                  <a:pt x="79673" y="5755"/>
                </a:cubicBezTo>
                <a:lnTo>
                  <a:pt x="47923" y="116880"/>
                </a:lnTo>
                <a:cubicBezTo>
                  <a:pt x="46707" y="121096"/>
                  <a:pt x="49163" y="125487"/>
                  <a:pt x="53380" y="126702"/>
                </a:cubicBezTo>
                <a:cubicBezTo>
                  <a:pt x="57596" y="127918"/>
                  <a:pt x="61987" y="125462"/>
                  <a:pt x="63202" y="121245"/>
                </a:cubicBezTo>
                <a:lnTo>
                  <a:pt x="94952" y="10120"/>
                </a:lnTo>
                <a:cubicBezTo>
                  <a:pt x="96168" y="5904"/>
                  <a:pt x="93712" y="1513"/>
                  <a:pt x="89495" y="298"/>
                </a:cubicBezTo>
                <a:close/>
                <a:moveTo>
                  <a:pt x="105519" y="34057"/>
                </a:moveTo>
                <a:cubicBezTo>
                  <a:pt x="102419" y="37157"/>
                  <a:pt x="102419" y="42193"/>
                  <a:pt x="105519" y="45293"/>
                </a:cubicBezTo>
                <a:lnTo>
                  <a:pt x="123726" y="63500"/>
                </a:lnTo>
                <a:lnTo>
                  <a:pt x="105519" y="81707"/>
                </a:lnTo>
                <a:cubicBezTo>
                  <a:pt x="102419" y="84807"/>
                  <a:pt x="102419" y="89843"/>
                  <a:pt x="105519" y="92943"/>
                </a:cubicBezTo>
                <a:cubicBezTo>
                  <a:pt x="108620" y="96044"/>
                  <a:pt x="113655" y="96044"/>
                  <a:pt x="116756" y="92943"/>
                </a:cubicBezTo>
                <a:lnTo>
                  <a:pt x="140568" y="69131"/>
                </a:lnTo>
                <a:cubicBezTo>
                  <a:pt x="143669" y="66030"/>
                  <a:pt x="143669" y="60995"/>
                  <a:pt x="140568" y="57894"/>
                </a:cubicBezTo>
                <a:lnTo>
                  <a:pt x="116756" y="34082"/>
                </a:lnTo>
                <a:cubicBezTo>
                  <a:pt x="113655" y="30981"/>
                  <a:pt x="108620" y="30981"/>
                  <a:pt x="105519" y="34082"/>
                </a:cubicBezTo>
                <a:close/>
                <a:moveTo>
                  <a:pt x="37381" y="34057"/>
                </a:moveTo>
                <a:cubicBezTo>
                  <a:pt x="34280" y="30956"/>
                  <a:pt x="29245" y="30956"/>
                  <a:pt x="26144" y="34057"/>
                </a:cubicBezTo>
                <a:lnTo>
                  <a:pt x="2332" y="57869"/>
                </a:lnTo>
                <a:cubicBezTo>
                  <a:pt x="-769" y="60970"/>
                  <a:pt x="-769" y="66005"/>
                  <a:pt x="2332" y="69106"/>
                </a:cubicBezTo>
                <a:lnTo>
                  <a:pt x="26144" y="92918"/>
                </a:lnTo>
                <a:cubicBezTo>
                  <a:pt x="29245" y="96019"/>
                  <a:pt x="34280" y="96019"/>
                  <a:pt x="37381" y="92918"/>
                </a:cubicBezTo>
                <a:cubicBezTo>
                  <a:pt x="40481" y="89818"/>
                  <a:pt x="40481" y="84782"/>
                  <a:pt x="37381" y="81682"/>
                </a:cubicBezTo>
                <a:lnTo>
                  <a:pt x="19174" y="63500"/>
                </a:lnTo>
                <a:lnTo>
                  <a:pt x="37356" y="45293"/>
                </a:lnTo>
                <a:cubicBezTo>
                  <a:pt x="40456" y="42193"/>
                  <a:pt x="40456" y="37157"/>
                  <a:pt x="37356" y="34057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72" name="Text 70"/>
          <p:cNvSpPr/>
          <p:nvPr/>
        </p:nvSpPr>
        <p:spPr>
          <a:xfrm>
            <a:off x="8466646" y="4286250"/>
            <a:ext cx="666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TypeScript</a:t>
            </a:r>
            <a:endParaRPr lang="en-US" sz="1600" dirty="0"/>
          </a:p>
        </p:txBody>
      </p:sp>
      <p:sp>
        <p:nvSpPr>
          <p:cNvPr id="73" name="Shape 71"/>
          <p:cNvSpPr/>
          <p:nvPr/>
        </p:nvSpPr>
        <p:spPr>
          <a:xfrm>
            <a:off x="9995917" y="4222750"/>
            <a:ext cx="1722438" cy="317500"/>
          </a:xfrm>
          <a:custGeom>
            <a:avLst/>
            <a:gdLst/>
            <a:ahLst/>
            <a:cxnLst/>
            <a:rect l="l" t="t" r="r" b="b"/>
            <a:pathLst>
              <a:path w="1722438" h="317500">
                <a:moveTo>
                  <a:pt x="31750" y="0"/>
                </a:moveTo>
                <a:lnTo>
                  <a:pt x="1690688" y="0"/>
                </a:lnTo>
                <a:cubicBezTo>
                  <a:pt x="1708211" y="0"/>
                  <a:pt x="1722438" y="14227"/>
                  <a:pt x="1722438" y="31750"/>
                </a:cubicBezTo>
                <a:lnTo>
                  <a:pt x="1722438" y="285750"/>
                </a:lnTo>
                <a:cubicBezTo>
                  <a:pt x="1722438" y="303273"/>
                  <a:pt x="1708211" y="317500"/>
                  <a:pt x="1690688" y="317500"/>
                </a:cubicBezTo>
                <a:lnTo>
                  <a:pt x="31750" y="317500"/>
                </a:lnTo>
                <a:cubicBezTo>
                  <a:pt x="14227" y="317500"/>
                  <a:pt x="0" y="303273"/>
                  <a:pt x="0" y="285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74" name="Shape 72"/>
          <p:cNvSpPr/>
          <p:nvPr/>
        </p:nvSpPr>
        <p:spPr>
          <a:xfrm>
            <a:off x="10059417" y="4318000"/>
            <a:ext cx="158750" cy="127000"/>
          </a:xfrm>
          <a:custGeom>
            <a:avLst/>
            <a:gdLst/>
            <a:ahLst/>
            <a:cxnLst/>
            <a:rect l="l" t="t" r="r" b="b"/>
            <a:pathLst>
              <a:path w="158750" h="127000">
                <a:moveTo>
                  <a:pt x="78457" y="112117"/>
                </a:moveTo>
                <a:cubicBezTo>
                  <a:pt x="77936" y="112117"/>
                  <a:pt x="77415" y="111968"/>
                  <a:pt x="76944" y="111720"/>
                </a:cubicBezTo>
                <a:lnTo>
                  <a:pt x="72182" y="108893"/>
                </a:lnTo>
                <a:cubicBezTo>
                  <a:pt x="71462" y="108496"/>
                  <a:pt x="71810" y="108347"/>
                  <a:pt x="72058" y="108272"/>
                </a:cubicBezTo>
                <a:cubicBezTo>
                  <a:pt x="73000" y="107950"/>
                  <a:pt x="73199" y="107876"/>
                  <a:pt x="74216" y="107280"/>
                </a:cubicBezTo>
                <a:cubicBezTo>
                  <a:pt x="74315" y="107231"/>
                  <a:pt x="74464" y="107255"/>
                  <a:pt x="74563" y="107305"/>
                </a:cubicBezTo>
                <a:lnTo>
                  <a:pt x="78234" y="109488"/>
                </a:lnTo>
                <a:cubicBezTo>
                  <a:pt x="78358" y="109562"/>
                  <a:pt x="78556" y="109562"/>
                  <a:pt x="78680" y="109488"/>
                </a:cubicBezTo>
                <a:lnTo>
                  <a:pt x="93018" y="101203"/>
                </a:lnTo>
                <a:cubicBezTo>
                  <a:pt x="93142" y="101129"/>
                  <a:pt x="93241" y="100980"/>
                  <a:pt x="93241" y="100806"/>
                </a:cubicBezTo>
                <a:lnTo>
                  <a:pt x="93241" y="84262"/>
                </a:lnTo>
                <a:cubicBezTo>
                  <a:pt x="93241" y="84088"/>
                  <a:pt x="93166" y="83939"/>
                  <a:pt x="93018" y="83865"/>
                </a:cubicBezTo>
                <a:lnTo>
                  <a:pt x="78680" y="75605"/>
                </a:lnTo>
                <a:cubicBezTo>
                  <a:pt x="78556" y="75530"/>
                  <a:pt x="78383" y="75530"/>
                  <a:pt x="78234" y="75605"/>
                </a:cubicBezTo>
                <a:lnTo>
                  <a:pt x="63897" y="83865"/>
                </a:lnTo>
                <a:cubicBezTo>
                  <a:pt x="63748" y="83939"/>
                  <a:pt x="63674" y="84113"/>
                  <a:pt x="63674" y="84262"/>
                </a:cubicBezTo>
                <a:lnTo>
                  <a:pt x="63674" y="100806"/>
                </a:lnTo>
                <a:cubicBezTo>
                  <a:pt x="63674" y="100955"/>
                  <a:pt x="63773" y="101104"/>
                  <a:pt x="63897" y="101178"/>
                </a:cubicBezTo>
                <a:lnTo>
                  <a:pt x="67816" y="103436"/>
                </a:lnTo>
                <a:cubicBezTo>
                  <a:pt x="69949" y="104502"/>
                  <a:pt x="71264" y="103237"/>
                  <a:pt x="71264" y="101997"/>
                </a:cubicBezTo>
                <a:lnTo>
                  <a:pt x="71264" y="85651"/>
                </a:lnTo>
                <a:cubicBezTo>
                  <a:pt x="71264" y="85427"/>
                  <a:pt x="71437" y="85229"/>
                  <a:pt x="71686" y="85229"/>
                </a:cubicBezTo>
                <a:lnTo>
                  <a:pt x="73496" y="85229"/>
                </a:lnTo>
                <a:cubicBezTo>
                  <a:pt x="73720" y="85229"/>
                  <a:pt x="73918" y="85403"/>
                  <a:pt x="73918" y="85651"/>
                </a:cubicBezTo>
                <a:lnTo>
                  <a:pt x="73918" y="101997"/>
                </a:lnTo>
                <a:cubicBezTo>
                  <a:pt x="73918" y="104849"/>
                  <a:pt x="72380" y="106462"/>
                  <a:pt x="69676" y="106462"/>
                </a:cubicBezTo>
                <a:cubicBezTo>
                  <a:pt x="68858" y="106462"/>
                  <a:pt x="68188" y="106462"/>
                  <a:pt x="66377" y="105569"/>
                </a:cubicBezTo>
                <a:lnTo>
                  <a:pt x="62607" y="103411"/>
                </a:lnTo>
                <a:cubicBezTo>
                  <a:pt x="61689" y="102865"/>
                  <a:pt x="61094" y="101873"/>
                  <a:pt x="61094" y="100806"/>
                </a:cubicBezTo>
                <a:lnTo>
                  <a:pt x="61094" y="84262"/>
                </a:lnTo>
                <a:cubicBezTo>
                  <a:pt x="61094" y="83195"/>
                  <a:pt x="61664" y="82178"/>
                  <a:pt x="62607" y="81657"/>
                </a:cubicBezTo>
                <a:lnTo>
                  <a:pt x="76944" y="73372"/>
                </a:lnTo>
                <a:cubicBezTo>
                  <a:pt x="77862" y="72851"/>
                  <a:pt x="79053" y="72851"/>
                  <a:pt x="79946" y="73372"/>
                </a:cubicBezTo>
                <a:lnTo>
                  <a:pt x="94283" y="81657"/>
                </a:lnTo>
                <a:cubicBezTo>
                  <a:pt x="95200" y="82203"/>
                  <a:pt x="95796" y="83195"/>
                  <a:pt x="95796" y="84262"/>
                </a:cubicBezTo>
                <a:lnTo>
                  <a:pt x="95796" y="100806"/>
                </a:lnTo>
                <a:cubicBezTo>
                  <a:pt x="95796" y="101873"/>
                  <a:pt x="95225" y="102890"/>
                  <a:pt x="94283" y="103411"/>
                </a:cubicBezTo>
                <a:lnTo>
                  <a:pt x="79946" y="111696"/>
                </a:lnTo>
                <a:cubicBezTo>
                  <a:pt x="79524" y="111968"/>
                  <a:pt x="79003" y="112117"/>
                  <a:pt x="78457" y="112117"/>
                </a:cubicBezTo>
                <a:close/>
                <a:moveTo>
                  <a:pt x="90041" y="95796"/>
                </a:moveTo>
                <a:cubicBezTo>
                  <a:pt x="90041" y="92695"/>
                  <a:pt x="87957" y="91877"/>
                  <a:pt x="83542" y="91281"/>
                </a:cubicBezTo>
                <a:cubicBezTo>
                  <a:pt x="79077" y="90686"/>
                  <a:pt x="78631" y="90388"/>
                  <a:pt x="78631" y="89346"/>
                </a:cubicBezTo>
                <a:cubicBezTo>
                  <a:pt x="78631" y="88478"/>
                  <a:pt x="79003" y="87337"/>
                  <a:pt x="82302" y="87337"/>
                </a:cubicBezTo>
                <a:cubicBezTo>
                  <a:pt x="85254" y="87337"/>
                  <a:pt x="86345" y="87982"/>
                  <a:pt x="86792" y="89967"/>
                </a:cubicBezTo>
                <a:cubicBezTo>
                  <a:pt x="86841" y="90165"/>
                  <a:pt x="86990" y="90289"/>
                  <a:pt x="87188" y="90289"/>
                </a:cubicBezTo>
                <a:lnTo>
                  <a:pt x="89049" y="90289"/>
                </a:lnTo>
                <a:cubicBezTo>
                  <a:pt x="89173" y="90289"/>
                  <a:pt x="89272" y="90239"/>
                  <a:pt x="89346" y="90165"/>
                </a:cubicBezTo>
                <a:cubicBezTo>
                  <a:pt x="89421" y="90066"/>
                  <a:pt x="89471" y="89967"/>
                  <a:pt x="89446" y="89843"/>
                </a:cubicBezTo>
                <a:cubicBezTo>
                  <a:pt x="89148" y="86420"/>
                  <a:pt x="86891" y="84832"/>
                  <a:pt x="82302" y="84832"/>
                </a:cubicBezTo>
                <a:cubicBezTo>
                  <a:pt x="78209" y="84832"/>
                  <a:pt x="75778" y="86568"/>
                  <a:pt x="75778" y="89446"/>
                </a:cubicBezTo>
                <a:cubicBezTo>
                  <a:pt x="75778" y="92596"/>
                  <a:pt x="78209" y="93439"/>
                  <a:pt x="82128" y="93836"/>
                </a:cubicBezTo>
                <a:cubicBezTo>
                  <a:pt x="86816" y="94307"/>
                  <a:pt x="87188" y="94977"/>
                  <a:pt x="87188" y="95895"/>
                </a:cubicBezTo>
                <a:cubicBezTo>
                  <a:pt x="87188" y="97507"/>
                  <a:pt x="85899" y="98177"/>
                  <a:pt x="82872" y="98177"/>
                </a:cubicBezTo>
                <a:cubicBezTo>
                  <a:pt x="79077" y="98177"/>
                  <a:pt x="78234" y="97234"/>
                  <a:pt x="77961" y="95349"/>
                </a:cubicBezTo>
                <a:cubicBezTo>
                  <a:pt x="77936" y="95151"/>
                  <a:pt x="77763" y="95002"/>
                  <a:pt x="77539" y="95002"/>
                </a:cubicBezTo>
                <a:lnTo>
                  <a:pt x="75679" y="95002"/>
                </a:lnTo>
                <a:cubicBezTo>
                  <a:pt x="75456" y="95002"/>
                  <a:pt x="75257" y="95176"/>
                  <a:pt x="75257" y="95424"/>
                </a:cubicBezTo>
                <a:cubicBezTo>
                  <a:pt x="75257" y="97830"/>
                  <a:pt x="76572" y="100707"/>
                  <a:pt x="82848" y="100707"/>
                </a:cubicBezTo>
                <a:cubicBezTo>
                  <a:pt x="87437" y="100707"/>
                  <a:pt x="90041" y="98921"/>
                  <a:pt x="90041" y="95796"/>
                </a:cubicBezTo>
                <a:close/>
                <a:moveTo>
                  <a:pt x="103560" y="83369"/>
                </a:moveTo>
                <a:cubicBezTo>
                  <a:pt x="103560" y="84882"/>
                  <a:pt x="102319" y="86122"/>
                  <a:pt x="100806" y="86122"/>
                </a:cubicBezTo>
                <a:cubicBezTo>
                  <a:pt x="99293" y="86122"/>
                  <a:pt x="98053" y="84882"/>
                  <a:pt x="98053" y="83369"/>
                </a:cubicBezTo>
                <a:cubicBezTo>
                  <a:pt x="98053" y="81806"/>
                  <a:pt x="99343" y="80615"/>
                  <a:pt x="100806" y="80615"/>
                </a:cubicBezTo>
                <a:cubicBezTo>
                  <a:pt x="102295" y="80590"/>
                  <a:pt x="103560" y="81806"/>
                  <a:pt x="103560" y="83369"/>
                </a:cubicBezTo>
                <a:close/>
                <a:moveTo>
                  <a:pt x="103113" y="83369"/>
                </a:moveTo>
                <a:cubicBezTo>
                  <a:pt x="103113" y="82079"/>
                  <a:pt x="102071" y="81062"/>
                  <a:pt x="100781" y="81062"/>
                </a:cubicBezTo>
                <a:cubicBezTo>
                  <a:pt x="99516" y="81062"/>
                  <a:pt x="98475" y="82079"/>
                  <a:pt x="98475" y="83369"/>
                </a:cubicBezTo>
                <a:cubicBezTo>
                  <a:pt x="98475" y="84658"/>
                  <a:pt x="99516" y="85700"/>
                  <a:pt x="100781" y="85700"/>
                </a:cubicBezTo>
                <a:cubicBezTo>
                  <a:pt x="102071" y="85675"/>
                  <a:pt x="103113" y="84634"/>
                  <a:pt x="103113" y="83369"/>
                </a:cubicBezTo>
                <a:close/>
                <a:moveTo>
                  <a:pt x="101997" y="84906"/>
                </a:moveTo>
                <a:lnTo>
                  <a:pt x="101352" y="84906"/>
                </a:lnTo>
                <a:cubicBezTo>
                  <a:pt x="101327" y="84758"/>
                  <a:pt x="101228" y="83964"/>
                  <a:pt x="101228" y="83939"/>
                </a:cubicBezTo>
                <a:cubicBezTo>
                  <a:pt x="101178" y="83765"/>
                  <a:pt x="101129" y="83666"/>
                  <a:pt x="100905" y="83666"/>
                </a:cubicBezTo>
                <a:lnTo>
                  <a:pt x="100360" y="83666"/>
                </a:lnTo>
                <a:lnTo>
                  <a:pt x="100360" y="84906"/>
                </a:lnTo>
                <a:lnTo>
                  <a:pt x="99764" y="84906"/>
                </a:lnTo>
                <a:lnTo>
                  <a:pt x="99764" y="81806"/>
                </a:lnTo>
                <a:lnTo>
                  <a:pt x="100831" y="81806"/>
                </a:lnTo>
                <a:cubicBezTo>
                  <a:pt x="101203" y="81806"/>
                  <a:pt x="101922" y="81806"/>
                  <a:pt x="101922" y="82624"/>
                </a:cubicBezTo>
                <a:cubicBezTo>
                  <a:pt x="101922" y="83195"/>
                  <a:pt x="101550" y="83319"/>
                  <a:pt x="101327" y="83393"/>
                </a:cubicBezTo>
                <a:cubicBezTo>
                  <a:pt x="101749" y="83418"/>
                  <a:pt x="101774" y="83691"/>
                  <a:pt x="101848" y="84088"/>
                </a:cubicBezTo>
                <a:cubicBezTo>
                  <a:pt x="101873" y="84336"/>
                  <a:pt x="101922" y="84758"/>
                  <a:pt x="101997" y="84906"/>
                </a:cubicBezTo>
                <a:close/>
                <a:moveTo>
                  <a:pt x="101302" y="82724"/>
                </a:moveTo>
                <a:cubicBezTo>
                  <a:pt x="101302" y="82302"/>
                  <a:pt x="101005" y="82302"/>
                  <a:pt x="100856" y="82302"/>
                </a:cubicBezTo>
                <a:lnTo>
                  <a:pt x="100360" y="82302"/>
                </a:lnTo>
                <a:lnTo>
                  <a:pt x="100360" y="83170"/>
                </a:lnTo>
                <a:lnTo>
                  <a:pt x="100831" y="83170"/>
                </a:lnTo>
                <a:cubicBezTo>
                  <a:pt x="101228" y="83170"/>
                  <a:pt x="101302" y="82897"/>
                  <a:pt x="101302" y="82724"/>
                </a:cubicBezTo>
                <a:close/>
                <a:moveTo>
                  <a:pt x="34057" y="47377"/>
                </a:moveTo>
                <a:cubicBezTo>
                  <a:pt x="34057" y="46707"/>
                  <a:pt x="33710" y="46112"/>
                  <a:pt x="33139" y="45789"/>
                </a:cubicBezTo>
                <a:lnTo>
                  <a:pt x="17934" y="37033"/>
                </a:lnTo>
                <a:cubicBezTo>
                  <a:pt x="17686" y="36885"/>
                  <a:pt x="17388" y="36810"/>
                  <a:pt x="17090" y="36785"/>
                </a:cubicBezTo>
                <a:lnTo>
                  <a:pt x="16942" y="36785"/>
                </a:lnTo>
                <a:cubicBezTo>
                  <a:pt x="16644" y="36785"/>
                  <a:pt x="16371" y="36885"/>
                  <a:pt x="16098" y="37033"/>
                </a:cubicBezTo>
                <a:lnTo>
                  <a:pt x="918" y="45789"/>
                </a:lnTo>
                <a:cubicBezTo>
                  <a:pt x="347" y="46112"/>
                  <a:pt x="0" y="46732"/>
                  <a:pt x="0" y="47377"/>
                </a:cubicBezTo>
                <a:lnTo>
                  <a:pt x="25" y="70941"/>
                </a:lnTo>
                <a:cubicBezTo>
                  <a:pt x="25" y="71264"/>
                  <a:pt x="198" y="71562"/>
                  <a:pt x="471" y="71735"/>
                </a:cubicBezTo>
                <a:cubicBezTo>
                  <a:pt x="744" y="71909"/>
                  <a:pt x="1091" y="71909"/>
                  <a:pt x="1389" y="71735"/>
                </a:cubicBezTo>
                <a:lnTo>
                  <a:pt x="10418" y="66551"/>
                </a:lnTo>
                <a:cubicBezTo>
                  <a:pt x="10988" y="66204"/>
                  <a:pt x="11336" y="65608"/>
                  <a:pt x="11336" y="64963"/>
                </a:cubicBezTo>
                <a:lnTo>
                  <a:pt x="11336" y="53950"/>
                </a:lnTo>
                <a:cubicBezTo>
                  <a:pt x="11336" y="53305"/>
                  <a:pt x="11683" y="52685"/>
                  <a:pt x="12254" y="52363"/>
                </a:cubicBezTo>
                <a:lnTo>
                  <a:pt x="16098" y="50155"/>
                </a:lnTo>
                <a:cubicBezTo>
                  <a:pt x="16396" y="49981"/>
                  <a:pt x="16694" y="49907"/>
                  <a:pt x="17016" y="49907"/>
                </a:cubicBezTo>
                <a:cubicBezTo>
                  <a:pt x="17338" y="49907"/>
                  <a:pt x="17661" y="49981"/>
                  <a:pt x="17934" y="50155"/>
                </a:cubicBezTo>
                <a:lnTo>
                  <a:pt x="21779" y="52363"/>
                </a:lnTo>
                <a:cubicBezTo>
                  <a:pt x="22349" y="52685"/>
                  <a:pt x="22696" y="53305"/>
                  <a:pt x="22696" y="53950"/>
                </a:cubicBezTo>
                <a:lnTo>
                  <a:pt x="22696" y="64963"/>
                </a:lnTo>
                <a:cubicBezTo>
                  <a:pt x="22696" y="65608"/>
                  <a:pt x="23044" y="66229"/>
                  <a:pt x="23614" y="66551"/>
                </a:cubicBezTo>
                <a:lnTo>
                  <a:pt x="32643" y="71735"/>
                </a:lnTo>
                <a:cubicBezTo>
                  <a:pt x="32916" y="71909"/>
                  <a:pt x="33288" y="71909"/>
                  <a:pt x="33561" y="71735"/>
                </a:cubicBezTo>
                <a:cubicBezTo>
                  <a:pt x="33834" y="71586"/>
                  <a:pt x="34007" y="71264"/>
                  <a:pt x="34007" y="70941"/>
                </a:cubicBezTo>
                <a:lnTo>
                  <a:pt x="34057" y="47377"/>
                </a:lnTo>
                <a:close/>
                <a:moveTo>
                  <a:pt x="117202" y="21654"/>
                </a:moveTo>
                <a:lnTo>
                  <a:pt x="117202" y="65410"/>
                </a:lnTo>
                <a:cubicBezTo>
                  <a:pt x="117202" y="66055"/>
                  <a:pt x="116855" y="66675"/>
                  <a:pt x="116284" y="66997"/>
                </a:cubicBezTo>
                <a:lnTo>
                  <a:pt x="101079" y="75778"/>
                </a:lnTo>
                <a:cubicBezTo>
                  <a:pt x="100509" y="76101"/>
                  <a:pt x="99814" y="76101"/>
                  <a:pt x="99244" y="75778"/>
                </a:cubicBezTo>
                <a:lnTo>
                  <a:pt x="84038" y="66997"/>
                </a:lnTo>
                <a:cubicBezTo>
                  <a:pt x="83468" y="66675"/>
                  <a:pt x="83121" y="66055"/>
                  <a:pt x="83121" y="65410"/>
                </a:cubicBezTo>
                <a:lnTo>
                  <a:pt x="83121" y="47848"/>
                </a:lnTo>
                <a:cubicBezTo>
                  <a:pt x="83121" y="47203"/>
                  <a:pt x="83468" y="46583"/>
                  <a:pt x="84038" y="46261"/>
                </a:cubicBezTo>
                <a:lnTo>
                  <a:pt x="99244" y="37480"/>
                </a:lnTo>
                <a:cubicBezTo>
                  <a:pt x="99814" y="37157"/>
                  <a:pt x="100509" y="37157"/>
                  <a:pt x="101079" y="37480"/>
                </a:cubicBezTo>
                <a:lnTo>
                  <a:pt x="104874" y="39663"/>
                </a:lnTo>
                <a:cubicBezTo>
                  <a:pt x="105296" y="39911"/>
                  <a:pt x="105842" y="39588"/>
                  <a:pt x="105842" y="39117"/>
                </a:cubicBezTo>
                <a:lnTo>
                  <a:pt x="105842" y="15801"/>
                </a:lnTo>
                <a:cubicBezTo>
                  <a:pt x="105842" y="15106"/>
                  <a:pt x="106586" y="14660"/>
                  <a:pt x="107206" y="15007"/>
                </a:cubicBezTo>
                <a:lnTo>
                  <a:pt x="116260" y="20067"/>
                </a:lnTo>
                <a:cubicBezTo>
                  <a:pt x="116830" y="20365"/>
                  <a:pt x="117202" y="20985"/>
                  <a:pt x="117202" y="21654"/>
                </a:cubicBezTo>
                <a:close/>
                <a:moveTo>
                  <a:pt x="105792" y="53628"/>
                </a:moveTo>
                <a:cubicBezTo>
                  <a:pt x="105792" y="53454"/>
                  <a:pt x="105693" y="53305"/>
                  <a:pt x="105569" y="53231"/>
                </a:cubicBezTo>
                <a:lnTo>
                  <a:pt x="100360" y="50205"/>
                </a:lnTo>
                <a:cubicBezTo>
                  <a:pt x="100211" y="50130"/>
                  <a:pt x="100037" y="50130"/>
                  <a:pt x="99888" y="50205"/>
                </a:cubicBezTo>
                <a:lnTo>
                  <a:pt x="94679" y="53231"/>
                </a:lnTo>
                <a:cubicBezTo>
                  <a:pt x="94531" y="53305"/>
                  <a:pt x="94456" y="53454"/>
                  <a:pt x="94456" y="53628"/>
                </a:cubicBezTo>
                <a:lnTo>
                  <a:pt x="94456" y="59655"/>
                </a:lnTo>
                <a:cubicBezTo>
                  <a:pt x="94456" y="59829"/>
                  <a:pt x="94555" y="59978"/>
                  <a:pt x="94679" y="60052"/>
                </a:cubicBezTo>
                <a:lnTo>
                  <a:pt x="99888" y="63054"/>
                </a:lnTo>
                <a:cubicBezTo>
                  <a:pt x="100037" y="63128"/>
                  <a:pt x="100211" y="63128"/>
                  <a:pt x="100335" y="63054"/>
                </a:cubicBezTo>
                <a:lnTo>
                  <a:pt x="105544" y="60052"/>
                </a:lnTo>
                <a:cubicBezTo>
                  <a:pt x="105693" y="59978"/>
                  <a:pt x="105767" y="59829"/>
                  <a:pt x="105767" y="59655"/>
                </a:cubicBezTo>
                <a:lnTo>
                  <a:pt x="105767" y="53628"/>
                </a:lnTo>
                <a:lnTo>
                  <a:pt x="105792" y="53628"/>
                </a:lnTo>
                <a:close/>
                <a:moveTo>
                  <a:pt x="157832" y="53454"/>
                </a:moveTo>
                <a:cubicBezTo>
                  <a:pt x="158403" y="53132"/>
                  <a:pt x="158750" y="52512"/>
                  <a:pt x="158750" y="51867"/>
                </a:cubicBezTo>
                <a:lnTo>
                  <a:pt x="158750" y="47625"/>
                </a:lnTo>
                <a:cubicBezTo>
                  <a:pt x="158750" y="46980"/>
                  <a:pt x="158403" y="46360"/>
                  <a:pt x="157832" y="46037"/>
                </a:cubicBezTo>
                <a:lnTo>
                  <a:pt x="142726" y="37257"/>
                </a:lnTo>
                <a:cubicBezTo>
                  <a:pt x="142156" y="36934"/>
                  <a:pt x="141461" y="36934"/>
                  <a:pt x="140891" y="37257"/>
                </a:cubicBezTo>
                <a:lnTo>
                  <a:pt x="125685" y="46037"/>
                </a:lnTo>
                <a:cubicBezTo>
                  <a:pt x="125115" y="46360"/>
                  <a:pt x="124768" y="46980"/>
                  <a:pt x="124768" y="47625"/>
                </a:cubicBezTo>
                <a:lnTo>
                  <a:pt x="124768" y="65187"/>
                </a:lnTo>
                <a:cubicBezTo>
                  <a:pt x="124768" y="65856"/>
                  <a:pt x="125115" y="66452"/>
                  <a:pt x="125685" y="66774"/>
                </a:cubicBezTo>
                <a:lnTo>
                  <a:pt x="140791" y="75381"/>
                </a:lnTo>
                <a:cubicBezTo>
                  <a:pt x="141337" y="75704"/>
                  <a:pt x="142032" y="75704"/>
                  <a:pt x="142602" y="75381"/>
                </a:cubicBezTo>
                <a:lnTo>
                  <a:pt x="151730" y="70296"/>
                </a:lnTo>
                <a:cubicBezTo>
                  <a:pt x="152350" y="69949"/>
                  <a:pt x="152350" y="69056"/>
                  <a:pt x="151730" y="68709"/>
                </a:cubicBezTo>
                <a:lnTo>
                  <a:pt x="136426" y="59928"/>
                </a:lnTo>
                <a:cubicBezTo>
                  <a:pt x="136128" y="59754"/>
                  <a:pt x="135954" y="59457"/>
                  <a:pt x="135954" y="59134"/>
                </a:cubicBezTo>
                <a:lnTo>
                  <a:pt x="135954" y="53628"/>
                </a:lnTo>
                <a:cubicBezTo>
                  <a:pt x="135954" y="53305"/>
                  <a:pt x="136128" y="53008"/>
                  <a:pt x="136426" y="52834"/>
                </a:cubicBezTo>
                <a:lnTo>
                  <a:pt x="141188" y="50081"/>
                </a:lnTo>
                <a:cubicBezTo>
                  <a:pt x="141461" y="49907"/>
                  <a:pt x="141833" y="49907"/>
                  <a:pt x="142106" y="50081"/>
                </a:cubicBezTo>
                <a:lnTo>
                  <a:pt x="146869" y="52834"/>
                </a:lnTo>
                <a:cubicBezTo>
                  <a:pt x="147141" y="53008"/>
                  <a:pt x="147340" y="53305"/>
                  <a:pt x="147340" y="53628"/>
                </a:cubicBezTo>
                <a:lnTo>
                  <a:pt x="147340" y="57944"/>
                </a:lnTo>
                <a:cubicBezTo>
                  <a:pt x="147340" y="58638"/>
                  <a:pt x="148109" y="59085"/>
                  <a:pt x="148729" y="58737"/>
                </a:cubicBezTo>
                <a:lnTo>
                  <a:pt x="157832" y="53454"/>
                </a:lnTo>
                <a:close/>
                <a:moveTo>
                  <a:pt x="138658" y="54322"/>
                </a:moveTo>
                <a:cubicBezTo>
                  <a:pt x="138559" y="54397"/>
                  <a:pt x="138485" y="54496"/>
                  <a:pt x="138485" y="54620"/>
                </a:cubicBezTo>
                <a:lnTo>
                  <a:pt x="138485" y="57993"/>
                </a:lnTo>
                <a:cubicBezTo>
                  <a:pt x="138485" y="58117"/>
                  <a:pt x="138559" y="58241"/>
                  <a:pt x="138658" y="58291"/>
                </a:cubicBezTo>
                <a:lnTo>
                  <a:pt x="141585" y="59978"/>
                </a:lnTo>
                <a:cubicBezTo>
                  <a:pt x="141684" y="60052"/>
                  <a:pt x="141833" y="60052"/>
                  <a:pt x="141932" y="59978"/>
                </a:cubicBezTo>
                <a:lnTo>
                  <a:pt x="144859" y="58291"/>
                </a:lnTo>
                <a:cubicBezTo>
                  <a:pt x="144959" y="58217"/>
                  <a:pt x="145033" y="58117"/>
                  <a:pt x="145033" y="57993"/>
                </a:cubicBezTo>
                <a:lnTo>
                  <a:pt x="145033" y="54620"/>
                </a:lnTo>
                <a:cubicBezTo>
                  <a:pt x="145033" y="54496"/>
                  <a:pt x="144959" y="54372"/>
                  <a:pt x="144859" y="54322"/>
                </a:cubicBezTo>
                <a:lnTo>
                  <a:pt x="141932" y="52636"/>
                </a:lnTo>
                <a:cubicBezTo>
                  <a:pt x="141833" y="52561"/>
                  <a:pt x="141684" y="52561"/>
                  <a:pt x="141585" y="52636"/>
                </a:cubicBezTo>
                <a:lnTo>
                  <a:pt x="138658" y="54322"/>
                </a:lnTo>
                <a:close/>
                <a:moveTo>
                  <a:pt x="75605" y="65112"/>
                </a:moveTo>
                <a:lnTo>
                  <a:pt x="75605" y="47650"/>
                </a:lnTo>
                <a:cubicBezTo>
                  <a:pt x="75605" y="47005"/>
                  <a:pt x="75208" y="46385"/>
                  <a:pt x="74637" y="46062"/>
                </a:cubicBezTo>
                <a:lnTo>
                  <a:pt x="59482" y="37331"/>
                </a:lnTo>
                <a:cubicBezTo>
                  <a:pt x="58961" y="37033"/>
                  <a:pt x="58241" y="36984"/>
                  <a:pt x="57646" y="37331"/>
                </a:cubicBezTo>
                <a:lnTo>
                  <a:pt x="42490" y="46062"/>
                </a:lnTo>
                <a:cubicBezTo>
                  <a:pt x="41920" y="46385"/>
                  <a:pt x="41523" y="46980"/>
                  <a:pt x="41523" y="47650"/>
                </a:cubicBezTo>
                <a:lnTo>
                  <a:pt x="41523" y="65112"/>
                </a:lnTo>
                <a:cubicBezTo>
                  <a:pt x="41523" y="65807"/>
                  <a:pt x="41994" y="66402"/>
                  <a:pt x="42515" y="66700"/>
                </a:cubicBezTo>
                <a:lnTo>
                  <a:pt x="57696" y="75431"/>
                </a:lnTo>
                <a:cubicBezTo>
                  <a:pt x="58291" y="75778"/>
                  <a:pt x="58986" y="75754"/>
                  <a:pt x="59531" y="75431"/>
                </a:cubicBezTo>
                <a:lnTo>
                  <a:pt x="74662" y="66700"/>
                </a:lnTo>
                <a:cubicBezTo>
                  <a:pt x="75109" y="66452"/>
                  <a:pt x="75431" y="66030"/>
                  <a:pt x="75555" y="65534"/>
                </a:cubicBezTo>
                <a:cubicBezTo>
                  <a:pt x="75580" y="65410"/>
                  <a:pt x="75605" y="65261"/>
                  <a:pt x="75605" y="65112"/>
                </a:cubicBezTo>
                <a:close/>
                <a:moveTo>
                  <a:pt x="57175" y="34131"/>
                </a:moveTo>
                <a:lnTo>
                  <a:pt x="56976" y="34255"/>
                </a:lnTo>
                <a:lnTo>
                  <a:pt x="57249" y="34255"/>
                </a:lnTo>
                <a:lnTo>
                  <a:pt x="57175" y="34131"/>
                </a:lnTo>
                <a:close/>
                <a:moveTo>
                  <a:pt x="76076" y="66427"/>
                </a:moveTo>
                <a:lnTo>
                  <a:pt x="75977" y="66253"/>
                </a:lnTo>
                <a:lnTo>
                  <a:pt x="75977" y="66477"/>
                </a:lnTo>
                <a:lnTo>
                  <a:pt x="76076" y="66427"/>
                </a:ln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75" name="Text 73"/>
          <p:cNvSpPr/>
          <p:nvPr/>
        </p:nvSpPr>
        <p:spPr>
          <a:xfrm>
            <a:off x="10281667" y="4286250"/>
            <a:ext cx="492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Node.js</a:t>
            </a:r>
            <a:endParaRPr lang="en-US" sz="1600" dirty="0"/>
          </a:p>
        </p:txBody>
      </p:sp>
      <p:sp>
        <p:nvSpPr>
          <p:cNvPr id="76" name="Shape 74"/>
          <p:cNvSpPr/>
          <p:nvPr/>
        </p:nvSpPr>
        <p:spPr>
          <a:xfrm>
            <a:off x="6365875" y="4635500"/>
            <a:ext cx="1722438" cy="317500"/>
          </a:xfrm>
          <a:custGeom>
            <a:avLst/>
            <a:gdLst/>
            <a:ahLst/>
            <a:cxnLst/>
            <a:rect l="l" t="t" r="r" b="b"/>
            <a:pathLst>
              <a:path w="1722438" h="317500">
                <a:moveTo>
                  <a:pt x="31750" y="0"/>
                </a:moveTo>
                <a:lnTo>
                  <a:pt x="1690688" y="0"/>
                </a:lnTo>
                <a:cubicBezTo>
                  <a:pt x="1708211" y="0"/>
                  <a:pt x="1722438" y="14227"/>
                  <a:pt x="1722438" y="31750"/>
                </a:cubicBezTo>
                <a:lnTo>
                  <a:pt x="1722438" y="285750"/>
                </a:lnTo>
                <a:cubicBezTo>
                  <a:pt x="1722438" y="303273"/>
                  <a:pt x="1708211" y="317500"/>
                  <a:pt x="1690688" y="317500"/>
                </a:cubicBezTo>
                <a:lnTo>
                  <a:pt x="31750" y="317500"/>
                </a:lnTo>
                <a:cubicBezTo>
                  <a:pt x="14227" y="317500"/>
                  <a:pt x="0" y="303273"/>
                  <a:pt x="0" y="285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77" name="Shape 75"/>
          <p:cNvSpPr/>
          <p:nvPr/>
        </p:nvSpPr>
        <p:spPr>
          <a:xfrm>
            <a:off x="6453188" y="4730750"/>
            <a:ext cx="111125" cy="127000"/>
          </a:xfrm>
          <a:custGeom>
            <a:avLst/>
            <a:gdLst/>
            <a:ahLst/>
            <a:cxnLst/>
            <a:rect l="l" t="t" r="r" b="b"/>
            <a:pathLst>
              <a:path w="111125" h="127000">
                <a:moveTo>
                  <a:pt x="111125" y="51048"/>
                </a:moveTo>
                <a:cubicBezTo>
                  <a:pt x="107454" y="53479"/>
                  <a:pt x="103237" y="55438"/>
                  <a:pt x="98847" y="57001"/>
                </a:cubicBezTo>
                <a:cubicBezTo>
                  <a:pt x="87188" y="61168"/>
                  <a:pt x="71884" y="63500"/>
                  <a:pt x="55563" y="63500"/>
                </a:cubicBezTo>
                <a:cubicBezTo>
                  <a:pt x="39241" y="63500"/>
                  <a:pt x="23912" y="61144"/>
                  <a:pt x="12278" y="57001"/>
                </a:cubicBezTo>
                <a:cubicBezTo>
                  <a:pt x="7913" y="55438"/>
                  <a:pt x="3671" y="53479"/>
                  <a:pt x="0" y="51048"/>
                </a:cubicBezTo>
                <a:lnTo>
                  <a:pt x="0" y="71438"/>
                </a:lnTo>
                <a:cubicBezTo>
                  <a:pt x="0" y="82401"/>
                  <a:pt x="24879" y="91281"/>
                  <a:pt x="55563" y="91281"/>
                </a:cubicBezTo>
                <a:cubicBezTo>
                  <a:pt x="86246" y="91281"/>
                  <a:pt x="111125" y="82401"/>
                  <a:pt x="111125" y="71438"/>
                </a:cubicBezTo>
                <a:lnTo>
                  <a:pt x="111125" y="51048"/>
                </a:lnTo>
                <a:close/>
                <a:moveTo>
                  <a:pt x="111125" y="31750"/>
                </a:moveTo>
                <a:lnTo>
                  <a:pt x="111125" y="19844"/>
                </a:lnTo>
                <a:cubicBezTo>
                  <a:pt x="111125" y="8880"/>
                  <a:pt x="86246" y="0"/>
                  <a:pt x="55563" y="0"/>
                </a:cubicBezTo>
                <a:cubicBezTo>
                  <a:pt x="24879" y="0"/>
                  <a:pt x="0" y="8880"/>
                  <a:pt x="0" y="19844"/>
                </a:cubicBezTo>
                <a:lnTo>
                  <a:pt x="0" y="31750"/>
                </a:lnTo>
                <a:cubicBezTo>
                  <a:pt x="0" y="42714"/>
                  <a:pt x="24879" y="51594"/>
                  <a:pt x="55563" y="51594"/>
                </a:cubicBezTo>
                <a:cubicBezTo>
                  <a:pt x="86246" y="51594"/>
                  <a:pt x="111125" y="42714"/>
                  <a:pt x="111125" y="31750"/>
                </a:cubicBezTo>
                <a:close/>
                <a:moveTo>
                  <a:pt x="98847" y="96689"/>
                </a:moveTo>
                <a:cubicBezTo>
                  <a:pt x="87213" y="100831"/>
                  <a:pt x="71909" y="103188"/>
                  <a:pt x="55563" y="103188"/>
                </a:cubicBezTo>
                <a:cubicBezTo>
                  <a:pt x="39216" y="103188"/>
                  <a:pt x="23912" y="100831"/>
                  <a:pt x="12278" y="96689"/>
                </a:cubicBezTo>
                <a:cubicBezTo>
                  <a:pt x="7913" y="95126"/>
                  <a:pt x="3671" y="93166"/>
                  <a:pt x="0" y="90736"/>
                </a:cubicBezTo>
                <a:lnTo>
                  <a:pt x="0" y="107156"/>
                </a:lnTo>
                <a:cubicBezTo>
                  <a:pt x="0" y="118120"/>
                  <a:pt x="24879" y="127000"/>
                  <a:pt x="55563" y="127000"/>
                </a:cubicBezTo>
                <a:cubicBezTo>
                  <a:pt x="86246" y="127000"/>
                  <a:pt x="111125" y="118120"/>
                  <a:pt x="111125" y="107156"/>
                </a:cubicBezTo>
                <a:lnTo>
                  <a:pt x="111125" y="90736"/>
                </a:lnTo>
                <a:cubicBezTo>
                  <a:pt x="107454" y="93166"/>
                  <a:pt x="103237" y="95126"/>
                  <a:pt x="98847" y="96689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78" name="Text 76"/>
          <p:cNvSpPr/>
          <p:nvPr/>
        </p:nvSpPr>
        <p:spPr>
          <a:xfrm>
            <a:off x="6651625" y="4699000"/>
            <a:ext cx="754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PostgreSQL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8180896" y="4635500"/>
            <a:ext cx="1722438" cy="317500"/>
          </a:xfrm>
          <a:custGeom>
            <a:avLst/>
            <a:gdLst/>
            <a:ahLst/>
            <a:cxnLst/>
            <a:rect l="l" t="t" r="r" b="b"/>
            <a:pathLst>
              <a:path w="1722438" h="317500">
                <a:moveTo>
                  <a:pt x="31750" y="0"/>
                </a:moveTo>
                <a:lnTo>
                  <a:pt x="1690688" y="0"/>
                </a:lnTo>
                <a:cubicBezTo>
                  <a:pt x="1708211" y="0"/>
                  <a:pt x="1722438" y="14227"/>
                  <a:pt x="1722438" y="31750"/>
                </a:cubicBezTo>
                <a:lnTo>
                  <a:pt x="1722438" y="285750"/>
                </a:lnTo>
                <a:cubicBezTo>
                  <a:pt x="1722438" y="303273"/>
                  <a:pt x="1708211" y="317500"/>
                  <a:pt x="1690688" y="317500"/>
                </a:cubicBezTo>
                <a:lnTo>
                  <a:pt x="31750" y="317500"/>
                </a:lnTo>
                <a:cubicBezTo>
                  <a:pt x="14227" y="317500"/>
                  <a:pt x="0" y="303273"/>
                  <a:pt x="0" y="285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80" name="Shape 78"/>
          <p:cNvSpPr/>
          <p:nvPr/>
        </p:nvSpPr>
        <p:spPr>
          <a:xfrm>
            <a:off x="8244396" y="4730750"/>
            <a:ext cx="158750" cy="127000"/>
          </a:xfrm>
          <a:custGeom>
            <a:avLst/>
            <a:gdLst/>
            <a:ahLst/>
            <a:cxnLst/>
            <a:rect l="l" t="t" r="r" b="b"/>
            <a:pathLst>
              <a:path w="158750" h="127000">
                <a:moveTo>
                  <a:pt x="44748" y="50354"/>
                </a:moveTo>
                <a:cubicBezTo>
                  <a:pt x="44574" y="55959"/>
                  <a:pt x="47377" y="58465"/>
                  <a:pt x="47451" y="60027"/>
                </a:cubicBezTo>
                <a:cubicBezTo>
                  <a:pt x="47427" y="60350"/>
                  <a:pt x="47303" y="60647"/>
                  <a:pt x="47129" y="60920"/>
                </a:cubicBezTo>
                <a:cubicBezTo>
                  <a:pt x="46955" y="61193"/>
                  <a:pt x="46707" y="61416"/>
                  <a:pt x="46434" y="61565"/>
                </a:cubicBezTo>
                <a:lnTo>
                  <a:pt x="43259" y="63798"/>
                </a:lnTo>
                <a:cubicBezTo>
                  <a:pt x="42838" y="64095"/>
                  <a:pt x="42366" y="64244"/>
                  <a:pt x="41870" y="64269"/>
                </a:cubicBezTo>
                <a:cubicBezTo>
                  <a:pt x="41771" y="64269"/>
                  <a:pt x="39836" y="64715"/>
                  <a:pt x="36785" y="57919"/>
                </a:cubicBezTo>
                <a:cubicBezTo>
                  <a:pt x="34925" y="60251"/>
                  <a:pt x="32569" y="62111"/>
                  <a:pt x="29865" y="63376"/>
                </a:cubicBezTo>
                <a:cubicBezTo>
                  <a:pt x="27161" y="64641"/>
                  <a:pt x="24234" y="65286"/>
                  <a:pt x="21258" y="65236"/>
                </a:cubicBezTo>
                <a:cubicBezTo>
                  <a:pt x="17214" y="65460"/>
                  <a:pt x="6276" y="62954"/>
                  <a:pt x="6846" y="51296"/>
                </a:cubicBezTo>
                <a:cubicBezTo>
                  <a:pt x="6449" y="41796"/>
                  <a:pt x="15304" y="35892"/>
                  <a:pt x="24433" y="36413"/>
                </a:cubicBezTo>
                <a:cubicBezTo>
                  <a:pt x="26194" y="36413"/>
                  <a:pt x="29790" y="36513"/>
                  <a:pt x="36091" y="37976"/>
                </a:cubicBezTo>
                <a:lnTo>
                  <a:pt x="36091" y="34106"/>
                </a:lnTo>
                <a:cubicBezTo>
                  <a:pt x="36761" y="27533"/>
                  <a:pt x="32445" y="22448"/>
                  <a:pt x="24978" y="23217"/>
                </a:cubicBezTo>
                <a:cubicBezTo>
                  <a:pt x="24383" y="23217"/>
                  <a:pt x="20166" y="23093"/>
                  <a:pt x="13618" y="25722"/>
                </a:cubicBezTo>
                <a:cubicBezTo>
                  <a:pt x="11782" y="26566"/>
                  <a:pt x="11559" y="26417"/>
                  <a:pt x="10939" y="26417"/>
                </a:cubicBezTo>
                <a:cubicBezTo>
                  <a:pt x="9103" y="26417"/>
                  <a:pt x="9847" y="21084"/>
                  <a:pt x="10220" y="20414"/>
                </a:cubicBezTo>
                <a:cubicBezTo>
                  <a:pt x="11509" y="18827"/>
                  <a:pt x="19124" y="15850"/>
                  <a:pt x="26566" y="15900"/>
                </a:cubicBezTo>
                <a:cubicBezTo>
                  <a:pt x="31552" y="15453"/>
                  <a:pt x="36513" y="16991"/>
                  <a:pt x="40382" y="20191"/>
                </a:cubicBezTo>
                <a:cubicBezTo>
                  <a:pt x="41945" y="21952"/>
                  <a:pt x="43160" y="24011"/>
                  <a:pt x="43904" y="26243"/>
                </a:cubicBezTo>
                <a:cubicBezTo>
                  <a:pt x="44648" y="28476"/>
                  <a:pt x="44946" y="30832"/>
                  <a:pt x="44772" y="33189"/>
                </a:cubicBezTo>
                <a:lnTo>
                  <a:pt x="44772" y="50378"/>
                </a:lnTo>
                <a:close/>
                <a:moveTo>
                  <a:pt x="23316" y="58390"/>
                </a:moveTo>
                <a:cubicBezTo>
                  <a:pt x="31353" y="58266"/>
                  <a:pt x="34776" y="53429"/>
                  <a:pt x="35545" y="50825"/>
                </a:cubicBezTo>
                <a:cubicBezTo>
                  <a:pt x="36165" y="48320"/>
                  <a:pt x="36066" y="46757"/>
                  <a:pt x="36066" y="44028"/>
                </a:cubicBezTo>
                <a:cubicBezTo>
                  <a:pt x="33660" y="43458"/>
                  <a:pt x="30212" y="42813"/>
                  <a:pt x="26243" y="42813"/>
                </a:cubicBezTo>
                <a:cubicBezTo>
                  <a:pt x="22473" y="42540"/>
                  <a:pt x="15627" y="44202"/>
                  <a:pt x="15900" y="50825"/>
                </a:cubicBezTo>
                <a:cubicBezTo>
                  <a:pt x="15602" y="54992"/>
                  <a:pt x="18653" y="58613"/>
                  <a:pt x="23341" y="58390"/>
                </a:cubicBezTo>
                <a:close/>
                <a:moveTo>
                  <a:pt x="65708" y="64120"/>
                </a:moveTo>
                <a:cubicBezTo>
                  <a:pt x="63748" y="64294"/>
                  <a:pt x="62855" y="62905"/>
                  <a:pt x="62557" y="61540"/>
                </a:cubicBezTo>
                <a:lnTo>
                  <a:pt x="50205" y="20687"/>
                </a:lnTo>
                <a:cubicBezTo>
                  <a:pt x="49957" y="19993"/>
                  <a:pt x="49808" y="19298"/>
                  <a:pt x="49733" y="18554"/>
                </a:cubicBezTo>
                <a:cubicBezTo>
                  <a:pt x="49684" y="18256"/>
                  <a:pt x="49758" y="17959"/>
                  <a:pt x="49932" y="17711"/>
                </a:cubicBezTo>
                <a:cubicBezTo>
                  <a:pt x="50105" y="17463"/>
                  <a:pt x="50378" y="17314"/>
                  <a:pt x="50676" y="17264"/>
                </a:cubicBezTo>
                <a:cubicBezTo>
                  <a:pt x="50726" y="17264"/>
                  <a:pt x="50155" y="17264"/>
                  <a:pt x="56183" y="17264"/>
                </a:cubicBezTo>
                <a:cubicBezTo>
                  <a:pt x="58365" y="17041"/>
                  <a:pt x="59060" y="18752"/>
                  <a:pt x="59308" y="19844"/>
                </a:cubicBezTo>
                <a:lnTo>
                  <a:pt x="68188" y="54769"/>
                </a:lnTo>
                <a:lnTo>
                  <a:pt x="76423" y="19844"/>
                </a:lnTo>
                <a:cubicBezTo>
                  <a:pt x="76547" y="19050"/>
                  <a:pt x="77143" y="17090"/>
                  <a:pt x="79598" y="17314"/>
                </a:cubicBezTo>
                <a:lnTo>
                  <a:pt x="83865" y="17314"/>
                </a:lnTo>
                <a:cubicBezTo>
                  <a:pt x="84410" y="17264"/>
                  <a:pt x="86618" y="17190"/>
                  <a:pt x="87015" y="19893"/>
                </a:cubicBezTo>
                <a:lnTo>
                  <a:pt x="95275" y="55240"/>
                </a:lnTo>
                <a:lnTo>
                  <a:pt x="104428" y="19869"/>
                </a:lnTo>
                <a:cubicBezTo>
                  <a:pt x="104552" y="19323"/>
                  <a:pt x="105097" y="17041"/>
                  <a:pt x="107578" y="17289"/>
                </a:cubicBezTo>
                <a:lnTo>
                  <a:pt x="112464" y="17289"/>
                </a:lnTo>
                <a:cubicBezTo>
                  <a:pt x="112688" y="17264"/>
                  <a:pt x="114002" y="17090"/>
                  <a:pt x="113779" y="19422"/>
                </a:cubicBezTo>
                <a:cubicBezTo>
                  <a:pt x="113680" y="19869"/>
                  <a:pt x="114622" y="16768"/>
                  <a:pt x="100682" y="61565"/>
                </a:cubicBezTo>
                <a:cubicBezTo>
                  <a:pt x="100409" y="62929"/>
                  <a:pt x="99492" y="64319"/>
                  <a:pt x="97532" y="64145"/>
                </a:cubicBezTo>
                <a:lnTo>
                  <a:pt x="92894" y="64145"/>
                </a:lnTo>
                <a:cubicBezTo>
                  <a:pt x="90190" y="64443"/>
                  <a:pt x="89793" y="61739"/>
                  <a:pt x="89743" y="61491"/>
                </a:cubicBezTo>
                <a:lnTo>
                  <a:pt x="81508" y="27484"/>
                </a:lnTo>
                <a:lnTo>
                  <a:pt x="73372" y="61466"/>
                </a:lnTo>
                <a:cubicBezTo>
                  <a:pt x="73323" y="61739"/>
                  <a:pt x="72951" y="64418"/>
                  <a:pt x="70222" y="64120"/>
                </a:cubicBezTo>
                <a:lnTo>
                  <a:pt x="65683" y="64120"/>
                </a:lnTo>
                <a:lnTo>
                  <a:pt x="65683" y="64120"/>
                </a:lnTo>
                <a:close/>
                <a:moveTo>
                  <a:pt x="133548" y="65509"/>
                </a:moveTo>
                <a:cubicBezTo>
                  <a:pt x="132085" y="65509"/>
                  <a:pt x="125140" y="65435"/>
                  <a:pt x="119311" y="62458"/>
                </a:cubicBezTo>
                <a:cubicBezTo>
                  <a:pt x="118740" y="62210"/>
                  <a:pt x="118244" y="61813"/>
                  <a:pt x="117897" y="61268"/>
                </a:cubicBezTo>
                <a:cubicBezTo>
                  <a:pt x="117549" y="60722"/>
                  <a:pt x="117376" y="60127"/>
                  <a:pt x="117376" y="59506"/>
                </a:cubicBezTo>
                <a:lnTo>
                  <a:pt x="117376" y="56852"/>
                </a:lnTo>
                <a:cubicBezTo>
                  <a:pt x="117376" y="54744"/>
                  <a:pt x="118914" y="55141"/>
                  <a:pt x="119559" y="55389"/>
                </a:cubicBezTo>
                <a:cubicBezTo>
                  <a:pt x="122039" y="56406"/>
                  <a:pt x="123651" y="57150"/>
                  <a:pt x="126702" y="57770"/>
                </a:cubicBezTo>
                <a:cubicBezTo>
                  <a:pt x="135806" y="59630"/>
                  <a:pt x="139799" y="57200"/>
                  <a:pt x="140767" y="56654"/>
                </a:cubicBezTo>
                <a:cubicBezTo>
                  <a:pt x="144041" y="54719"/>
                  <a:pt x="144289" y="50279"/>
                  <a:pt x="142081" y="47997"/>
                </a:cubicBezTo>
                <a:cubicBezTo>
                  <a:pt x="139477" y="45814"/>
                  <a:pt x="138237" y="45740"/>
                  <a:pt x="128910" y="42788"/>
                </a:cubicBezTo>
                <a:cubicBezTo>
                  <a:pt x="127769" y="42466"/>
                  <a:pt x="118070" y="39415"/>
                  <a:pt x="118046" y="29790"/>
                </a:cubicBezTo>
                <a:cubicBezTo>
                  <a:pt x="117897" y="22796"/>
                  <a:pt x="124247" y="15850"/>
                  <a:pt x="135285" y="15900"/>
                </a:cubicBezTo>
                <a:cubicBezTo>
                  <a:pt x="138435" y="15900"/>
                  <a:pt x="146794" y="16917"/>
                  <a:pt x="149076" y="19769"/>
                </a:cubicBezTo>
                <a:cubicBezTo>
                  <a:pt x="149423" y="20290"/>
                  <a:pt x="149572" y="20910"/>
                  <a:pt x="149547" y="21506"/>
                </a:cubicBezTo>
                <a:lnTo>
                  <a:pt x="149547" y="24011"/>
                </a:lnTo>
                <a:cubicBezTo>
                  <a:pt x="149547" y="25102"/>
                  <a:pt x="149151" y="25673"/>
                  <a:pt x="148332" y="25673"/>
                </a:cubicBezTo>
                <a:cubicBezTo>
                  <a:pt x="146422" y="25450"/>
                  <a:pt x="143024" y="22895"/>
                  <a:pt x="136128" y="22994"/>
                </a:cubicBezTo>
                <a:cubicBezTo>
                  <a:pt x="134417" y="22895"/>
                  <a:pt x="126231" y="23217"/>
                  <a:pt x="126603" y="29195"/>
                </a:cubicBezTo>
                <a:cubicBezTo>
                  <a:pt x="126504" y="33908"/>
                  <a:pt x="133201" y="35669"/>
                  <a:pt x="133970" y="35868"/>
                </a:cubicBezTo>
                <a:cubicBezTo>
                  <a:pt x="143024" y="38596"/>
                  <a:pt x="146025" y="39043"/>
                  <a:pt x="149622" y="43210"/>
                </a:cubicBezTo>
                <a:cubicBezTo>
                  <a:pt x="153863" y="48716"/>
                  <a:pt x="151581" y="55190"/>
                  <a:pt x="150688" y="56952"/>
                </a:cubicBezTo>
                <a:cubicBezTo>
                  <a:pt x="145951" y="66253"/>
                  <a:pt x="133722" y="65484"/>
                  <a:pt x="133499" y="65484"/>
                </a:cubicBezTo>
                <a:close/>
                <a:moveTo>
                  <a:pt x="143520" y="91529"/>
                </a:moveTo>
                <a:cubicBezTo>
                  <a:pt x="126157" y="104353"/>
                  <a:pt x="100930" y="111175"/>
                  <a:pt x="79400" y="111175"/>
                </a:cubicBezTo>
                <a:cubicBezTo>
                  <a:pt x="50354" y="111373"/>
                  <a:pt x="22275" y="100682"/>
                  <a:pt x="695" y="81235"/>
                </a:cubicBezTo>
                <a:cubicBezTo>
                  <a:pt x="-918" y="79772"/>
                  <a:pt x="496" y="77763"/>
                  <a:pt x="2480" y="78879"/>
                </a:cubicBezTo>
                <a:cubicBezTo>
                  <a:pt x="26417" y="92571"/>
                  <a:pt x="53504" y="99764"/>
                  <a:pt x="81087" y="99740"/>
                </a:cubicBezTo>
                <a:cubicBezTo>
                  <a:pt x="101674" y="99640"/>
                  <a:pt x="122039" y="95448"/>
                  <a:pt x="141015" y="87461"/>
                </a:cubicBezTo>
                <a:cubicBezTo>
                  <a:pt x="143942" y="86221"/>
                  <a:pt x="146422" y="89396"/>
                  <a:pt x="143520" y="91529"/>
                </a:cubicBezTo>
                <a:close/>
                <a:moveTo>
                  <a:pt x="150763" y="83269"/>
                </a:moveTo>
                <a:cubicBezTo>
                  <a:pt x="148530" y="80417"/>
                  <a:pt x="136054" y="81930"/>
                  <a:pt x="130473" y="82600"/>
                </a:cubicBezTo>
                <a:cubicBezTo>
                  <a:pt x="128786" y="82798"/>
                  <a:pt x="128513" y="81335"/>
                  <a:pt x="130026" y="80243"/>
                </a:cubicBezTo>
                <a:cubicBezTo>
                  <a:pt x="139973" y="73248"/>
                  <a:pt x="156294" y="75257"/>
                  <a:pt x="158155" y="77614"/>
                </a:cubicBezTo>
                <a:cubicBezTo>
                  <a:pt x="160015" y="79970"/>
                  <a:pt x="157634" y="96317"/>
                  <a:pt x="148332" y="104130"/>
                </a:cubicBezTo>
                <a:cubicBezTo>
                  <a:pt x="146893" y="105346"/>
                  <a:pt x="145529" y="104701"/>
                  <a:pt x="146174" y="103113"/>
                </a:cubicBezTo>
                <a:cubicBezTo>
                  <a:pt x="148258" y="97830"/>
                  <a:pt x="152971" y="86122"/>
                  <a:pt x="150738" y="83269"/>
                </a:cubicBezTo>
                <a:close/>
              </a:path>
            </a:pathLst>
          </a:custGeom>
          <a:solidFill>
            <a:srgbClr val="F59E0B"/>
          </a:solidFill>
          <a:ln/>
        </p:spPr>
      </p:sp>
      <p:sp>
        <p:nvSpPr>
          <p:cNvPr id="81" name="Text 79"/>
          <p:cNvSpPr/>
          <p:nvPr/>
        </p:nvSpPr>
        <p:spPr>
          <a:xfrm>
            <a:off x="8466646" y="4699000"/>
            <a:ext cx="34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AWS</a:t>
            </a:r>
            <a:endParaRPr lang="en-US" sz="1600" dirty="0"/>
          </a:p>
        </p:txBody>
      </p:sp>
      <p:sp>
        <p:nvSpPr>
          <p:cNvPr id="82" name="Shape 80"/>
          <p:cNvSpPr/>
          <p:nvPr/>
        </p:nvSpPr>
        <p:spPr>
          <a:xfrm>
            <a:off x="9995917" y="4635500"/>
            <a:ext cx="1722438" cy="317500"/>
          </a:xfrm>
          <a:custGeom>
            <a:avLst/>
            <a:gdLst/>
            <a:ahLst/>
            <a:cxnLst/>
            <a:rect l="l" t="t" r="r" b="b"/>
            <a:pathLst>
              <a:path w="1722438" h="317500">
                <a:moveTo>
                  <a:pt x="31750" y="0"/>
                </a:moveTo>
                <a:lnTo>
                  <a:pt x="1690688" y="0"/>
                </a:lnTo>
                <a:cubicBezTo>
                  <a:pt x="1708211" y="0"/>
                  <a:pt x="1722438" y="14227"/>
                  <a:pt x="1722438" y="31750"/>
                </a:cubicBezTo>
                <a:lnTo>
                  <a:pt x="1722438" y="285750"/>
                </a:lnTo>
                <a:cubicBezTo>
                  <a:pt x="1722438" y="303273"/>
                  <a:pt x="1708211" y="317500"/>
                  <a:pt x="1690688" y="317500"/>
                </a:cubicBezTo>
                <a:lnTo>
                  <a:pt x="31750" y="317500"/>
                </a:lnTo>
                <a:cubicBezTo>
                  <a:pt x="14227" y="317500"/>
                  <a:pt x="0" y="303273"/>
                  <a:pt x="0" y="285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83" name="Shape 81"/>
          <p:cNvSpPr/>
          <p:nvPr/>
        </p:nvSpPr>
        <p:spPr>
          <a:xfrm>
            <a:off x="10083229" y="4730750"/>
            <a:ext cx="111125" cy="127000"/>
          </a:xfrm>
          <a:custGeom>
            <a:avLst/>
            <a:gdLst/>
            <a:ahLst/>
            <a:cxnLst/>
            <a:rect l="l" t="t" r="r" b="b"/>
            <a:pathLst>
              <a:path w="111125" h="127000">
                <a:moveTo>
                  <a:pt x="31750" y="-7937"/>
                </a:moveTo>
                <a:cubicBezTo>
                  <a:pt x="36140" y="-7937"/>
                  <a:pt x="39688" y="-4390"/>
                  <a:pt x="39688" y="0"/>
                </a:cubicBezTo>
                <a:lnTo>
                  <a:pt x="39688" y="23812"/>
                </a:lnTo>
                <a:lnTo>
                  <a:pt x="71438" y="23812"/>
                </a:lnTo>
                <a:lnTo>
                  <a:pt x="71438" y="0"/>
                </a:lnTo>
                <a:cubicBezTo>
                  <a:pt x="71438" y="-4390"/>
                  <a:pt x="74985" y="-7937"/>
                  <a:pt x="79375" y="-7937"/>
                </a:cubicBezTo>
                <a:cubicBezTo>
                  <a:pt x="83765" y="-7937"/>
                  <a:pt x="87313" y="-4390"/>
                  <a:pt x="87313" y="0"/>
                </a:cubicBezTo>
                <a:lnTo>
                  <a:pt x="87313" y="23812"/>
                </a:lnTo>
                <a:lnTo>
                  <a:pt x="103188" y="23812"/>
                </a:lnTo>
                <a:cubicBezTo>
                  <a:pt x="107578" y="23812"/>
                  <a:pt x="111125" y="27360"/>
                  <a:pt x="111125" y="31750"/>
                </a:cubicBezTo>
                <a:cubicBezTo>
                  <a:pt x="111125" y="36140"/>
                  <a:pt x="107578" y="39688"/>
                  <a:pt x="103188" y="39688"/>
                </a:cubicBezTo>
                <a:lnTo>
                  <a:pt x="103188" y="55563"/>
                </a:lnTo>
                <a:cubicBezTo>
                  <a:pt x="103188" y="79152"/>
                  <a:pt x="86023" y="98747"/>
                  <a:pt x="63500" y="102518"/>
                </a:cubicBezTo>
                <a:lnTo>
                  <a:pt x="63500" y="119063"/>
                </a:lnTo>
                <a:cubicBezTo>
                  <a:pt x="63500" y="123453"/>
                  <a:pt x="59953" y="127000"/>
                  <a:pt x="55563" y="127000"/>
                </a:cubicBezTo>
                <a:cubicBezTo>
                  <a:pt x="51172" y="127000"/>
                  <a:pt x="47625" y="123453"/>
                  <a:pt x="47625" y="119063"/>
                </a:cubicBezTo>
                <a:lnTo>
                  <a:pt x="47625" y="102518"/>
                </a:lnTo>
                <a:cubicBezTo>
                  <a:pt x="25102" y="98747"/>
                  <a:pt x="7938" y="79152"/>
                  <a:pt x="7938" y="55563"/>
                </a:cubicBezTo>
                <a:lnTo>
                  <a:pt x="7938" y="39688"/>
                </a:lnTo>
                <a:cubicBezTo>
                  <a:pt x="3547" y="39688"/>
                  <a:pt x="0" y="36140"/>
                  <a:pt x="0" y="31750"/>
                </a:cubicBezTo>
                <a:cubicBezTo>
                  <a:pt x="0" y="27360"/>
                  <a:pt x="3547" y="23812"/>
                  <a:pt x="7938" y="23812"/>
                </a:cubicBezTo>
                <a:lnTo>
                  <a:pt x="23812" y="23812"/>
                </a:lnTo>
                <a:lnTo>
                  <a:pt x="23812" y="0"/>
                </a:lnTo>
                <a:cubicBezTo>
                  <a:pt x="23812" y="-4390"/>
                  <a:pt x="27360" y="-7937"/>
                  <a:pt x="31750" y="-7937"/>
                </a:cubicBezTo>
                <a:close/>
              </a:path>
            </a:pathLst>
          </a:custGeom>
          <a:solidFill>
            <a:srgbClr val="00D084"/>
          </a:solidFill>
          <a:ln/>
        </p:spPr>
      </p:sp>
      <p:sp>
        <p:nvSpPr>
          <p:cNvPr id="84" name="Text 82"/>
          <p:cNvSpPr/>
          <p:nvPr/>
        </p:nvSpPr>
        <p:spPr>
          <a:xfrm>
            <a:off x="10281667" y="4699000"/>
            <a:ext cx="714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SIMBG API</a:t>
            </a:r>
            <a:endParaRPr lang="en-US" sz="1600" dirty="0"/>
          </a:p>
        </p:txBody>
      </p:sp>
      <p:sp>
        <p:nvSpPr>
          <p:cNvPr id="85" name="Shape 83"/>
          <p:cNvSpPr/>
          <p:nvPr/>
        </p:nvSpPr>
        <p:spPr>
          <a:xfrm>
            <a:off x="6365875" y="5080000"/>
            <a:ext cx="5349875" cy="1397000"/>
          </a:xfrm>
          <a:custGeom>
            <a:avLst/>
            <a:gdLst/>
            <a:ahLst/>
            <a:cxnLst/>
            <a:rect l="l" t="t" r="r" b="b"/>
            <a:pathLst>
              <a:path w="5349875" h="1397000">
                <a:moveTo>
                  <a:pt x="63494" y="0"/>
                </a:moveTo>
                <a:lnTo>
                  <a:pt x="5286381" y="0"/>
                </a:lnTo>
                <a:cubicBezTo>
                  <a:pt x="5321448" y="0"/>
                  <a:pt x="5349875" y="28427"/>
                  <a:pt x="5349875" y="63494"/>
                </a:cubicBezTo>
                <a:lnTo>
                  <a:pt x="5349875" y="1333506"/>
                </a:lnTo>
                <a:cubicBezTo>
                  <a:pt x="5349875" y="1368573"/>
                  <a:pt x="5321448" y="1397000"/>
                  <a:pt x="5286381" y="1397000"/>
                </a:cubicBezTo>
                <a:lnTo>
                  <a:pt x="63494" y="1397000"/>
                </a:lnTo>
                <a:cubicBezTo>
                  <a:pt x="28427" y="1397000"/>
                  <a:pt x="0" y="1368573"/>
                  <a:pt x="0" y="1333506"/>
                </a:cubicBezTo>
                <a:lnTo>
                  <a:pt x="0" y="63494"/>
                </a:lnTo>
                <a:cubicBezTo>
                  <a:pt x="0" y="28451"/>
                  <a:pt x="28451" y="0"/>
                  <a:pt x="63494" y="0"/>
                </a:cubicBezTo>
                <a:close/>
              </a:path>
            </a:pathLst>
          </a:custGeom>
          <a:solidFill>
            <a:srgbClr val="0D1117"/>
          </a:solidFill>
          <a:ln/>
        </p:spPr>
      </p:sp>
      <p:sp>
        <p:nvSpPr>
          <p:cNvPr id="86" name="Text 84"/>
          <p:cNvSpPr/>
          <p:nvPr/>
        </p:nvSpPr>
        <p:spPr>
          <a:xfrm>
            <a:off x="6461125" y="5175250"/>
            <a:ext cx="5214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Key Features:</a:t>
            </a:r>
            <a:endParaRPr lang="en-US" sz="1600" dirty="0"/>
          </a:p>
        </p:txBody>
      </p:sp>
      <p:sp>
        <p:nvSpPr>
          <p:cNvPr id="87" name="Text 85"/>
          <p:cNvSpPr/>
          <p:nvPr/>
        </p:nvSpPr>
        <p:spPr>
          <a:xfrm>
            <a:off x="6461125" y="5429250"/>
            <a:ext cx="127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88" name="Text 86"/>
          <p:cNvSpPr/>
          <p:nvPr/>
        </p:nvSpPr>
        <p:spPr>
          <a:xfrm>
            <a:off x="6591970" y="5397500"/>
            <a:ext cx="2214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AI-powered house design consultation</a:t>
            </a:r>
            <a:endParaRPr lang="en-US" sz="1600" dirty="0"/>
          </a:p>
        </p:txBody>
      </p:sp>
      <p:sp>
        <p:nvSpPr>
          <p:cNvPr id="89" name="Text 87"/>
          <p:cNvSpPr/>
          <p:nvPr/>
        </p:nvSpPr>
        <p:spPr>
          <a:xfrm>
            <a:off x="6461125" y="5683250"/>
            <a:ext cx="127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90" name="Text 88"/>
          <p:cNvSpPr/>
          <p:nvPr/>
        </p:nvSpPr>
        <p:spPr>
          <a:xfrm>
            <a:off x="6591970" y="5651500"/>
            <a:ext cx="2508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Integrated permit processing (PBG/SIMBG)</a:t>
            </a:r>
            <a:endParaRPr lang="en-US" sz="1600" dirty="0"/>
          </a:p>
        </p:txBody>
      </p:sp>
      <p:sp>
        <p:nvSpPr>
          <p:cNvPr id="91" name="Text 89"/>
          <p:cNvSpPr/>
          <p:nvPr/>
        </p:nvSpPr>
        <p:spPr>
          <a:xfrm>
            <a:off x="6461125" y="5937250"/>
            <a:ext cx="127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92" name="Text 90"/>
          <p:cNvSpPr/>
          <p:nvPr/>
        </p:nvSpPr>
        <p:spPr>
          <a:xfrm>
            <a:off x="6591970" y="5905500"/>
            <a:ext cx="2508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Material marketplace with price comparison</a:t>
            </a:r>
            <a:endParaRPr lang="en-US" sz="1600" dirty="0"/>
          </a:p>
        </p:txBody>
      </p:sp>
      <p:sp>
        <p:nvSpPr>
          <p:cNvPr id="93" name="Text 91"/>
          <p:cNvSpPr/>
          <p:nvPr/>
        </p:nvSpPr>
        <p:spPr>
          <a:xfrm>
            <a:off x="6461125" y="6191250"/>
            <a:ext cx="127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▸</a:t>
            </a:r>
            <a:endParaRPr lang="en-US" sz="1600" dirty="0"/>
          </a:p>
        </p:txBody>
      </p:sp>
      <p:sp>
        <p:nvSpPr>
          <p:cNvPr id="94" name="Text 92"/>
          <p:cNvSpPr/>
          <p:nvPr/>
        </p:nvSpPr>
        <p:spPr>
          <a:xfrm>
            <a:off x="6591970" y="6159500"/>
            <a:ext cx="2238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6ED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Housing finance integration with banks</a:t>
            </a:r>
            <a:endParaRPr lang="en-US" sz="1600" dirty="0"/>
          </a:p>
        </p:txBody>
      </p:sp>
      <p:sp>
        <p:nvSpPr>
          <p:cNvPr id="95" name="Shape 93"/>
          <p:cNvSpPr/>
          <p:nvPr/>
        </p:nvSpPr>
        <p:spPr>
          <a:xfrm>
            <a:off x="317500" y="6734969"/>
            <a:ext cx="11557000" cy="7938"/>
          </a:xfrm>
          <a:custGeom>
            <a:avLst/>
            <a:gdLst/>
            <a:ahLst/>
            <a:cxnLst/>
            <a:rect l="l" t="t" r="r" b="b"/>
            <a:pathLst>
              <a:path w="11557000" h="7938">
                <a:moveTo>
                  <a:pt x="0" y="0"/>
                </a:moveTo>
                <a:lnTo>
                  <a:pt x="11557000" y="0"/>
                </a:lnTo>
                <a:lnTo>
                  <a:pt x="11557000" y="7938"/>
                </a:lnTo>
                <a:lnTo>
                  <a:pt x="0" y="7938"/>
                </a:lnTo>
                <a:lnTo>
                  <a:pt x="0" y="0"/>
                </a:lnTo>
                <a:close/>
              </a:path>
            </a:pathLst>
          </a:custGeom>
          <a:solidFill>
            <a:srgbClr val="8B949E"/>
          </a:solidFill>
          <a:ln/>
        </p:spPr>
      </p:sp>
      <p:sp>
        <p:nvSpPr>
          <p:cNvPr id="96" name="Text 94"/>
          <p:cNvSpPr/>
          <p:nvPr/>
        </p:nvSpPr>
        <p:spPr>
          <a:xfrm>
            <a:off x="317500" y="6834188"/>
            <a:ext cx="11620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00D08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//</a:t>
            </a:r>
            <a:pPr>
              <a:lnSpc>
                <a:spcPct val="130000"/>
              </a:lnSpc>
            </a:pPr>
            <a:r>
              <a:rPr lang="en-US" sz="1000" dirty="0">
                <a:solidFill>
                  <a:srgbClr val="8B949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Status: In Development | Ministry of Housing &amp; Settlement Areas, Republic of Indonesia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Ibnu Aji — Personal Brand Deck</dc:title>
  <dc:subject>Ibnu Aji — Personal Brand Deck</dc:subject>
  <dc:creator>Kimi</dc:creator>
  <cp:lastModifiedBy>Kimi</cp:lastModifiedBy>
  <cp:revision>1</cp:revision>
  <dcterms:created xsi:type="dcterms:W3CDTF">2026-02-25T07:02:51Z</dcterms:created>
  <dcterms:modified xsi:type="dcterms:W3CDTF">2026-02-25T07:02:51Z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{"Label":"Ibnu Aji — Personal Brand Deck","ContentProducer":"001191110108MACG2KBH8F10000","ProduceID":"19c93826-6972-86d8-8000-00004b8bb7a8","ReservedCode1":"","ContentPropagator":"001191110108MACG2KBH8F20000","PropagateID":"19c93826-6972-86d8-8000-00004b8bb7a8","ReservedCode2":""}</vt:lpwstr>
  </property>
</Properties>
</file>