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Default Extension="jpg" ContentType="image/jpg"/>
  <Default Extension="svg" ContentType="image/svg+xml"/>
  <Default Extension="png" ContentType="image/png"/>
  <Default Extension="gif" ContentType="image/gif"/>
  <Default Extension="m4v" ContentType="video/mp4"/>
  <Default Extension="mp4" ContentType="video/mp4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Masters/slideMaster2.xml" ContentType="application/vnd.openxmlformats-officedocument.presentationml.slideMaster+xml"/>
  <Override PartName="/ppt/slides/slide2.xml" ContentType="application/vnd.openxmlformats-officedocument.presentationml.slide+xml"/>
  <Override PartName="/ppt/slideMasters/slideMaster3.xml" ContentType="application/vnd.openxmlformats-officedocument.presentationml.slideMaster+xml"/>
  <Override PartName="/ppt/slides/slide3.xml" ContentType="application/vnd.openxmlformats-officedocument.presentationml.slide+xml"/>
  <Override PartName="/ppt/slideMasters/slideMaster4.xml" ContentType="application/vnd.openxmlformats-officedocument.presentationml.slideMaster+xml"/>
  <Override PartName="/ppt/slides/slide4.xml" ContentType="application/vnd.openxmlformats-officedocument.presentationml.slide+xml"/>
  <Override PartName="/ppt/slideMasters/slideMaster5.xml" ContentType="application/vnd.openxmlformats-officedocument.presentationml.slideMaster+xml"/>
  <Override PartName="/ppt/slides/slide5.xml" ContentType="application/vnd.openxmlformats-officedocument.presentationml.slide+xml"/>
  <Override PartName="/ppt/slideMasters/slideMaster6.xml" ContentType="application/vnd.openxmlformats-officedocument.presentationml.slideMaster+xml"/>
  <Override PartName="/ppt/slides/slide6.xml" ContentType="application/vnd.openxmlformats-officedocument.presentationml.slide+xml"/>
  <Override PartName="/ppt/slideMasters/slideMaster7.xml" ContentType="application/vnd.openxmlformats-officedocument.presentationml.slideMaster+xml"/>
  <Override PartName="/ppt/slides/slide7.xml" ContentType="application/vnd.openxmlformats-officedocument.presentationml.slide+xml"/>
  <Override PartName="/ppt/slideMasters/slideMaster8.xml" ContentType="application/vnd.openxmlformats-officedocument.presentationml.slideMaster+xml"/>
  <Override PartName="/ppt/slides/slide8.xml" ContentType="application/vnd.openxmlformats-officedocument.presentationml.slide+xml"/>
  <Override PartName="/ppt/slideMasters/slideMaster9.xml" ContentType="application/vnd.openxmlformats-officedocument.presentationml.slideMaster+xml"/>
  <Override PartName="/ppt/slides/slide9.xml" ContentType="application/vnd.openxmlformats-officedocument.presentationml.slide+xml"/>
  <Override PartName="/ppt/slideMasters/slideMaster10.xml" ContentType="application/vnd.openxmlformats-officedocument.presentationml.slideMaster+xml"/>
  <Override PartName="/ppt/slides/slide10.xml" ContentType="application/vnd.openxmlformats-officedocument.presentationml.slide+xml"/>
  <Override PartName="/ppt/slideMasters/slideMaster11.xml" ContentType="application/vnd.openxmlformats-officedocument.presentationml.slideMaster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
		<Relationship Id="rId1" Type="http://schemas.openxmlformats.org/officeDocument/2006/relationships/extended-properties" Target="docProps/app.xml"/>
		<Relationship Id="rId2" Type="http://schemas.openxmlformats.org/package/2006/relationships/metadata/core-properties" Target="docProps/core.xml"/>
		<Relationship Id="rId3" Type="http://schemas.openxmlformats.org/officeDocument/2006/relationships/officeDocument" Target="ppt/presentation.xml"/>
		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notesMasterIdLst>
    <p:notesMasterId r:id="rId13"/>
  </p:notesMasterIdLst>
  <p:sldSz cx="9144000" cy="5143500"/>
  <p:notesSz cx="5143500" cy="91440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 varScale="1">
        <p:scale>
          <a:sx n="136" d="100"/>
          <a:sy n="136" d="100"/>
        </p:scale>
        <p:origin x="216" y="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notesMaster" Target="notesMasters/notesMaster1.xml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/Relationships>
</file>

<file path=ppt/media/>
</file>

<file path=ppt/notesMasters/_rels/notesMaster1.xml.rels><?xml version="1.0" encoding="UTF-8" standalone="yes"?>
<Relationships xmlns="http://schemas.openxmlformats.org/package/2006/relationships">
		<Relationship Id="rId1" Type="http://schemas.openxmlformats.org/officeDocument/2006/relationships/theme" Target="../theme/theme1.xml"/>
		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82F153-3F37-0F45-9E97-73ACFA13230C}" type="datetimeFigureOut">
              <a:rPr lang="en-US"/>
              <a:t>7/23/19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E5E9CC1-C706-0F49-92D6-E571CC5EEA8F}" type="slidenum">
              <a:rPr lang="en-US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1.xml"/>
		</Relationships>
</file>

<file path=ppt/notesSlides/_rels/notesSlide10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10.xml"/>
		</Relationships>
</file>

<file path=ppt/notesSlides/_rels/notesSlide11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11.xml"/>
		</Relationships>
</file>

<file path=ppt/notesSlides/_rels/notesSlide2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2.xml"/>
		</Relationships>
</file>

<file path=ppt/notesSlides/_rels/notesSlide3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3.xml"/>
		</Relationships>
</file>

<file path=ppt/notesSlides/_rels/notesSlide4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4.xml"/>
		</Relationships>
</file>

<file path=ppt/notesSlides/_rels/notesSlide5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5.xml"/>
		</Relationships>
</file>

<file path=ppt/notesSlides/_rels/notesSlide6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6.xml"/>
		</Relationships>
</file>

<file path=ppt/notesSlides/_rels/notesSlide7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7.xml"/>
		</Relationships>
</file>

<file path=ppt/notesSlides/_rels/notesSlide8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8.xml"/>
		</Relationships>
</file>

<file path=ppt/notesSlides/_rels/notesSlide9.xml.rels><?xml version="1.0" encoding="UTF-8" standalone="yes"?>
		<Relationships xmlns="http://schemas.openxmlformats.org/package/2006/relationships">
			<Relationship Id="rId1" Type="http://schemas.openxmlformats.org/officeDocument/2006/relationships/notesMaster" Target="../notesMasters/notesMaster1.xml"/>
			<Relationship Id="rId2" Type="http://schemas.openxmlformats.org/officeDocument/2006/relationships/slide" Target="../slides/slide9.xml"/>
		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/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bg>
      <p:bgPr>
        <a:solidFill>
          <a:srgbClr val="12152E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6583680" y="-1097280"/>
            <a:ext cx="4114800" cy="4114800"/>
          </a:xfrm>
          <a:prstGeom prst="ellipse">
            <a:avLst/>
          </a:prstGeom>
          <a:solidFill>
            <a:srgbClr val="1C2042"/>
          </a:solidFill>
          <a:ln w="12700">
            <a:solidFill>
              <a:srgbClr val="1C2042"/>
            </a:solidFill>
            <a:prstDash val="solid"/>
          </a:ln>
        </p:spPr>
      </p:sp>
      <p:sp>
        <p:nvSpPr>
          <p:cNvPr id="3" name="Shape 1"/>
          <p:cNvSpPr/>
          <p:nvPr/>
        </p:nvSpPr>
        <p:spPr>
          <a:xfrm>
            <a:off x="7132320" y="-548640"/>
            <a:ext cx="2926080" cy="2926080"/>
          </a:xfrm>
          <a:prstGeom prst="ellipse">
            <a:avLst/>
          </a:prstGeom>
          <a:solidFill>
            <a:srgbClr val="252A50"/>
          </a:solidFill>
          <a:ln w="12700">
            <a:solidFill>
              <a:srgbClr val="252A50"/>
            </a:solidFill>
            <a:prstDash val="solid"/>
          </a:ln>
        </p:spPr>
      </p:sp>
      <p:sp>
        <p:nvSpPr>
          <p:cNvPr id="4" name="Shape 2"/>
          <p:cNvSpPr/>
          <p:nvPr/>
        </p:nvSpPr>
        <p:spPr>
          <a:xfrm>
            <a:off x="548640" y="1371600"/>
            <a:ext cx="54864" cy="2377440"/>
          </a:xfrm>
          <a:prstGeom prst="rect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</p:spPr>
      </p:sp>
      <p:sp>
        <p:nvSpPr>
          <p:cNvPr id="5" name="Text 3"/>
          <p:cNvSpPr/>
          <p:nvPr/>
        </p:nvSpPr>
        <p:spPr>
          <a:xfrm>
            <a:off x="713232" y="1298448"/>
            <a:ext cx="4572000" cy="3200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00" b="1" spc="500" kern="0" dirty="0">
                <a:solidFill>
                  <a:srgbClr val="C9A84C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CAREER STORY</a:t>
            </a:r>
            <a:endParaRPr lang="en-US" sz="1000" dirty="0"/>
          </a:p>
        </p:txBody>
      </p:sp>
      <p:sp>
        <p:nvSpPr>
          <p:cNvPr id="6" name="Text 4"/>
          <p:cNvSpPr/>
          <p:nvPr/>
        </p:nvSpPr>
        <p:spPr>
          <a:xfrm>
            <a:off x="713232" y="1645920"/>
            <a:ext cx="6400800" cy="8686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56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Subkhan</a:t>
            </a:r>
            <a:endParaRPr lang="en-US" sz="5600" dirty="0"/>
          </a:p>
        </p:txBody>
      </p:sp>
      <p:sp>
        <p:nvSpPr>
          <p:cNvPr id="7" name="Text 5"/>
          <p:cNvSpPr/>
          <p:nvPr/>
        </p:nvSpPr>
        <p:spPr>
          <a:xfrm>
            <a:off x="713232" y="2423160"/>
            <a:ext cx="6400800" cy="8686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56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Ibnu Aji</a:t>
            </a:r>
            <a:endParaRPr lang="en-US" sz="5600" dirty="0"/>
          </a:p>
        </p:txBody>
      </p:sp>
      <p:sp>
        <p:nvSpPr>
          <p:cNvPr id="8" name="Text 6"/>
          <p:cNvSpPr/>
          <p:nvPr/>
        </p:nvSpPr>
        <p:spPr>
          <a:xfrm>
            <a:off x="713232" y="3364992"/>
            <a:ext cx="5486400" cy="3200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600" dirty="0">
                <a:solidFill>
                  <a:srgbClr val="EDE8D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S.Kom., M.B.A.</a:t>
            </a:r>
            <a:endParaRPr lang="en-US" sz="1600" dirty="0"/>
          </a:p>
        </p:txBody>
      </p:sp>
      <p:sp>
        <p:nvSpPr>
          <p:cNvPr id="9" name="Text 7"/>
          <p:cNvSpPr/>
          <p:nvPr/>
        </p:nvSpPr>
        <p:spPr>
          <a:xfrm>
            <a:off x="713232" y="3822192"/>
            <a:ext cx="6400800" cy="3657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400" i="1" dirty="0">
                <a:solidFill>
                  <a:srgbClr val="8892A4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Three Worlds. One Trajectory.</a:t>
            </a:r>
            <a:endParaRPr lang="en-US" sz="1400" dirty="0"/>
          </a:p>
        </p:txBody>
      </p:sp>
      <p:sp>
        <p:nvSpPr>
          <p:cNvPr id="10" name="Shape 8"/>
          <p:cNvSpPr/>
          <p:nvPr/>
        </p:nvSpPr>
        <p:spPr>
          <a:xfrm>
            <a:off x="0" y="4800600"/>
            <a:ext cx="9144000" cy="342900"/>
          </a:xfrm>
          <a:prstGeom prst="rect">
            <a:avLst/>
          </a:prstGeom>
          <a:solidFill>
            <a:srgbClr val="1C2042"/>
          </a:solidFill>
          <a:ln w="12700">
            <a:solidFill>
              <a:srgbClr val="1C2042"/>
            </a:solidFill>
            <a:prstDash val="solid"/>
          </a:ln>
        </p:spPr>
      </p:sp>
      <p:sp>
        <p:nvSpPr>
          <p:cNvPr id="11" name="Text 9"/>
          <p:cNvSpPr/>
          <p:nvPr/>
        </p:nvSpPr>
        <p:spPr>
          <a:xfrm>
            <a:off x="548640" y="4828032"/>
            <a:ext cx="8229600" cy="2743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ASN · KemenPKP  |  Researcher · AAGIF/AGIRI  |  Entrepreneur · DNO  |  heyibnu.com</a:t>
            </a:r>
            <a:endParaRPr lang="en-US" sz="10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0">
    <p:bg>
      <p:bgPr>
        <a:solidFill>
          <a:srgbClr val="F5F0E8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0" y="0"/>
            <a:ext cx="3200400" cy="5143500"/>
          </a:xfrm>
          <a:prstGeom prst="rect">
            <a:avLst/>
          </a:prstGeom>
          <a:solidFill>
            <a:srgbClr val="12152E"/>
          </a:solidFill>
          <a:ln w="12700">
            <a:solidFill>
              <a:srgbClr val="12152E"/>
            </a:solidFill>
            <a:prstDash val="solid"/>
          </a:ln>
        </p:spPr>
      </p:sp>
      <p:sp>
        <p:nvSpPr>
          <p:cNvPr id="3" name="Text 1"/>
          <p:cNvSpPr/>
          <p:nvPr/>
        </p:nvSpPr>
        <p:spPr>
          <a:xfrm>
            <a:off x="274320" y="1097280"/>
            <a:ext cx="2651760" cy="22860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38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Why</a:t>
            </a:r>
            <a:endParaRPr lang="en-US" sz="3800" dirty="0"/>
          </a:p>
          <a:p>
            <a:pPr algn="l" indent="0" marL="0">
              <a:buNone/>
            </a:pPr>
            <a:r>
              <a:rPr lang="en-US" sz="38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This</a:t>
            </a:r>
            <a:endParaRPr lang="en-US" sz="3800" dirty="0"/>
          </a:p>
          <a:p>
            <a:pPr algn="l" indent="0" marL="0">
              <a:buNone/>
            </a:pPr>
            <a:r>
              <a:rPr lang="en-US" sz="38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Person?</a:t>
            </a:r>
            <a:endParaRPr lang="en-US" sz="3800" dirty="0"/>
          </a:p>
        </p:txBody>
      </p:sp>
      <p:sp>
        <p:nvSpPr>
          <p:cNvPr id="4" name="Shape 2"/>
          <p:cNvSpPr/>
          <p:nvPr/>
        </p:nvSpPr>
        <p:spPr>
          <a:xfrm>
            <a:off x="274320" y="3547872"/>
            <a:ext cx="1280160" cy="54864"/>
          </a:xfrm>
          <a:prstGeom prst="rect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</p:spPr>
      </p:sp>
      <p:sp>
        <p:nvSpPr>
          <p:cNvPr id="5" name="Text 3"/>
          <p:cNvSpPr/>
          <p:nvPr/>
        </p:nvSpPr>
        <p:spPr>
          <a:xfrm>
            <a:off x="274320" y="3657600"/>
            <a:ext cx="2651760" cy="8229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2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5 things no one</a:t>
            </a:r>
            <a:endParaRPr lang="en-US" sz="1200" dirty="0"/>
          </a:p>
          <a:p>
            <a:pPr algn="l" indent="0" marL="0">
              <a:buNone/>
            </a:pPr>
            <a:r>
              <a:rPr lang="en-US" sz="12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else brings to</a:t>
            </a:r>
            <a:endParaRPr lang="en-US" sz="1200" dirty="0"/>
          </a:p>
          <a:p>
            <a:pPr algn="l" indent="0" marL="0">
              <a:buNone/>
            </a:pPr>
            <a:r>
              <a:rPr lang="en-US" sz="12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this research.</a:t>
            </a:r>
            <a:endParaRPr lang="en-US" sz="1200" dirty="0"/>
          </a:p>
        </p:txBody>
      </p:sp>
      <p:sp>
        <p:nvSpPr>
          <p:cNvPr id="6" name="Text 4"/>
          <p:cNvSpPr/>
          <p:nvPr/>
        </p:nvSpPr>
        <p:spPr>
          <a:xfrm>
            <a:off x="3383280" y="274320"/>
            <a:ext cx="50292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0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01</a:t>
            </a:r>
            <a:endParaRPr lang="en-US" sz="2000" dirty="0"/>
          </a:p>
        </p:txBody>
      </p:sp>
      <p:sp>
        <p:nvSpPr>
          <p:cNvPr id="7" name="Text 5"/>
          <p:cNvSpPr/>
          <p:nvPr/>
        </p:nvSpPr>
        <p:spPr>
          <a:xfrm>
            <a:off x="3931920" y="274320"/>
            <a:ext cx="4937760" cy="29260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4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Insider Access</a:t>
            </a:r>
            <a:endParaRPr lang="en-US" sz="1400" dirty="0"/>
          </a:p>
        </p:txBody>
      </p:sp>
      <p:sp>
        <p:nvSpPr>
          <p:cNvPr id="8" name="Text 6"/>
          <p:cNvSpPr/>
          <p:nvPr/>
        </p:nvSpPr>
        <p:spPr>
          <a:xfrm>
            <a:off x="3931920" y="603504"/>
            <a:ext cx="4937760" cy="4572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ASN aktif di KemenPKP — akses ke SIBARU, dokumen internal, dan dinamika informal yang tidak tersedia untuk peneliti eksternal.</a:t>
            </a:r>
            <a:endParaRPr lang="en-US" sz="1050" dirty="0"/>
          </a:p>
        </p:txBody>
      </p:sp>
      <p:sp>
        <p:nvSpPr>
          <p:cNvPr id="9" name="Shape 7"/>
          <p:cNvSpPr/>
          <p:nvPr/>
        </p:nvSpPr>
        <p:spPr>
          <a:xfrm>
            <a:off x="3383280" y="1115568"/>
            <a:ext cx="5486400" cy="18288"/>
          </a:xfrm>
          <a:prstGeom prst="rect">
            <a:avLst/>
          </a:prstGeom>
          <a:solidFill>
            <a:srgbClr val="EDE8DF"/>
          </a:solidFill>
          <a:ln w="12700">
            <a:solidFill>
              <a:srgbClr val="EDE8DF"/>
            </a:solidFill>
            <a:prstDash val="solid"/>
          </a:ln>
        </p:spPr>
      </p:sp>
      <p:sp>
        <p:nvSpPr>
          <p:cNvPr id="10" name="Text 8"/>
          <p:cNvSpPr/>
          <p:nvPr/>
        </p:nvSpPr>
        <p:spPr>
          <a:xfrm>
            <a:off x="3383280" y="1225296"/>
            <a:ext cx="50292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0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02</a:t>
            </a:r>
            <a:endParaRPr lang="en-US" sz="2000" dirty="0"/>
          </a:p>
        </p:txBody>
      </p:sp>
      <p:sp>
        <p:nvSpPr>
          <p:cNvPr id="11" name="Text 9"/>
          <p:cNvSpPr/>
          <p:nvPr/>
        </p:nvSpPr>
        <p:spPr>
          <a:xfrm>
            <a:off x="3931920" y="1225296"/>
            <a:ext cx="4937760" cy="29260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4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Dual Credential</a:t>
            </a:r>
            <a:endParaRPr lang="en-US" sz="1400" dirty="0"/>
          </a:p>
        </p:txBody>
      </p:sp>
      <p:sp>
        <p:nvSpPr>
          <p:cNvPr id="12" name="Text 10"/>
          <p:cNvSpPr/>
          <p:nvPr/>
        </p:nvSpPr>
        <p:spPr>
          <a:xfrm>
            <a:off x="3931920" y="1554480"/>
            <a:ext cx="4937760" cy="4572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S.Kom. + MBA — memahami AI secara teknis DAN strategis. Langka di sektor publik Indonesia.</a:t>
            </a:r>
            <a:endParaRPr lang="en-US" sz="1050" dirty="0"/>
          </a:p>
        </p:txBody>
      </p:sp>
      <p:sp>
        <p:nvSpPr>
          <p:cNvPr id="13" name="Shape 11"/>
          <p:cNvSpPr/>
          <p:nvPr/>
        </p:nvSpPr>
        <p:spPr>
          <a:xfrm>
            <a:off x="3383280" y="2066544"/>
            <a:ext cx="5486400" cy="18288"/>
          </a:xfrm>
          <a:prstGeom prst="rect">
            <a:avLst/>
          </a:prstGeom>
          <a:solidFill>
            <a:srgbClr val="EDE8DF"/>
          </a:solidFill>
          <a:ln w="12700">
            <a:solidFill>
              <a:srgbClr val="EDE8DF"/>
            </a:solidFill>
            <a:prstDash val="solid"/>
          </a:ln>
        </p:spPr>
      </p:sp>
      <p:sp>
        <p:nvSpPr>
          <p:cNvPr id="14" name="Text 12"/>
          <p:cNvSpPr/>
          <p:nvPr/>
        </p:nvSpPr>
        <p:spPr>
          <a:xfrm>
            <a:off x="3383280" y="2176272"/>
            <a:ext cx="50292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0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03</a:t>
            </a:r>
            <a:endParaRPr lang="en-US" sz="2000" dirty="0"/>
          </a:p>
        </p:txBody>
      </p:sp>
      <p:sp>
        <p:nvSpPr>
          <p:cNvPr id="15" name="Text 13"/>
          <p:cNvSpPr/>
          <p:nvPr/>
        </p:nvSpPr>
        <p:spPr>
          <a:xfrm>
            <a:off x="3931920" y="2176272"/>
            <a:ext cx="4937760" cy="29260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4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Original Theory</a:t>
            </a:r>
            <a:endParaRPr lang="en-US" sz="1400" dirty="0"/>
          </a:p>
        </p:txBody>
      </p:sp>
      <p:sp>
        <p:nvSpPr>
          <p:cNvPr id="16" name="Text 14"/>
          <p:cNvSpPr/>
          <p:nvPr/>
        </p:nvSpPr>
        <p:spPr>
          <a:xfrm>
            <a:off x="3931920" y="2505456"/>
            <a:ext cx="4937760" cy="4572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AAGIF dan AGIRI adalah kontribusi orisinal yang sudah mendapat peer feedback — bukan proposal 'akan dibuat'.</a:t>
            </a:r>
            <a:endParaRPr lang="en-US" sz="1050" dirty="0"/>
          </a:p>
        </p:txBody>
      </p:sp>
      <p:sp>
        <p:nvSpPr>
          <p:cNvPr id="17" name="Shape 15"/>
          <p:cNvSpPr/>
          <p:nvPr/>
        </p:nvSpPr>
        <p:spPr>
          <a:xfrm>
            <a:off x="3383280" y="3017520"/>
            <a:ext cx="5486400" cy="18288"/>
          </a:xfrm>
          <a:prstGeom prst="rect">
            <a:avLst/>
          </a:prstGeom>
          <a:solidFill>
            <a:srgbClr val="EDE8DF"/>
          </a:solidFill>
          <a:ln w="12700">
            <a:solidFill>
              <a:srgbClr val="EDE8DF"/>
            </a:solidFill>
            <a:prstDash val="solid"/>
          </a:ln>
        </p:spPr>
      </p:sp>
      <p:sp>
        <p:nvSpPr>
          <p:cNvPr id="18" name="Text 16"/>
          <p:cNvSpPr/>
          <p:nvPr/>
        </p:nvSpPr>
        <p:spPr>
          <a:xfrm>
            <a:off x="3383280" y="3127248"/>
            <a:ext cx="50292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0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04</a:t>
            </a:r>
            <a:endParaRPr lang="en-US" sz="2000" dirty="0"/>
          </a:p>
        </p:txBody>
      </p:sp>
      <p:sp>
        <p:nvSpPr>
          <p:cNvPr id="19" name="Text 17"/>
          <p:cNvSpPr/>
          <p:nvPr/>
        </p:nvSpPr>
        <p:spPr>
          <a:xfrm>
            <a:off x="3931920" y="3127248"/>
            <a:ext cx="4937760" cy="29260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4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Proven at Scale</a:t>
            </a:r>
            <a:endParaRPr lang="en-US" sz="1400" dirty="0"/>
          </a:p>
        </p:txBody>
      </p:sp>
      <p:sp>
        <p:nvSpPr>
          <p:cNvPr id="20" name="Text 18"/>
          <p:cNvSpPr/>
          <p:nvPr/>
        </p:nvSpPr>
        <p:spPr>
          <a:xfrm>
            <a:off x="3931920" y="3456432"/>
            <a:ext cx="4937760" cy="4572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500.000+ data warga sudah diproses oleh sistem yang dia bantu kembangkan. Bukan simulasi.</a:t>
            </a:r>
            <a:endParaRPr lang="en-US" sz="1050" dirty="0"/>
          </a:p>
        </p:txBody>
      </p:sp>
      <p:sp>
        <p:nvSpPr>
          <p:cNvPr id="21" name="Shape 19"/>
          <p:cNvSpPr/>
          <p:nvPr/>
        </p:nvSpPr>
        <p:spPr>
          <a:xfrm>
            <a:off x="3383280" y="3968496"/>
            <a:ext cx="5486400" cy="18288"/>
          </a:xfrm>
          <a:prstGeom prst="rect">
            <a:avLst/>
          </a:prstGeom>
          <a:solidFill>
            <a:srgbClr val="EDE8DF"/>
          </a:solidFill>
          <a:ln w="12700">
            <a:solidFill>
              <a:srgbClr val="EDE8DF"/>
            </a:solidFill>
            <a:prstDash val="solid"/>
          </a:ln>
        </p:spPr>
      </p:sp>
      <p:sp>
        <p:nvSpPr>
          <p:cNvPr id="22" name="Text 20"/>
          <p:cNvSpPr/>
          <p:nvPr/>
        </p:nvSpPr>
        <p:spPr>
          <a:xfrm>
            <a:off x="3383280" y="4078224"/>
            <a:ext cx="50292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0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05</a:t>
            </a:r>
            <a:endParaRPr lang="en-US" sz="2000" dirty="0"/>
          </a:p>
        </p:txBody>
      </p:sp>
      <p:sp>
        <p:nvSpPr>
          <p:cNvPr id="23" name="Text 21"/>
          <p:cNvSpPr/>
          <p:nvPr/>
        </p:nvSpPr>
        <p:spPr>
          <a:xfrm>
            <a:off x="3931920" y="4078224"/>
            <a:ext cx="4937760" cy="29260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4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Built-in Return Path</a:t>
            </a:r>
            <a:endParaRPr lang="en-US" sz="1400" dirty="0"/>
          </a:p>
        </p:txBody>
      </p:sp>
      <p:sp>
        <p:nvSpPr>
          <p:cNvPr id="24" name="Text 22"/>
          <p:cNvSpPr/>
          <p:nvPr/>
        </p:nvSpPr>
        <p:spPr>
          <a:xfrm>
            <a:off x="3931920" y="4407408"/>
            <a:ext cx="4937760" cy="4572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ASN dengan jalur return-of-service. Kontribusi akademis langsung bisa masuk Stranas KA.</a:t>
            </a:r>
            <a:endParaRPr lang="en-US" sz="105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1">
    <p:bg>
      <p:bgPr>
        <a:solidFill>
          <a:srgbClr val="12152E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-914400" y="3200400"/>
            <a:ext cx="4572000" cy="4572000"/>
          </a:xfrm>
          <a:prstGeom prst="ellipse">
            <a:avLst/>
          </a:prstGeom>
          <a:solidFill>
            <a:srgbClr val="1C2042"/>
          </a:solidFill>
          <a:ln w="12700">
            <a:solidFill>
              <a:srgbClr val="1C2042"/>
            </a:solidFill>
            <a:prstDash val="solid"/>
          </a:ln>
        </p:spPr>
      </p:sp>
      <p:sp>
        <p:nvSpPr>
          <p:cNvPr id="3" name="Shape 1"/>
          <p:cNvSpPr/>
          <p:nvPr/>
        </p:nvSpPr>
        <p:spPr>
          <a:xfrm>
            <a:off x="6858000" y="-914400"/>
            <a:ext cx="3657600" cy="3657600"/>
          </a:xfrm>
          <a:prstGeom prst="ellipse">
            <a:avLst/>
          </a:prstGeom>
          <a:solidFill>
            <a:srgbClr val="1C2042"/>
          </a:solidFill>
          <a:ln w="12700">
            <a:solidFill>
              <a:srgbClr val="1C2042"/>
            </a:solidFill>
            <a:prstDash val="solid"/>
          </a:ln>
        </p:spPr>
      </p:sp>
      <p:sp>
        <p:nvSpPr>
          <p:cNvPr id="4" name="Text 2"/>
          <p:cNvSpPr/>
          <p:nvPr/>
        </p:nvSpPr>
        <p:spPr>
          <a:xfrm>
            <a:off x="914400" y="365760"/>
            <a:ext cx="7315200" cy="7315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44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Three worlds.</a:t>
            </a:r>
            <a:endParaRPr lang="en-US" sz="4400" dirty="0"/>
          </a:p>
        </p:txBody>
      </p:sp>
      <p:sp>
        <p:nvSpPr>
          <p:cNvPr id="5" name="Text 3"/>
          <p:cNvSpPr/>
          <p:nvPr/>
        </p:nvSpPr>
        <p:spPr>
          <a:xfrm>
            <a:off x="914400" y="1115568"/>
            <a:ext cx="7315200" cy="7315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44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One trajectory.</a:t>
            </a:r>
            <a:endParaRPr lang="en-US" sz="4400" dirty="0"/>
          </a:p>
        </p:txBody>
      </p:sp>
      <p:sp>
        <p:nvSpPr>
          <p:cNvPr id="6" name="Text 4"/>
          <p:cNvSpPr/>
          <p:nvPr/>
        </p:nvSpPr>
        <p:spPr>
          <a:xfrm>
            <a:off x="914400" y="1874520"/>
            <a:ext cx="7772400" cy="6400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3600" i="1" dirty="0">
                <a:solidFill>
                  <a:srgbClr val="8892A4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Designed to serve Indonesia.</a:t>
            </a:r>
            <a:endParaRPr lang="en-US" sz="3600" dirty="0"/>
          </a:p>
        </p:txBody>
      </p:sp>
      <p:sp>
        <p:nvSpPr>
          <p:cNvPr id="7" name="Shape 5"/>
          <p:cNvSpPr/>
          <p:nvPr/>
        </p:nvSpPr>
        <p:spPr>
          <a:xfrm>
            <a:off x="914400" y="2788920"/>
            <a:ext cx="7315200" cy="169164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5000"/>
              </a:srgbClr>
            </a:outerShdw>
          </a:effectLst>
        </p:spPr>
      </p:sp>
      <p:sp>
        <p:nvSpPr>
          <p:cNvPr id="8" name="Text 6"/>
          <p:cNvSpPr/>
          <p:nvPr/>
        </p:nvSpPr>
        <p:spPr>
          <a:xfrm>
            <a:off x="1097280" y="2907792"/>
            <a:ext cx="6949440" cy="38404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8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Subkhan Ibnu Aji, S.Kom., M.B.A.</a:t>
            </a:r>
            <a:endParaRPr lang="en-US" sz="1800" dirty="0"/>
          </a:p>
        </p:txBody>
      </p:sp>
      <p:sp>
        <p:nvSpPr>
          <p:cNvPr id="9" name="Text 7"/>
          <p:cNvSpPr/>
          <p:nvPr/>
        </p:nvSpPr>
        <p:spPr>
          <a:xfrm>
            <a:off x="1097280" y="3310128"/>
            <a:ext cx="6949440" cy="2743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1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ASN · KemenPKP  |  PhD Candidate (Target Fall 2027)  |  Kepala Sekretariat PPTI</a:t>
            </a:r>
            <a:endParaRPr lang="en-US" sz="1100" dirty="0"/>
          </a:p>
        </p:txBody>
      </p:sp>
      <p:sp>
        <p:nvSpPr>
          <p:cNvPr id="10" name="Text 8"/>
          <p:cNvSpPr/>
          <p:nvPr/>
        </p:nvSpPr>
        <p:spPr>
          <a:xfrm>
            <a:off x="1097280" y="3712464"/>
            <a:ext cx="6949440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250" b="1" dirty="0">
                <a:solidFill>
                  <a:srgbClr val="C9A84C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heyibnu.com  </a:t>
            </a:r>
            <a:pPr algn="l" indent="0" marL="0">
              <a:buNone/>
            </a:pPr>
            <a:r>
              <a:rPr lang="en-US" sz="12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 · </a:t>
            </a:r>
            <a:pPr algn="l" indent="0" marL="0">
              <a:buNone/>
            </a:pPr>
            <a:r>
              <a:rPr lang="en-US" sz="1250" dirty="0">
                <a:solidFill>
                  <a:srgbClr val="EDE8D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  cpnspupribnu@gmail.com  </a:t>
            </a:r>
            <a:pPr algn="l" indent="0" marL="0">
              <a:buNone/>
            </a:pPr>
            <a:r>
              <a:rPr lang="en-US" sz="12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 · </a:t>
            </a:r>
            <a:pPr algn="l" indent="0" marL="0">
              <a:buNone/>
            </a:pPr>
            <a:r>
              <a:rPr lang="en-US" sz="1250" dirty="0">
                <a:solidFill>
                  <a:srgbClr val="1A9F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  heyibnu.com/researchproposal</a:t>
            </a:r>
            <a:endParaRPr lang="en-US" sz="1250" dirty="0"/>
          </a:p>
        </p:txBody>
      </p:sp>
      <p:sp>
        <p:nvSpPr>
          <p:cNvPr id="11" name="Text 9"/>
          <p:cNvSpPr/>
          <p:nvPr/>
        </p:nvSpPr>
        <p:spPr>
          <a:xfrm>
            <a:off x="914400" y="4553712"/>
            <a:ext cx="7315200" cy="25603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i="1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For supervisor inquiries, fellowship committees, and executive conversations.</a:t>
            </a:r>
            <a:endParaRPr lang="en-US" sz="105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2">
    <p:bg>
      <p:bgPr>
        <a:solidFill>
          <a:srgbClr val="F5F0E8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548640" y="274320"/>
            <a:ext cx="8046720" cy="5486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32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The Rare Intersection</a:t>
            </a:r>
            <a:endParaRPr lang="en-US" sz="3200" dirty="0"/>
          </a:p>
        </p:txBody>
      </p:sp>
      <p:sp>
        <p:nvSpPr>
          <p:cNvPr id="3" name="Text 1"/>
          <p:cNvSpPr/>
          <p:nvPr/>
        </p:nvSpPr>
        <p:spPr>
          <a:xfrm>
            <a:off x="548640" y="868680"/>
            <a:ext cx="8046720" cy="3200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400" i="1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Most people pick one world. He's built depth in three — simultaneously.</a:t>
            </a:r>
            <a:endParaRPr lang="en-US" sz="1400" dirty="0"/>
          </a:p>
        </p:txBody>
      </p:sp>
      <p:sp>
        <p:nvSpPr>
          <p:cNvPr id="4" name="Shape 2"/>
          <p:cNvSpPr/>
          <p:nvPr/>
        </p:nvSpPr>
        <p:spPr>
          <a:xfrm>
            <a:off x="457200" y="1371600"/>
            <a:ext cx="3474720" cy="3474720"/>
          </a:xfrm>
          <a:prstGeom prst="ellipse">
            <a:avLst/>
          </a:prstGeom>
          <a:solidFill>
            <a:srgbClr val="12152E">
              <a:alpha val="90000"/>
            </a:srgbClr>
          </a:solidFill>
          <a:ln w="12700">
            <a:solidFill>
              <a:srgbClr val="12152E"/>
            </a:solidFill>
            <a:prstDash val="solid"/>
          </a:ln>
        </p:spPr>
      </p:sp>
      <p:sp>
        <p:nvSpPr>
          <p:cNvPr id="5" name="Shape 3"/>
          <p:cNvSpPr/>
          <p:nvPr/>
        </p:nvSpPr>
        <p:spPr>
          <a:xfrm>
            <a:off x="5212080" y="1371600"/>
            <a:ext cx="3474720" cy="3474720"/>
          </a:xfrm>
          <a:prstGeom prst="ellipse">
            <a:avLst/>
          </a:prstGeom>
          <a:solidFill>
            <a:srgbClr val="0D7B7F">
              <a:alpha val="90000"/>
            </a:srgbClr>
          </a:solidFill>
          <a:ln w="12700">
            <a:solidFill>
              <a:srgbClr val="0D7B7F"/>
            </a:solidFill>
            <a:prstDash val="solid"/>
          </a:ln>
        </p:spPr>
      </p:sp>
      <p:sp>
        <p:nvSpPr>
          <p:cNvPr id="6" name="Shape 4"/>
          <p:cNvSpPr/>
          <p:nvPr/>
        </p:nvSpPr>
        <p:spPr>
          <a:xfrm>
            <a:off x="2834640" y="2011680"/>
            <a:ext cx="3474720" cy="3474720"/>
          </a:xfrm>
          <a:prstGeom prst="ellipse">
            <a:avLst/>
          </a:prstGeom>
          <a:solidFill>
            <a:srgbClr val="C9A84C">
              <a:alpha val="85000"/>
            </a:srgbClr>
          </a:solidFill>
          <a:ln w="12700">
            <a:solidFill>
              <a:srgbClr val="C9A84C"/>
            </a:solidFill>
            <a:prstDash val="solid"/>
          </a:ln>
        </p:spPr>
      </p:sp>
      <p:sp>
        <p:nvSpPr>
          <p:cNvPr id="7" name="Text 5"/>
          <p:cNvSpPr/>
          <p:nvPr/>
        </p:nvSpPr>
        <p:spPr>
          <a:xfrm>
            <a:off x="502920" y="1691640"/>
            <a:ext cx="2011680" cy="7315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300" b="1" dirty="0">
                <a:solidFill>
                  <a:srgbClr val="FFFFF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GOVERNMENT</a:t>
            </a:r>
            <a:endParaRPr lang="en-US" sz="1300" dirty="0"/>
          </a:p>
          <a:p>
            <a:pPr algn="ctr" indent="0" marL="0">
              <a:buNone/>
            </a:pPr>
            <a:r>
              <a:rPr lang="en-US" sz="1100" dirty="0">
                <a:solidFill>
                  <a:srgbClr val="FFFFF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ASN · KemenPKP</a:t>
            </a:r>
            <a:endParaRPr lang="en-US" sz="1300" dirty="0"/>
          </a:p>
        </p:txBody>
      </p:sp>
      <p:sp>
        <p:nvSpPr>
          <p:cNvPr id="8" name="Text 6"/>
          <p:cNvSpPr/>
          <p:nvPr/>
        </p:nvSpPr>
        <p:spPr>
          <a:xfrm>
            <a:off x="6629400" y="1691640"/>
            <a:ext cx="2011680" cy="7315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300" b="1" dirty="0">
                <a:solidFill>
                  <a:srgbClr val="FFFFF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TECHNOLOGY</a:t>
            </a:r>
            <a:endParaRPr lang="en-US" sz="1300" dirty="0"/>
          </a:p>
          <a:p>
            <a:pPr algn="ctr" indent="0" marL="0">
              <a:buNone/>
            </a:pPr>
            <a:r>
              <a:rPr lang="en-US" sz="1100" dirty="0">
                <a:solidFill>
                  <a:srgbClr val="FFFFF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AI · Digital Gov</a:t>
            </a:r>
            <a:endParaRPr lang="en-US" sz="1300" dirty="0"/>
          </a:p>
        </p:txBody>
      </p:sp>
      <p:sp>
        <p:nvSpPr>
          <p:cNvPr id="9" name="Text 7"/>
          <p:cNvSpPr/>
          <p:nvPr/>
        </p:nvSpPr>
        <p:spPr>
          <a:xfrm>
            <a:off x="3474720" y="4572000"/>
            <a:ext cx="219456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300" b="1" dirty="0">
                <a:solidFill>
                  <a:srgbClr val="12152E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COMMUNITY</a:t>
            </a:r>
            <a:endParaRPr lang="en-US" sz="1300" dirty="0"/>
          </a:p>
          <a:p>
            <a:pPr algn="ctr" indent="0" marL="0">
              <a:buNone/>
            </a:pPr>
            <a:r>
              <a:rPr lang="en-US" sz="1100" dirty="0">
                <a:solidFill>
                  <a:srgbClr val="12152E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PPTI · DNO · Research</a:t>
            </a:r>
            <a:endParaRPr lang="en-US" sz="1300" dirty="0"/>
          </a:p>
        </p:txBody>
      </p:sp>
      <p:sp>
        <p:nvSpPr>
          <p:cNvPr id="10" name="Shape 8"/>
          <p:cNvSpPr/>
          <p:nvPr/>
        </p:nvSpPr>
        <p:spPr>
          <a:xfrm>
            <a:off x="3657600" y="2560320"/>
            <a:ext cx="1828800" cy="1828800"/>
          </a:xfrm>
          <a:prstGeom prst="ellipse">
            <a:avLst/>
          </a:prstGeom>
          <a:solidFill>
            <a:srgbClr val="C9A84C"/>
          </a:solidFill>
          <a:ln w="25400">
            <a:solidFill>
              <a:srgbClr val="FFFFFF"/>
            </a:solidFill>
            <a:prstDash val="solid"/>
          </a:ln>
        </p:spPr>
      </p:sp>
      <p:sp>
        <p:nvSpPr>
          <p:cNvPr id="11" name="Text 9"/>
          <p:cNvSpPr/>
          <p:nvPr/>
        </p:nvSpPr>
        <p:spPr>
          <a:xfrm>
            <a:off x="3657600" y="2788920"/>
            <a:ext cx="1828800" cy="10058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3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Subkhan</a:t>
            </a:r>
            <a:endParaRPr lang="en-US" sz="1300" dirty="0"/>
          </a:p>
          <a:p>
            <a:pPr algn="ctr" indent="0" marL="0">
              <a:buNone/>
            </a:pPr>
            <a:r>
              <a:rPr lang="en-US" sz="13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Ibnu Aji</a:t>
            </a:r>
            <a:endParaRPr lang="en-US" sz="13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3">
    <p:bg>
      <p:bgPr>
        <a:solidFill>
          <a:srgbClr val="12152E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548640" y="256032"/>
            <a:ext cx="804672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32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The Journey</a:t>
            </a:r>
            <a:endParaRPr lang="en-US" sz="3200" dirty="0"/>
          </a:p>
        </p:txBody>
      </p:sp>
      <p:sp>
        <p:nvSpPr>
          <p:cNvPr id="3" name="Text 1"/>
          <p:cNvSpPr/>
          <p:nvPr/>
        </p:nvSpPr>
        <p:spPr>
          <a:xfrm>
            <a:off x="548640" y="804672"/>
            <a:ext cx="8046720" cy="2743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i="1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Every credential earned in the real world — not just the classroom.</a:t>
            </a:r>
            <a:endParaRPr lang="en-US" sz="1300" dirty="0"/>
          </a:p>
        </p:txBody>
      </p:sp>
      <p:sp>
        <p:nvSpPr>
          <p:cNvPr id="4" name="Shape 2"/>
          <p:cNvSpPr/>
          <p:nvPr/>
        </p:nvSpPr>
        <p:spPr>
          <a:xfrm>
            <a:off x="548640" y="2395728"/>
            <a:ext cx="8046720" cy="45720"/>
          </a:xfrm>
          <a:prstGeom prst="rect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</p:spPr>
      </p:sp>
      <p:sp>
        <p:nvSpPr>
          <p:cNvPr id="5" name="Shape 3"/>
          <p:cNvSpPr/>
          <p:nvPr/>
        </p:nvSpPr>
        <p:spPr>
          <a:xfrm>
            <a:off x="548640" y="2176272"/>
            <a:ext cx="457200" cy="457200"/>
          </a:xfrm>
          <a:prstGeom prst="ellipse">
            <a:avLst/>
          </a:prstGeom>
          <a:solidFill>
            <a:srgbClr val="0D7B7F"/>
          </a:solidFill>
          <a:ln w="12700">
            <a:solidFill>
              <a:srgbClr val="0D7B7F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30000"/>
              </a:srgbClr>
            </a:outerShdw>
          </a:effectLst>
        </p:spPr>
      </p:sp>
      <p:sp>
        <p:nvSpPr>
          <p:cNvPr id="6" name="Text 4"/>
          <p:cNvSpPr/>
          <p:nvPr/>
        </p:nvSpPr>
        <p:spPr>
          <a:xfrm>
            <a:off x="365760" y="1371600"/>
            <a:ext cx="822960" cy="6400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200" b="1" dirty="0">
                <a:solidFill>
                  <a:srgbClr val="0D7B7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S.Kom.</a:t>
            </a:r>
            <a:endParaRPr lang="en-US" sz="1200" dirty="0"/>
          </a:p>
        </p:txBody>
      </p:sp>
      <p:sp>
        <p:nvSpPr>
          <p:cNvPr id="7" name="Text 5"/>
          <p:cNvSpPr/>
          <p:nvPr/>
        </p:nvSpPr>
        <p:spPr>
          <a:xfrm>
            <a:off x="274320" y="2788920"/>
            <a:ext cx="1005840" cy="8229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Ilmu Komputer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Teknis &amp; Sistem</a:t>
            </a:r>
            <a:endParaRPr lang="en-US" sz="1000" dirty="0"/>
          </a:p>
        </p:txBody>
      </p:sp>
      <p:sp>
        <p:nvSpPr>
          <p:cNvPr id="8" name="Shape 6"/>
          <p:cNvSpPr/>
          <p:nvPr/>
        </p:nvSpPr>
        <p:spPr>
          <a:xfrm>
            <a:off x="2194560" y="2176272"/>
            <a:ext cx="457200" cy="457200"/>
          </a:xfrm>
          <a:prstGeom prst="ellipse">
            <a:avLst/>
          </a:prstGeom>
          <a:solidFill>
            <a:srgbClr val="1A9FA4"/>
          </a:solidFill>
          <a:ln w="12700">
            <a:solidFill>
              <a:srgbClr val="1A9FA4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30000"/>
              </a:srgbClr>
            </a:outerShdw>
          </a:effectLst>
        </p:spPr>
      </p:sp>
      <p:sp>
        <p:nvSpPr>
          <p:cNvPr id="9" name="Text 7"/>
          <p:cNvSpPr/>
          <p:nvPr/>
        </p:nvSpPr>
        <p:spPr>
          <a:xfrm>
            <a:off x="2011680" y="1371600"/>
            <a:ext cx="822960" cy="6400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200" b="1" dirty="0">
                <a:solidFill>
                  <a:srgbClr val="1A9FA4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MBA</a:t>
            </a:r>
            <a:endParaRPr lang="en-US" sz="1200" dirty="0"/>
          </a:p>
        </p:txBody>
      </p:sp>
      <p:sp>
        <p:nvSpPr>
          <p:cNvPr id="10" name="Text 8"/>
          <p:cNvSpPr/>
          <p:nvPr/>
        </p:nvSpPr>
        <p:spPr>
          <a:xfrm>
            <a:off x="1920240" y="2788920"/>
            <a:ext cx="1005840" cy="8229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Strategic Mgmt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Business Lens</a:t>
            </a:r>
            <a:endParaRPr lang="en-US" sz="1000" dirty="0"/>
          </a:p>
        </p:txBody>
      </p:sp>
      <p:sp>
        <p:nvSpPr>
          <p:cNvPr id="11" name="Shape 9"/>
          <p:cNvSpPr/>
          <p:nvPr/>
        </p:nvSpPr>
        <p:spPr>
          <a:xfrm>
            <a:off x="3840480" y="2176272"/>
            <a:ext cx="457200" cy="457200"/>
          </a:xfrm>
          <a:prstGeom prst="ellipse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30000"/>
              </a:srgbClr>
            </a:outerShdw>
          </a:effectLst>
        </p:spPr>
      </p:sp>
      <p:sp>
        <p:nvSpPr>
          <p:cNvPr id="12" name="Text 10"/>
          <p:cNvSpPr/>
          <p:nvPr/>
        </p:nvSpPr>
        <p:spPr>
          <a:xfrm>
            <a:off x="3657600" y="1371600"/>
            <a:ext cx="822960" cy="6400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2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ASN</a:t>
            </a:r>
            <a:endParaRPr lang="en-US" sz="1200" dirty="0"/>
          </a:p>
        </p:txBody>
      </p:sp>
      <p:sp>
        <p:nvSpPr>
          <p:cNvPr id="13" name="Text 11"/>
          <p:cNvSpPr/>
          <p:nvPr/>
        </p:nvSpPr>
        <p:spPr>
          <a:xfrm>
            <a:off x="3566160" y="2788920"/>
            <a:ext cx="1005840" cy="8229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KemenPKP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Digital Gov</a:t>
            </a:r>
            <a:endParaRPr lang="en-US" sz="1000" dirty="0"/>
          </a:p>
        </p:txBody>
      </p:sp>
      <p:sp>
        <p:nvSpPr>
          <p:cNvPr id="14" name="Shape 12"/>
          <p:cNvSpPr/>
          <p:nvPr/>
        </p:nvSpPr>
        <p:spPr>
          <a:xfrm>
            <a:off x="5486400" y="2176272"/>
            <a:ext cx="457200" cy="457200"/>
          </a:xfrm>
          <a:prstGeom prst="ellipse">
            <a:avLst/>
          </a:prstGeom>
          <a:solidFill>
            <a:srgbClr val="E8C96A"/>
          </a:solidFill>
          <a:ln w="12700">
            <a:solidFill>
              <a:srgbClr val="E8C96A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30000"/>
              </a:srgbClr>
            </a:outerShdw>
          </a:effectLst>
        </p:spPr>
      </p:sp>
      <p:sp>
        <p:nvSpPr>
          <p:cNvPr id="15" name="Text 13"/>
          <p:cNvSpPr/>
          <p:nvPr/>
        </p:nvSpPr>
        <p:spPr>
          <a:xfrm>
            <a:off x="5303520" y="1371600"/>
            <a:ext cx="822960" cy="6400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200" b="1" dirty="0">
                <a:solidFill>
                  <a:srgbClr val="E8C96A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PPTI &amp;</a:t>
            </a:r>
            <a:endParaRPr lang="en-US" sz="1200" dirty="0"/>
          </a:p>
          <a:p>
            <a:pPr algn="ctr" indent="0" marL="0">
              <a:buNone/>
            </a:pPr>
            <a:r>
              <a:rPr lang="en-US" sz="1200" b="1" dirty="0">
                <a:solidFill>
                  <a:srgbClr val="E8C96A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DNO</a:t>
            </a:r>
            <a:endParaRPr lang="en-US" sz="1200" dirty="0"/>
          </a:p>
        </p:txBody>
      </p:sp>
      <p:sp>
        <p:nvSpPr>
          <p:cNvPr id="16" name="Text 14"/>
          <p:cNvSpPr/>
          <p:nvPr/>
        </p:nvSpPr>
        <p:spPr>
          <a:xfrm>
            <a:off x="5212080" y="2788920"/>
            <a:ext cx="1005840" cy="8229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1.500+ Members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Startup Founded</a:t>
            </a:r>
            <a:endParaRPr lang="en-US" sz="1000" dirty="0"/>
          </a:p>
        </p:txBody>
      </p:sp>
      <p:sp>
        <p:nvSpPr>
          <p:cNvPr id="17" name="Shape 15"/>
          <p:cNvSpPr/>
          <p:nvPr/>
        </p:nvSpPr>
        <p:spPr>
          <a:xfrm>
            <a:off x="7132320" y="2176272"/>
            <a:ext cx="457200" cy="457200"/>
          </a:xfrm>
          <a:prstGeom prst="ellipse">
            <a:avLst/>
          </a:prstGeom>
          <a:solidFill>
            <a:srgbClr val="E87A5D"/>
          </a:solidFill>
          <a:ln w="12700">
            <a:solidFill>
              <a:srgbClr val="E87A5D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30000"/>
              </a:srgbClr>
            </a:outerShdw>
          </a:effectLst>
        </p:spPr>
      </p:sp>
      <p:sp>
        <p:nvSpPr>
          <p:cNvPr id="18" name="Text 16"/>
          <p:cNvSpPr/>
          <p:nvPr/>
        </p:nvSpPr>
        <p:spPr>
          <a:xfrm>
            <a:off x="6949440" y="1371600"/>
            <a:ext cx="822960" cy="6400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200" b="1" dirty="0">
                <a:solidFill>
                  <a:srgbClr val="E87A5D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PhD</a:t>
            </a:r>
            <a:endParaRPr lang="en-US" sz="1200" dirty="0"/>
          </a:p>
        </p:txBody>
      </p:sp>
      <p:sp>
        <p:nvSpPr>
          <p:cNvPr id="19" name="Text 17"/>
          <p:cNvSpPr/>
          <p:nvPr/>
        </p:nvSpPr>
        <p:spPr>
          <a:xfrm>
            <a:off x="6858000" y="2788920"/>
            <a:ext cx="1005840" cy="8229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Target: Fall 2027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Top-100 Global</a:t>
            </a:r>
            <a:endParaRPr lang="en-US" sz="1000" dirty="0"/>
          </a:p>
        </p:txBody>
      </p:sp>
      <p:sp>
        <p:nvSpPr>
          <p:cNvPr id="20" name="Text 18"/>
          <p:cNvSpPr/>
          <p:nvPr/>
        </p:nvSpPr>
        <p:spPr>
          <a:xfrm>
            <a:off x="548640" y="4206240"/>
            <a:ext cx="8046720" cy="2743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100" i="1" dirty="0">
                <a:solidFill>
                  <a:srgbClr val="C9A84C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50+ sertifikasi digital governance &amp; IT  ·  diperoleh paralel di sepanjang perjalanan ini</a:t>
            </a:r>
            <a:endParaRPr lang="en-US" sz="11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4">
    <p:bg>
      <p:bgPr>
        <a:solidFill>
          <a:srgbClr val="F5F0E8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0"/>
          <p:cNvSpPr/>
          <p:nvPr/>
        </p:nvSpPr>
        <p:spPr>
          <a:xfrm>
            <a:off x="0" y="0"/>
            <a:ext cx="3840480" cy="5143500"/>
          </a:xfrm>
          <a:prstGeom prst="rect">
            <a:avLst/>
          </a:prstGeom>
          <a:solidFill>
            <a:srgbClr val="12152E"/>
          </a:solidFill>
          <a:ln w="12700">
            <a:solidFill>
              <a:srgbClr val="12152E"/>
            </a:solidFill>
            <a:prstDash val="solid"/>
          </a:ln>
        </p:spPr>
      </p:sp>
      <p:sp>
        <p:nvSpPr>
          <p:cNvPr id="3" name="Text 1"/>
          <p:cNvSpPr/>
          <p:nvPr/>
        </p:nvSpPr>
        <p:spPr>
          <a:xfrm>
            <a:off x="365760" y="365760"/>
            <a:ext cx="3108960" cy="2743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00" b="1" spc="500" kern="0" dirty="0">
                <a:solidFill>
                  <a:srgbClr val="C9A84C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WORLD 01</a:t>
            </a:r>
            <a:endParaRPr lang="en-US" sz="1000" dirty="0"/>
          </a:p>
        </p:txBody>
      </p:sp>
      <p:sp>
        <p:nvSpPr>
          <p:cNvPr id="4" name="Text 2"/>
          <p:cNvSpPr/>
          <p:nvPr/>
        </p:nvSpPr>
        <p:spPr>
          <a:xfrm>
            <a:off x="365760" y="713232"/>
            <a:ext cx="292608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26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Government</a:t>
            </a:r>
            <a:endParaRPr lang="en-US" sz="2600" dirty="0"/>
          </a:p>
        </p:txBody>
      </p:sp>
      <p:sp>
        <p:nvSpPr>
          <p:cNvPr id="5" name="Shape 3"/>
          <p:cNvSpPr/>
          <p:nvPr/>
        </p:nvSpPr>
        <p:spPr>
          <a:xfrm>
            <a:off x="365760" y="1572768"/>
            <a:ext cx="1097280" cy="45720"/>
          </a:xfrm>
          <a:prstGeom prst="rect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</p:spPr>
      </p:sp>
      <p:sp>
        <p:nvSpPr>
          <p:cNvPr id="6" name="Text 4"/>
          <p:cNvSpPr/>
          <p:nvPr/>
        </p:nvSpPr>
        <p:spPr>
          <a:xfrm>
            <a:off x="365760" y="1755648"/>
            <a:ext cx="3108960" cy="8229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200" b="1" dirty="0">
                <a:solidFill>
                  <a:srgbClr val="EDE8D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ASN Aktif</a:t>
            </a:r>
            <a:endParaRPr lang="en-US" sz="1200" dirty="0"/>
          </a:p>
          <a:p>
            <a:pPr algn="l" indent="0" marL="0">
              <a:buNone/>
            </a:pPr>
            <a:r>
              <a:rPr lang="en-US" sz="1200" dirty="0">
                <a:solidFill>
                  <a:srgbClr val="EDE8D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Kementerian Perumahan dan Kawasan Permukiman (KemenPKP)</a:t>
            </a:r>
            <a:endParaRPr lang="en-US" sz="1200" dirty="0"/>
          </a:p>
        </p:txBody>
      </p:sp>
      <p:sp>
        <p:nvSpPr>
          <p:cNvPr id="7" name="Text 5"/>
          <p:cNvSpPr/>
          <p:nvPr/>
        </p:nvSpPr>
        <p:spPr>
          <a:xfrm>
            <a:off x="365760" y="2743200"/>
            <a:ext cx="3108960" cy="13716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150" b="1" dirty="0">
                <a:solidFill>
                  <a:srgbClr val="E8C96A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Mengapa ini penting:</a:t>
            </a:r>
            <a:endParaRPr lang="en-US" sz="1150" dirty="0"/>
          </a:p>
          <a:p>
            <a:pPr algn="l" indent="0" marL="0">
              <a:buNone/>
            </a:pPr>
            <a:r>
              <a:rPr lang="en-US" sz="11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Insider access ke 500.000+ data warga, 34 kementerian, dan realitas birokrasi yang tidak tersedia bagi peneliti eksternal.</a:t>
            </a:r>
            <a:endParaRPr lang="en-US" sz="1150" dirty="0"/>
          </a:p>
        </p:txBody>
      </p:sp>
      <p:sp>
        <p:nvSpPr>
          <p:cNvPr id="8" name="Text 6"/>
          <p:cNvSpPr/>
          <p:nvPr/>
        </p:nvSpPr>
        <p:spPr>
          <a:xfrm>
            <a:off x="4206240" y="365760"/>
            <a:ext cx="4572000" cy="4572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22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SIBARU Platform</a:t>
            </a:r>
            <a:endParaRPr lang="en-US" sz="2200" dirty="0"/>
          </a:p>
        </p:txBody>
      </p:sp>
      <p:sp>
        <p:nvSpPr>
          <p:cNvPr id="9" name="Text 7"/>
          <p:cNvSpPr/>
          <p:nvPr/>
        </p:nvSpPr>
        <p:spPr>
          <a:xfrm>
            <a:off x="4206240" y="850392"/>
            <a:ext cx="4572000" cy="2743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2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Sistem AI otonom pemrosesan subsidi perumahan</a:t>
            </a:r>
            <a:endParaRPr lang="en-US" sz="1200" dirty="0"/>
          </a:p>
        </p:txBody>
      </p:sp>
      <p:sp>
        <p:nvSpPr>
          <p:cNvPr id="10" name="Shape 8"/>
          <p:cNvSpPr/>
          <p:nvPr/>
        </p:nvSpPr>
        <p:spPr>
          <a:xfrm>
            <a:off x="4206240" y="1371600"/>
            <a:ext cx="1417320" cy="1600200"/>
          </a:xfrm>
          <a:prstGeom prst="rect">
            <a:avLst/>
          </a:prstGeom>
          <a:solidFill>
            <a:srgbClr val="1C2042"/>
          </a:solidFill>
          <a:ln w="12700">
            <a:solidFill>
              <a:srgbClr val="1C2042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0000"/>
              </a:srgbClr>
            </a:outerShdw>
          </a:effectLst>
        </p:spPr>
      </p:sp>
      <p:sp>
        <p:nvSpPr>
          <p:cNvPr id="11" name="Text 9"/>
          <p:cNvSpPr/>
          <p:nvPr/>
        </p:nvSpPr>
        <p:spPr>
          <a:xfrm>
            <a:off x="4206240" y="1508760"/>
            <a:ext cx="141732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8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500K+</a:t>
            </a:r>
            <a:endParaRPr lang="en-US" sz="2800" dirty="0"/>
          </a:p>
        </p:txBody>
      </p:sp>
      <p:sp>
        <p:nvSpPr>
          <p:cNvPr id="12" name="Text 10"/>
          <p:cNvSpPr/>
          <p:nvPr/>
        </p:nvSpPr>
        <p:spPr>
          <a:xfrm>
            <a:off x="4279392" y="2212848"/>
            <a:ext cx="1261872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Data warga diproses</a:t>
            </a:r>
            <a:endParaRPr lang="en-US" sz="1000" dirty="0"/>
          </a:p>
        </p:txBody>
      </p:sp>
      <p:sp>
        <p:nvSpPr>
          <p:cNvPr id="13" name="Shape 11"/>
          <p:cNvSpPr/>
          <p:nvPr/>
        </p:nvSpPr>
        <p:spPr>
          <a:xfrm>
            <a:off x="5833872" y="1371600"/>
            <a:ext cx="1417320" cy="1600200"/>
          </a:xfrm>
          <a:prstGeom prst="rect">
            <a:avLst/>
          </a:prstGeom>
          <a:solidFill>
            <a:srgbClr val="1C2042"/>
          </a:solidFill>
          <a:ln w="12700">
            <a:solidFill>
              <a:srgbClr val="1C2042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0000"/>
              </a:srgbClr>
            </a:outerShdw>
          </a:effectLst>
        </p:spPr>
      </p:sp>
      <p:sp>
        <p:nvSpPr>
          <p:cNvPr id="14" name="Text 12"/>
          <p:cNvSpPr/>
          <p:nvPr/>
        </p:nvSpPr>
        <p:spPr>
          <a:xfrm>
            <a:off x="5833872" y="1508760"/>
            <a:ext cx="141732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8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514</a:t>
            </a:r>
            <a:endParaRPr lang="en-US" sz="2800" dirty="0"/>
          </a:p>
        </p:txBody>
      </p:sp>
      <p:sp>
        <p:nvSpPr>
          <p:cNvPr id="15" name="Text 13"/>
          <p:cNvSpPr/>
          <p:nvPr/>
        </p:nvSpPr>
        <p:spPr>
          <a:xfrm>
            <a:off x="5907024" y="2212848"/>
            <a:ext cx="1261872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Kabupaten / kota</a:t>
            </a:r>
            <a:endParaRPr lang="en-US" sz="1000" dirty="0"/>
          </a:p>
        </p:txBody>
      </p:sp>
      <p:sp>
        <p:nvSpPr>
          <p:cNvPr id="16" name="Shape 14"/>
          <p:cNvSpPr/>
          <p:nvPr/>
        </p:nvSpPr>
        <p:spPr>
          <a:xfrm>
            <a:off x="7461504" y="1371600"/>
            <a:ext cx="1417320" cy="1600200"/>
          </a:xfrm>
          <a:prstGeom prst="rect">
            <a:avLst/>
          </a:prstGeom>
          <a:solidFill>
            <a:srgbClr val="1C2042"/>
          </a:solidFill>
          <a:ln w="12700">
            <a:solidFill>
              <a:srgbClr val="1C2042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0000"/>
              </a:srgbClr>
            </a:outerShdw>
          </a:effectLst>
        </p:spPr>
      </p:sp>
      <p:sp>
        <p:nvSpPr>
          <p:cNvPr id="17" name="Text 15"/>
          <p:cNvSpPr/>
          <p:nvPr/>
        </p:nvSpPr>
        <p:spPr>
          <a:xfrm>
            <a:off x="7461504" y="1508760"/>
            <a:ext cx="141732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8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0</a:t>
            </a:r>
            <a:endParaRPr lang="en-US" sz="2800" dirty="0"/>
          </a:p>
        </p:txBody>
      </p:sp>
      <p:sp>
        <p:nvSpPr>
          <p:cNvPr id="18" name="Text 16"/>
          <p:cNvSpPr/>
          <p:nvPr/>
        </p:nvSpPr>
        <p:spPr>
          <a:xfrm>
            <a:off x="7534656" y="2212848"/>
            <a:ext cx="1261872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Intervensi manusia diperlukan</a:t>
            </a:r>
            <a:endParaRPr lang="en-US" sz="1000" dirty="0"/>
          </a:p>
        </p:txBody>
      </p:sp>
      <p:sp>
        <p:nvSpPr>
          <p:cNvPr id="19" name="Shape 17"/>
          <p:cNvSpPr/>
          <p:nvPr/>
        </p:nvSpPr>
        <p:spPr>
          <a:xfrm>
            <a:off x="4206240" y="3246120"/>
            <a:ext cx="4663440" cy="1554480"/>
          </a:xfrm>
          <a:prstGeom prst="rect">
            <a:avLst/>
          </a:prstGeom>
          <a:solidFill>
            <a:srgbClr val="12152E"/>
          </a:solidFill>
          <a:ln w="12700">
            <a:solidFill>
              <a:srgbClr val="12152E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2000"/>
              </a:srgbClr>
            </a:outerShdw>
          </a:effectLst>
        </p:spPr>
      </p:sp>
      <p:sp>
        <p:nvSpPr>
          <p:cNvPr id="20" name="Shape 18"/>
          <p:cNvSpPr/>
          <p:nvPr/>
        </p:nvSpPr>
        <p:spPr>
          <a:xfrm>
            <a:off x="4206240" y="3246120"/>
            <a:ext cx="54864" cy="1554480"/>
          </a:xfrm>
          <a:prstGeom prst="rect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</p:spPr>
      </p:sp>
      <p:sp>
        <p:nvSpPr>
          <p:cNvPr id="21" name="Text 19"/>
          <p:cNvSpPr/>
          <p:nvPr/>
        </p:nvSpPr>
        <p:spPr>
          <a:xfrm>
            <a:off x="4389120" y="3337560"/>
            <a:ext cx="4389120" cy="13716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150" b="1" dirty="0">
                <a:solidFill>
                  <a:srgbClr val="C9A84C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Apa yang dicapai SIBARU:</a:t>
            </a:r>
            <a:endParaRPr lang="en-US" sz="1150" dirty="0"/>
          </a:p>
          <a:p>
            <a:pPr algn="l" indent="0" marL="0">
              <a:buNone/>
            </a:pPr>
            <a:r>
              <a:rPr lang="en-US" sz="1150" dirty="0">
                <a:solidFill>
                  <a:srgbClr val="EDE8D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Menghilangkan distorsi informasi hierarkis yang telah menjadi fitur struktural birokrasi selama 50+ tahun. Setiap data subsidi tercatat akurat, tanpa filter manusia.</a:t>
            </a:r>
            <a:endParaRPr lang="en-US" sz="115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5">
    <p:bg>
      <p:bgPr>
        <a:solidFill>
          <a:srgbClr val="12152E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548640" y="274320"/>
            <a:ext cx="3657600" cy="25603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00" b="1" spc="500" kern="0" dirty="0">
                <a:solidFill>
                  <a:srgbClr val="1A9F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WORLD 02</a:t>
            </a:r>
            <a:endParaRPr lang="en-US" sz="1000" dirty="0"/>
          </a:p>
        </p:txBody>
      </p:sp>
      <p:sp>
        <p:nvSpPr>
          <p:cNvPr id="3" name="Text 1"/>
          <p:cNvSpPr/>
          <p:nvPr/>
        </p:nvSpPr>
        <p:spPr>
          <a:xfrm>
            <a:off x="548640" y="566928"/>
            <a:ext cx="5486400" cy="6400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36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Technology</a:t>
            </a:r>
            <a:endParaRPr lang="en-US" sz="3600" dirty="0"/>
          </a:p>
        </p:txBody>
      </p:sp>
      <p:sp>
        <p:nvSpPr>
          <p:cNvPr id="4" name="Text 2"/>
          <p:cNvSpPr/>
          <p:nvPr/>
        </p:nvSpPr>
        <p:spPr>
          <a:xfrm>
            <a:off x="548640" y="1243584"/>
            <a:ext cx="6400800" cy="2743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i="1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Dual technical-strategic credential — rare in Indonesia's public sector.</a:t>
            </a:r>
            <a:endParaRPr lang="en-US" sz="1300" dirty="0"/>
          </a:p>
        </p:txBody>
      </p:sp>
      <p:sp>
        <p:nvSpPr>
          <p:cNvPr id="5" name="Text 3"/>
          <p:cNvSpPr/>
          <p:nvPr/>
        </p:nvSpPr>
        <p:spPr>
          <a:xfrm>
            <a:off x="6949440" y="201168"/>
            <a:ext cx="1920240" cy="8686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64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50+</a:t>
            </a:r>
            <a:endParaRPr lang="en-US" sz="6400" dirty="0"/>
          </a:p>
        </p:txBody>
      </p:sp>
      <p:sp>
        <p:nvSpPr>
          <p:cNvPr id="6" name="Text 4"/>
          <p:cNvSpPr/>
          <p:nvPr/>
        </p:nvSpPr>
        <p:spPr>
          <a:xfrm>
            <a:off x="6949440" y="1078992"/>
            <a:ext cx="1920240" cy="4572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sertifikasi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digital &amp; IT</a:t>
            </a:r>
            <a:endParaRPr lang="en-US" sz="1000" dirty="0"/>
          </a:p>
        </p:txBody>
      </p:sp>
      <p:sp>
        <p:nvSpPr>
          <p:cNvPr id="7" name="Shape 5"/>
          <p:cNvSpPr/>
          <p:nvPr/>
        </p:nvSpPr>
        <p:spPr>
          <a:xfrm>
            <a:off x="548640" y="1755648"/>
            <a:ext cx="2468880" cy="132588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2000"/>
              </a:srgbClr>
            </a:outerShdw>
          </a:effectLst>
        </p:spPr>
      </p:sp>
      <p:sp>
        <p:nvSpPr>
          <p:cNvPr id="8" name="Shape 6"/>
          <p:cNvSpPr/>
          <p:nvPr/>
        </p:nvSpPr>
        <p:spPr>
          <a:xfrm>
            <a:off x="548640" y="1755648"/>
            <a:ext cx="2468880" cy="45720"/>
          </a:xfrm>
          <a:prstGeom prst="rect">
            <a:avLst/>
          </a:prstGeom>
          <a:solidFill>
            <a:srgbClr val="C9A84C"/>
          </a:solidFill>
          <a:ln w="12700">
            <a:solidFill>
              <a:srgbClr val="000000"/>
            </a:solidFill>
            <a:prstDash val="solid"/>
          </a:ln>
        </p:spPr>
      </p:sp>
      <p:sp>
        <p:nvSpPr>
          <p:cNvPr id="9" name="Text 7"/>
          <p:cNvSpPr/>
          <p:nvPr/>
        </p:nvSpPr>
        <p:spPr>
          <a:xfrm>
            <a:off x="685800" y="1892808"/>
            <a:ext cx="2194560" cy="34747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Autonomous AI</a:t>
            </a:r>
            <a:endParaRPr lang="en-US" sz="1300" dirty="0"/>
          </a:p>
        </p:txBody>
      </p:sp>
      <p:sp>
        <p:nvSpPr>
          <p:cNvPr id="10" name="Text 8"/>
          <p:cNvSpPr/>
          <p:nvPr/>
        </p:nvSpPr>
        <p:spPr>
          <a:xfrm>
            <a:off x="685800" y="2267712"/>
            <a:ext cx="219456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LangChain, multi-agent, agentic workflows</a:t>
            </a:r>
            <a:endParaRPr lang="en-US" sz="1050" dirty="0"/>
          </a:p>
        </p:txBody>
      </p:sp>
      <p:sp>
        <p:nvSpPr>
          <p:cNvPr id="11" name="Shape 9"/>
          <p:cNvSpPr/>
          <p:nvPr/>
        </p:nvSpPr>
        <p:spPr>
          <a:xfrm>
            <a:off x="3246120" y="1755648"/>
            <a:ext cx="2468880" cy="132588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2000"/>
              </a:srgbClr>
            </a:outerShdw>
          </a:effectLst>
        </p:spPr>
      </p:sp>
      <p:sp>
        <p:nvSpPr>
          <p:cNvPr id="12" name="Shape 10"/>
          <p:cNvSpPr/>
          <p:nvPr/>
        </p:nvSpPr>
        <p:spPr>
          <a:xfrm>
            <a:off x="3246120" y="1755648"/>
            <a:ext cx="2468880" cy="45720"/>
          </a:xfrm>
          <a:prstGeom prst="rect">
            <a:avLst/>
          </a:prstGeom>
          <a:solidFill>
            <a:srgbClr val="C9A84C"/>
          </a:solidFill>
          <a:ln w="12700">
            <a:solidFill>
              <a:srgbClr val="000000"/>
            </a:solidFill>
            <a:prstDash val="solid"/>
          </a:ln>
        </p:spPr>
      </p:sp>
      <p:sp>
        <p:nvSpPr>
          <p:cNvPr id="13" name="Text 11"/>
          <p:cNvSpPr/>
          <p:nvPr/>
        </p:nvSpPr>
        <p:spPr>
          <a:xfrm>
            <a:off x="3383280" y="1892808"/>
            <a:ext cx="2194560" cy="34747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Cybersecurity</a:t>
            </a:r>
            <a:endParaRPr lang="en-US" sz="1300" dirty="0"/>
          </a:p>
        </p:txBody>
      </p:sp>
      <p:sp>
        <p:nvSpPr>
          <p:cNvPr id="14" name="Text 12"/>
          <p:cNvSpPr/>
          <p:nvPr/>
        </p:nvSpPr>
        <p:spPr>
          <a:xfrm>
            <a:off x="3383280" y="2267712"/>
            <a:ext cx="219456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15+ certs, UMKM &amp; enterprise threat modeling</a:t>
            </a:r>
            <a:endParaRPr lang="en-US" sz="1050" dirty="0"/>
          </a:p>
        </p:txBody>
      </p:sp>
      <p:sp>
        <p:nvSpPr>
          <p:cNvPr id="15" name="Shape 13"/>
          <p:cNvSpPr/>
          <p:nvPr/>
        </p:nvSpPr>
        <p:spPr>
          <a:xfrm>
            <a:off x="5943600" y="1755648"/>
            <a:ext cx="2468880" cy="132588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2000"/>
              </a:srgbClr>
            </a:outerShdw>
          </a:effectLst>
        </p:spPr>
      </p:sp>
      <p:sp>
        <p:nvSpPr>
          <p:cNvPr id="16" name="Shape 14"/>
          <p:cNvSpPr/>
          <p:nvPr/>
        </p:nvSpPr>
        <p:spPr>
          <a:xfrm>
            <a:off x="5943600" y="1755648"/>
            <a:ext cx="2468880" cy="45720"/>
          </a:xfrm>
          <a:prstGeom prst="rect">
            <a:avLst/>
          </a:prstGeom>
          <a:solidFill>
            <a:srgbClr val="1A9FA4"/>
          </a:solidFill>
          <a:ln w="12700">
            <a:solidFill>
              <a:srgbClr val="000000"/>
            </a:solidFill>
            <a:prstDash val="solid"/>
          </a:ln>
        </p:spPr>
      </p:sp>
      <p:sp>
        <p:nvSpPr>
          <p:cNvPr id="17" name="Text 15"/>
          <p:cNvSpPr/>
          <p:nvPr/>
        </p:nvSpPr>
        <p:spPr>
          <a:xfrm>
            <a:off x="6080760" y="1892808"/>
            <a:ext cx="2194560" cy="34747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Digital Gov</a:t>
            </a:r>
            <a:endParaRPr lang="en-US" sz="1300" dirty="0"/>
          </a:p>
        </p:txBody>
      </p:sp>
      <p:sp>
        <p:nvSpPr>
          <p:cNvPr id="18" name="Text 16"/>
          <p:cNvSpPr/>
          <p:nvPr/>
        </p:nvSpPr>
        <p:spPr>
          <a:xfrm>
            <a:off x="6080760" y="2267712"/>
            <a:ext cx="219456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SPBE, e-government, public sector transformation</a:t>
            </a:r>
            <a:endParaRPr lang="en-US" sz="1050" dirty="0"/>
          </a:p>
        </p:txBody>
      </p:sp>
      <p:sp>
        <p:nvSpPr>
          <p:cNvPr id="19" name="Shape 17"/>
          <p:cNvSpPr/>
          <p:nvPr/>
        </p:nvSpPr>
        <p:spPr>
          <a:xfrm>
            <a:off x="548640" y="3310128"/>
            <a:ext cx="2468880" cy="132588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2000"/>
              </a:srgbClr>
            </a:outerShdw>
          </a:effectLst>
        </p:spPr>
      </p:sp>
      <p:sp>
        <p:nvSpPr>
          <p:cNvPr id="20" name="Shape 18"/>
          <p:cNvSpPr/>
          <p:nvPr/>
        </p:nvSpPr>
        <p:spPr>
          <a:xfrm>
            <a:off x="548640" y="3310128"/>
            <a:ext cx="2468880" cy="45720"/>
          </a:xfrm>
          <a:prstGeom prst="rect">
            <a:avLst/>
          </a:prstGeom>
          <a:solidFill>
            <a:srgbClr val="1A9FA4"/>
          </a:solidFill>
          <a:ln w="12700">
            <a:solidFill>
              <a:srgbClr val="000000"/>
            </a:solidFill>
            <a:prstDash val="solid"/>
          </a:ln>
        </p:spPr>
      </p:sp>
      <p:sp>
        <p:nvSpPr>
          <p:cNvPr id="21" name="Text 19"/>
          <p:cNvSpPr/>
          <p:nvPr/>
        </p:nvSpPr>
        <p:spPr>
          <a:xfrm>
            <a:off x="685800" y="3447288"/>
            <a:ext cx="2194560" cy="34747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Data Architecture</a:t>
            </a:r>
            <a:endParaRPr lang="en-US" sz="1300" dirty="0"/>
          </a:p>
        </p:txBody>
      </p:sp>
      <p:sp>
        <p:nvSpPr>
          <p:cNvPr id="22" name="Text 20"/>
          <p:cNvSpPr/>
          <p:nvPr/>
        </p:nvSpPr>
        <p:spPr>
          <a:xfrm>
            <a:off x="685800" y="3822192"/>
            <a:ext cx="219456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Platform interoperability, database management</a:t>
            </a:r>
            <a:endParaRPr lang="en-US" sz="1050" dirty="0"/>
          </a:p>
        </p:txBody>
      </p:sp>
      <p:sp>
        <p:nvSpPr>
          <p:cNvPr id="23" name="Shape 21"/>
          <p:cNvSpPr/>
          <p:nvPr/>
        </p:nvSpPr>
        <p:spPr>
          <a:xfrm>
            <a:off x="3246120" y="3310128"/>
            <a:ext cx="2468880" cy="132588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2000"/>
              </a:srgbClr>
            </a:outerShdw>
          </a:effectLst>
        </p:spPr>
      </p:sp>
      <p:sp>
        <p:nvSpPr>
          <p:cNvPr id="24" name="Shape 22"/>
          <p:cNvSpPr/>
          <p:nvPr/>
        </p:nvSpPr>
        <p:spPr>
          <a:xfrm>
            <a:off x="3246120" y="3310128"/>
            <a:ext cx="2468880" cy="45720"/>
          </a:xfrm>
          <a:prstGeom prst="rect">
            <a:avLst/>
          </a:prstGeom>
          <a:solidFill>
            <a:srgbClr val="E8C96A"/>
          </a:solidFill>
          <a:ln w="12700">
            <a:solidFill>
              <a:srgbClr val="000000"/>
            </a:solidFill>
            <a:prstDash val="solid"/>
          </a:ln>
        </p:spPr>
      </p:sp>
      <p:sp>
        <p:nvSpPr>
          <p:cNvPr id="25" name="Text 23"/>
          <p:cNvSpPr/>
          <p:nvPr/>
        </p:nvSpPr>
        <p:spPr>
          <a:xfrm>
            <a:off x="3383280" y="3447288"/>
            <a:ext cx="2194560" cy="34747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AI Governance</a:t>
            </a:r>
            <a:endParaRPr lang="en-US" sz="1300" dirty="0"/>
          </a:p>
        </p:txBody>
      </p:sp>
      <p:sp>
        <p:nvSpPr>
          <p:cNvPr id="26" name="Text 24"/>
          <p:cNvSpPr/>
          <p:nvPr/>
        </p:nvSpPr>
        <p:spPr>
          <a:xfrm>
            <a:off x="3383280" y="3822192"/>
            <a:ext cx="219456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AAGIF framework, AGIRI index development</a:t>
            </a:r>
            <a:endParaRPr lang="en-US" sz="1050" dirty="0"/>
          </a:p>
        </p:txBody>
      </p:sp>
      <p:sp>
        <p:nvSpPr>
          <p:cNvPr id="27" name="Shape 25"/>
          <p:cNvSpPr/>
          <p:nvPr/>
        </p:nvSpPr>
        <p:spPr>
          <a:xfrm>
            <a:off x="5943600" y="3310128"/>
            <a:ext cx="2468880" cy="132588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2000"/>
              </a:srgbClr>
            </a:outerShdw>
          </a:effectLst>
        </p:spPr>
      </p:sp>
      <p:sp>
        <p:nvSpPr>
          <p:cNvPr id="28" name="Shape 26"/>
          <p:cNvSpPr/>
          <p:nvPr/>
        </p:nvSpPr>
        <p:spPr>
          <a:xfrm>
            <a:off x="5943600" y="3310128"/>
            <a:ext cx="2468880" cy="45720"/>
          </a:xfrm>
          <a:prstGeom prst="rect">
            <a:avLst/>
          </a:prstGeom>
          <a:solidFill>
            <a:srgbClr val="E8C96A"/>
          </a:solidFill>
          <a:ln w="12700">
            <a:solidFill>
              <a:srgbClr val="000000"/>
            </a:solidFill>
            <a:prstDash val="solid"/>
          </a:ln>
        </p:spPr>
      </p:sp>
      <p:sp>
        <p:nvSpPr>
          <p:cNvPr id="29" name="Text 27"/>
          <p:cNvSpPr/>
          <p:nvPr/>
        </p:nvSpPr>
        <p:spPr>
          <a:xfrm>
            <a:off x="6080760" y="3447288"/>
            <a:ext cx="2194560" cy="34747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Strategic Mgmt</a:t>
            </a:r>
            <a:endParaRPr lang="en-US" sz="1300" dirty="0"/>
          </a:p>
        </p:txBody>
      </p:sp>
      <p:sp>
        <p:nvSpPr>
          <p:cNvPr id="30" name="Text 28"/>
          <p:cNvSpPr/>
          <p:nvPr/>
        </p:nvSpPr>
        <p:spPr>
          <a:xfrm>
            <a:off x="6080760" y="3822192"/>
            <a:ext cx="219456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MBA lens: technology strategy &amp; org change</a:t>
            </a:r>
            <a:endParaRPr lang="en-US" sz="105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6">
    <p:bg>
      <p:bgPr>
        <a:solidFill>
          <a:srgbClr val="F5F0E8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548640" y="228600"/>
            <a:ext cx="3657600" cy="25603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000" b="1" spc="500" kern="0" dirty="0">
                <a:solidFill>
                  <a:srgbClr val="C9A84C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WORLD 03</a:t>
            </a:r>
            <a:endParaRPr lang="en-US" sz="1000" dirty="0"/>
          </a:p>
        </p:txBody>
      </p:sp>
      <p:sp>
        <p:nvSpPr>
          <p:cNvPr id="3" name="Text 1"/>
          <p:cNvSpPr/>
          <p:nvPr/>
        </p:nvSpPr>
        <p:spPr>
          <a:xfrm>
            <a:off x="548640" y="502920"/>
            <a:ext cx="8229600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32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Community &amp; Business</a:t>
            </a:r>
            <a:endParaRPr lang="en-US" sz="3200" dirty="0"/>
          </a:p>
        </p:txBody>
      </p:sp>
      <p:sp>
        <p:nvSpPr>
          <p:cNvPr id="4" name="Shape 2"/>
          <p:cNvSpPr/>
          <p:nvPr/>
        </p:nvSpPr>
        <p:spPr>
          <a:xfrm>
            <a:off x="548640" y="1188720"/>
            <a:ext cx="8046720" cy="36576"/>
          </a:xfrm>
          <a:prstGeom prst="rect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</p:spPr>
      </p:sp>
      <p:sp>
        <p:nvSpPr>
          <p:cNvPr id="5" name="Text 3"/>
          <p:cNvSpPr/>
          <p:nvPr/>
        </p:nvSpPr>
        <p:spPr>
          <a:xfrm>
            <a:off x="548640" y="1371600"/>
            <a:ext cx="4114800" cy="4114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8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PPTI Leadership</a:t>
            </a:r>
            <a:endParaRPr lang="en-US" sz="1800" dirty="0"/>
          </a:p>
        </p:txBody>
      </p:sp>
      <p:sp>
        <p:nvSpPr>
          <p:cNvPr id="6" name="Text 4"/>
          <p:cNvSpPr/>
          <p:nvPr/>
        </p:nvSpPr>
        <p:spPr>
          <a:xfrm>
            <a:off x="548640" y="1810512"/>
            <a:ext cx="384048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1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Persatuan Profesi Teknologi Informasi</a:t>
            </a:r>
            <a:endParaRPr lang="en-US" sz="1150" dirty="0"/>
          </a:p>
          <a:p>
            <a:pPr algn="l" indent="0" marL="0">
              <a:buNone/>
            </a:pPr>
            <a:r>
              <a:rPr lang="en-US" sz="11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Kepala Sekretariat</a:t>
            </a:r>
            <a:endParaRPr lang="en-US" sz="1150" dirty="0"/>
          </a:p>
        </p:txBody>
      </p:sp>
      <p:sp>
        <p:nvSpPr>
          <p:cNvPr id="7" name="Shape 5"/>
          <p:cNvSpPr/>
          <p:nvPr/>
        </p:nvSpPr>
        <p:spPr>
          <a:xfrm>
            <a:off x="548640" y="2468880"/>
            <a:ext cx="1261872" cy="1463040"/>
          </a:xfrm>
          <a:prstGeom prst="rect">
            <a:avLst/>
          </a:prstGeom>
          <a:solidFill>
            <a:srgbClr val="12152E"/>
          </a:solidFill>
          <a:ln w="12700">
            <a:solidFill>
              <a:srgbClr val="12152E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0000"/>
              </a:srgbClr>
            </a:outerShdw>
          </a:effectLst>
        </p:spPr>
      </p:sp>
      <p:sp>
        <p:nvSpPr>
          <p:cNvPr id="8" name="Text 6"/>
          <p:cNvSpPr/>
          <p:nvPr/>
        </p:nvSpPr>
        <p:spPr>
          <a:xfrm>
            <a:off x="548640" y="2606040"/>
            <a:ext cx="1261872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2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1.500+</a:t>
            </a:r>
            <a:endParaRPr lang="en-US" sz="2200" dirty="0"/>
          </a:p>
        </p:txBody>
      </p:sp>
      <p:sp>
        <p:nvSpPr>
          <p:cNvPr id="9" name="Text 7"/>
          <p:cNvSpPr/>
          <p:nvPr/>
        </p:nvSpPr>
        <p:spPr>
          <a:xfrm>
            <a:off x="612648" y="3218688"/>
            <a:ext cx="1133856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9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Anggota aktif</a:t>
            </a:r>
            <a:endParaRPr lang="en-US" sz="950" dirty="0"/>
          </a:p>
        </p:txBody>
      </p:sp>
      <p:sp>
        <p:nvSpPr>
          <p:cNvPr id="10" name="Shape 8"/>
          <p:cNvSpPr/>
          <p:nvPr/>
        </p:nvSpPr>
        <p:spPr>
          <a:xfrm>
            <a:off x="1965960" y="2468880"/>
            <a:ext cx="1261872" cy="1463040"/>
          </a:xfrm>
          <a:prstGeom prst="rect">
            <a:avLst/>
          </a:prstGeom>
          <a:solidFill>
            <a:srgbClr val="12152E"/>
          </a:solidFill>
          <a:ln w="12700">
            <a:solidFill>
              <a:srgbClr val="12152E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0000"/>
              </a:srgbClr>
            </a:outerShdw>
          </a:effectLst>
        </p:spPr>
      </p:sp>
      <p:sp>
        <p:nvSpPr>
          <p:cNvPr id="11" name="Text 9"/>
          <p:cNvSpPr/>
          <p:nvPr/>
        </p:nvSpPr>
        <p:spPr>
          <a:xfrm>
            <a:off x="1965960" y="2606040"/>
            <a:ext cx="1261872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2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10</a:t>
            </a:r>
            <a:endParaRPr lang="en-US" sz="2200" dirty="0"/>
          </a:p>
        </p:txBody>
      </p:sp>
      <p:sp>
        <p:nvSpPr>
          <p:cNvPr id="12" name="Text 10"/>
          <p:cNvSpPr/>
          <p:nvPr/>
        </p:nvSpPr>
        <p:spPr>
          <a:xfrm>
            <a:off x="2029968" y="3218688"/>
            <a:ext cx="1133856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9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Chapter regional</a:t>
            </a:r>
            <a:endParaRPr lang="en-US" sz="950" dirty="0"/>
          </a:p>
        </p:txBody>
      </p:sp>
      <p:sp>
        <p:nvSpPr>
          <p:cNvPr id="13" name="Shape 11"/>
          <p:cNvSpPr/>
          <p:nvPr/>
        </p:nvSpPr>
        <p:spPr>
          <a:xfrm>
            <a:off x="3383280" y="2468880"/>
            <a:ext cx="1261872" cy="1463040"/>
          </a:xfrm>
          <a:prstGeom prst="rect">
            <a:avLst/>
          </a:prstGeom>
          <a:solidFill>
            <a:srgbClr val="12152E"/>
          </a:solidFill>
          <a:ln w="12700">
            <a:solidFill>
              <a:srgbClr val="12152E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0000"/>
              </a:srgbClr>
            </a:outerShdw>
          </a:effectLst>
        </p:spPr>
      </p:sp>
      <p:sp>
        <p:nvSpPr>
          <p:cNvPr id="14" name="Text 12"/>
          <p:cNvSpPr/>
          <p:nvPr/>
        </p:nvSpPr>
        <p:spPr>
          <a:xfrm>
            <a:off x="3383280" y="2606040"/>
            <a:ext cx="1261872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2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Rp11,5M</a:t>
            </a:r>
            <a:endParaRPr lang="en-US" sz="2200" dirty="0"/>
          </a:p>
        </p:txBody>
      </p:sp>
      <p:sp>
        <p:nvSpPr>
          <p:cNvPr id="15" name="Text 13"/>
          <p:cNvSpPr/>
          <p:nvPr/>
        </p:nvSpPr>
        <p:spPr>
          <a:xfrm>
            <a:off x="3447288" y="3218688"/>
            <a:ext cx="1133856" cy="59436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9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TB Eradication initiative</a:t>
            </a:r>
            <a:endParaRPr lang="en-US" sz="950" dirty="0"/>
          </a:p>
          <a:p>
            <a:pPr algn="ctr" indent="0" marL="0">
              <a:buNone/>
            </a:pPr>
            <a:r>
              <a:rPr lang="en-US" sz="9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bersama Global Fund</a:t>
            </a:r>
            <a:endParaRPr lang="en-US" sz="950" dirty="0"/>
          </a:p>
        </p:txBody>
      </p:sp>
      <p:sp>
        <p:nvSpPr>
          <p:cNvPr id="16" name="Shape 14"/>
          <p:cNvSpPr/>
          <p:nvPr/>
        </p:nvSpPr>
        <p:spPr>
          <a:xfrm>
            <a:off x="4828032" y="1280160"/>
            <a:ext cx="36576" cy="3474720"/>
          </a:xfrm>
          <a:prstGeom prst="rect">
            <a:avLst/>
          </a:prstGeom>
          <a:solidFill>
            <a:srgbClr val="EDE8DF"/>
          </a:solidFill>
          <a:ln w="12700">
            <a:solidFill>
              <a:srgbClr val="EDE8DF"/>
            </a:solidFill>
            <a:prstDash val="solid"/>
          </a:ln>
        </p:spPr>
      </p:sp>
      <p:sp>
        <p:nvSpPr>
          <p:cNvPr id="17" name="Text 15"/>
          <p:cNvSpPr/>
          <p:nvPr/>
        </p:nvSpPr>
        <p:spPr>
          <a:xfrm>
            <a:off x="5029200" y="1371600"/>
            <a:ext cx="3840480" cy="4114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8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DNO — Startup</a:t>
            </a:r>
            <a:endParaRPr lang="en-US" sz="1800" dirty="0"/>
          </a:p>
        </p:txBody>
      </p:sp>
      <p:sp>
        <p:nvSpPr>
          <p:cNvPr id="18" name="Text 16"/>
          <p:cNvSpPr/>
          <p:nvPr/>
        </p:nvSpPr>
        <p:spPr>
          <a:xfrm>
            <a:off x="5029200" y="1828800"/>
            <a:ext cx="3749040" cy="6400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1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Revenue stabil. Margin tumbuh konsisten H2 2024.
</a:t>
            </a:r>
            <a:pPr algn="l" indent="0" marL="0">
              <a:buNone/>
            </a:pPr>
            <a:r>
              <a:rPr lang="en-US" sz="11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Pendiri sejak awal, operasi berjalan independen.</a:t>
            </a:r>
            <a:endParaRPr lang="en-US" sz="1150" dirty="0"/>
          </a:p>
        </p:txBody>
      </p:sp>
      <p:sp>
        <p:nvSpPr>
          <p:cNvPr id="19" name="Shape 17"/>
          <p:cNvSpPr/>
          <p:nvPr/>
        </p:nvSpPr>
        <p:spPr>
          <a:xfrm>
            <a:off x="5029200" y="2606040"/>
            <a:ext cx="3657600" cy="457200"/>
          </a:xfrm>
          <a:prstGeom prst="rect">
            <a:avLst/>
          </a:prstGeom>
          <a:solidFill>
            <a:srgbClr val="0D7B7F"/>
          </a:solidFill>
          <a:ln w="12700">
            <a:solidFill>
              <a:srgbClr val="0D7B7F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0000"/>
              </a:srgbClr>
            </a:outerShdw>
          </a:effectLst>
        </p:spPr>
      </p:sp>
      <p:sp>
        <p:nvSpPr>
          <p:cNvPr id="20" name="Text 18"/>
          <p:cNvSpPr/>
          <p:nvPr/>
        </p:nvSpPr>
        <p:spPr>
          <a:xfrm>
            <a:off x="5029200" y="2633472"/>
            <a:ext cx="3657600" cy="38404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200" b="1" dirty="0">
                <a:solidFill>
                  <a:srgbClr val="FFFFF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DNO — Active, Profitable, Scalable</a:t>
            </a:r>
            <a:endParaRPr lang="en-US" sz="1200" dirty="0"/>
          </a:p>
        </p:txBody>
      </p:sp>
      <p:sp>
        <p:nvSpPr>
          <p:cNvPr id="21" name="Text 19"/>
          <p:cNvSpPr/>
          <p:nvPr/>
        </p:nvSpPr>
        <p:spPr>
          <a:xfrm>
            <a:off x="5029200" y="3246120"/>
            <a:ext cx="3840480" cy="34747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4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Akademi Crypto</a:t>
            </a:r>
            <a:endParaRPr lang="en-US" sz="1400" dirty="0"/>
          </a:p>
        </p:txBody>
      </p:sp>
      <p:sp>
        <p:nvSpPr>
          <p:cNvPr id="22" name="Text 20"/>
          <p:cNvSpPr/>
          <p:nvPr/>
        </p:nvSpPr>
        <p:spPr>
          <a:xfrm>
            <a:off x="5029200" y="3611880"/>
            <a:ext cx="3749040" cy="6858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1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Community educator — crypto literacy, DeFi frameworks,</a:t>
            </a:r>
            <a:endParaRPr lang="en-US" sz="1100" dirty="0"/>
          </a:p>
          <a:p>
            <a:pPr algn="l" indent="0" marL="0">
              <a:buNone/>
            </a:pPr>
            <a:r>
              <a:rPr lang="en-US" sz="11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$68K–$100K trading volume dengan disciplined risk management.</a:t>
            </a:r>
            <a:endParaRPr lang="en-US" sz="11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7">
    <p:bg>
      <p:bgPr>
        <a:solidFill>
          <a:srgbClr val="12152E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548640" y="228600"/>
            <a:ext cx="804672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32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By The Numbers</a:t>
            </a:r>
            <a:endParaRPr lang="en-US" sz="3200" dirty="0"/>
          </a:p>
        </p:txBody>
      </p:sp>
      <p:sp>
        <p:nvSpPr>
          <p:cNvPr id="3" name="Text 1"/>
          <p:cNvSpPr/>
          <p:nvPr/>
        </p:nvSpPr>
        <p:spPr>
          <a:xfrm>
            <a:off x="548640" y="758952"/>
            <a:ext cx="8046720" cy="2743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i="1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The scale of impact — not hypothetical, not projected. Already real.</a:t>
            </a:r>
            <a:endParaRPr lang="en-US" sz="1300" dirty="0"/>
          </a:p>
        </p:txBody>
      </p:sp>
      <p:sp>
        <p:nvSpPr>
          <p:cNvPr id="4" name="Shape 2"/>
          <p:cNvSpPr/>
          <p:nvPr/>
        </p:nvSpPr>
        <p:spPr>
          <a:xfrm>
            <a:off x="457200" y="1234440"/>
            <a:ext cx="2514600" cy="150876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20000"/>
              </a:srgbClr>
            </a:outerShdw>
          </a:effectLst>
        </p:spPr>
      </p:sp>
      <p:sp>
        <p:nvSpPr>
          <p:cNvPr id="5" name="Text 3"/>
          <p:cNvSpPr/>
          <p:nvPr/>
        </p:nvSpPr>
        <p:spPr>
          <a:xfrm>
            <a:off x="566928" y="1344168"/>
            <a:ext cx="2286000" cy="7772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36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500K+</a:t>
            </a:r>
            <a:endParaRPr lang="en-US" sz="3600" dirty="0"/>
          </a:p>
        </p:txBody>
      </p:sp>
      <p:sp>
        <p:nvSpPr>
          <p:cNvPr id="6" name="Text 4"/>
          <p:cNvSpPr/>
          <p:nvPr/>
        </p:nvSpPr>
        <p:spPr>
          <a:xfrm>
            <a:off x="566928" y="2103120"/>
            <a:ext cx="2286000" cy="5486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Data warga diproses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SIBARU tanpa intervensi</a:t>
            </a:r>
            <a:endParaRPr lang="en-US" sz="1000" dirty="0"/>
          </a:p>
        </p:txBody>
      </p:sp>
      <p:sp>
        <p:nvSpPr>
          <p:cNvPr id="7" name="Shape 5"/>
          <p:cNvSpPr/>
          <p:nvPr/>
        </p:nvSpPr>
        <p:spPr>
          <a:xfrm>
            <a:off x="3246120" y="1234440"/>
            <a:ext cx="2514600" cy="150876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20000"/>
              </a:srgbClr>
            </a:outerShdw>
          </a:effectLst>
        </p:spPr>
      </p:sp>
      <p:sp>
        <p:nvSpPr>
          <p:cNvPr id="8" name="Text 6"/>
          <p:cNvSpPr/>
          <p:nvPr/>
        </p:nvSpPr>
        <p:spPr>
          <a:xfrm>
            <a:off x="3355848" y="1344168"/>
            <a:ext cx="2286000" cy="7772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3600" b="1" dirty="0">
                <a:solidFill>
                  <a:srgbClr val="1A9FA4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1.500+</a:t>
            </a:r>
            <a:endParaRPr lang="en-US" sz="3600" dirty="0"/>
          </a:p>
        </p:txBody>
      </p:sp>
      <p:sp>
        <p:nvSpPr>
          <p:cNvPr id="9" name="Text 7"/>
          <p:cNvSpPr/>
          <p:nvPr/>
        </p:nvSpPr>
        <p:spPr>
          <a:xfrm>
            <a:off x="3355848" y="2103120"/>
            <a:ext cx="2286000" cy="5486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Anggota PPTI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dipimpin sebagai Kepala Sekretariat</a:t>
            </a:r>
            <a:endParaRPr lang="en-US" sz="1000" dirty="0"/>
          </a:p>
        </p:txBody>
      </p:sp>
      <p:sp>
        <p:nvSpPr>
          <p:cNvPr id="10" name="Shape 8"/>
          <p:cNvSpPr/>
          <p:nvPr/>
        </p:nvSpPr>
        <p:spPr>
          <a:xfrm>
            <a:off x="5989320" y="1234440"/>
            <a:ext cx="2514600" cy="150876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20000"/>
              </a:srgbClr>
            </a:outerShdw>
          </a:effectLst>
        </p:spPr>
      </p:sp>
      <p:sp>
        <p:nvSpPr>
          <p:cNvPr id="11" name="Text 9"/>
          <p:cNvSpPr/>
          <p:nvPr/>
        </p:nvSpPr>
        <p:spPr>
          <a:xfrm>
            <a:off x="6099048" y="1344168"/>
            <a:ext cx="2286000" cy="7772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3600" b="1" dirty="0">
                <a:solidFill>
                  <a:srgbClr val="E8C96A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Rp11,5M</a:t>
            </a:r>
            <a:endParaRPr lang="en-US" sz="3600" dirty="0"/>
          </a:p>
        </p:txBody>
      </p:sp>
      <p:sp>
        <p:nvSpPr>
          <p:cNvPr id="12" name="Text 10"/>
          <p:cNvSpPr/>
          <p:nvPr/>
        </p:nvSpPr>
        <p:spPr>
          <a:xfrm>
            <a:off x="6099048" y="2103120"/>
            <a:ext cx="2286000" cy="5486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Dana inisiatif TB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bersama Global Fund</a:t>
            </a:r>
            <a:endParaRPr lang="en-US" sz="1000" dirty="0"/>
          </a:p>
        </p:txBody>
      </p:sp>
      <p:sp>
        <p:nvSpPr>
          <p:cNvPr id="13" name="Shape 11"/>
          <p:cNvSpPr/>
          <p:nvPr/>
        </p:nvSpPr>
        <p:spPr>
          <a:xfrm>
            <a:off x="457200" y="2971800"/>
            <a:ext cx="2514600" cy="150876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20000"/>
              </a:srgbClr>
            </a:outerShdw>
          </a:effectLst>
        </p:spPr>
      </p:sp>
      <p:sp>
        <p:nvSpPr>
          <p:cNvPr id="14" name="Text 12"/>
          <p:cNvSpPr/>
          <p:nvPr/>
        </p:nvSpPr>
        <p:spPr>
          <a:xfrm>
            <a:off x="566928" y="3081528"/>
            <a:ext cx="2286000" cy="7772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36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514</a:t>
            </a:r>
            <a:endParaRPr lang="en-US" sz="3600" dirty="0"/>
          </a:p>
        </p:txBody>
      </p:sp>
      <p:sp>
        <p:nvSpPr>
          <p:cNvPr id="15" name="Text 13"/>
          <p:cNvSpPr/>
          <p:nvPr/>
        </p:nvSpPr>
        <p:spPr>
          <a:xfrm>
            <a:off x="566928" y="3840480"/>
            <a:ext cx="2286000" cy="5486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Kabupaten/kota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dalam sistem SIBARU</a:t>
            </a:r>
            <a:endParaRPr lang="en-US" sz="1000" dirty="0"/>
          </a:p>
        </p:txBody>
      </p:sp>
      <p:sp>
        <p:nvSpPr>
          <p:cNvPr id="16" name="Shape 14"/>
          <p:cNvSpPr/>
          <p:nvPr/>
        </p:nvSpPr>
        <p:spPr>
          <a:xfrm>
            <a:off x="3246120" y="2971800"/>
            <a:ext cx="2514600" cy="150876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20000"/>
              </a:srgbClr>
            </a:outerShdw>
          </a:effectLst>
        </p:spPr>
      </p:sp>
      <p:sp>
        <p:nvSpPr>
          <p:cNvPr id="17" name="Text 15"/>
          <p:cNvSpPr/>
          <p:nvPr/>
        </p:nvSpPr>
        <p:spPr>
          <a:xfrm>
            <a:off x="3355848" y="3081528"/>
            <a:ext cx="2286000" cy="7772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3600" b="1" dirty="0">
                <a:solidFill>
                  <a:srgbClr val="1A9FA4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50+</a:t>
            </a:r>
            <a:endParaRPr lang="en-US" sz="3600" dirty="0"/>
          </a:p>
        </p:txBody>
      </p:sp>
      <p:sp>
        <p:nvSpPr>
          <p:cNvPr id="18" name="Text 16"/>
          <p:cNvSpPr/>
          <p:nvPr/>
        </p:nvSpPr>
        <p:spPr>
          <a:xfrm>
            <a:off x="3355848" y="3840480"/>
            <a:ext cx="2286000" cy="5486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Sertifikasi IT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&amp; digital governance</a:t>
            </a:r>
            <a:endParaRPr lang="en-US" sz="1000" dirty="0"/>
          </a:p>
        </p:txBody>
      </p:sp>
      <p:sp>
        <p:nvSpPr>
          <p:cNvPr id="19" name="Shape 17"/>
          <p:cNvSpPr/>
          <p:nvPr/>
        </p:nvSpPr>
        <p:spPr>
          <a:xfrm>
            <a:off x="5989320" y="2971800"/>
            <a:ext cx="2514600" cy="1508760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20000"/>
              </a:srgbClr>
            </a:outerShdw>
          </a:effectLst>
        </p:spPr>
      </p:sp>
      <p:sp>
        <p:nvSpPr>
          <p:cNvPr id="20" name="Text 18"/>
          <p:cNvSpPr/>
          <p:nvPr/>
        </p:nvSpPr>
        <p:spPr>
          <a:xfrm>
            <a:off x="6099048" y="3081528"/>
            <a:ext cx="2286000" cy="7772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3600" b="1" dirty="0">
                <a:solidFill>
                  <a:srgbClr val="E87A5D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Top</a:t>
            </a:r>
            <a:endParaRPr lang="en-US" sz="3600" dirty="0"/>
          </a:p>
          <a:p>
            <a:pPr algn="ctr" indent="0" marL="0">
              <a:buNone/>
            </a:pPr>
            <a:r>
              <a:rPr lang="en-US" sz="3600" b="1" dirty="0">
                <a:solidFill>
                  <a:srgbClr val="E87A5D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100</a:t>
            </a:r>
            <a:endParaRPr lang="en-US" sz="3600" dirty="0"/>
          </a:p>
        </p:txBody>
      </p:sp>
      <p:sp>
        <p:nvSpPr>
          <p:cNvPr id="21" name="Text 19"/>
          <p:cNvSpPr/>
          <p:nvPr/>
        </p:nvSpPr>
        <p:spPr>
          <a:xfrm>
            <a:off x="6099048" y="3840480"/>
            <a:ext cx="2286000" cy="5486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Target universitas</a:t>
            </a:r>
            <a:endParaRPr lang="en-US" sz="1000" dirty="0"/>
          </a:p>
          <a:p>
            <a:pPr algn="ctr" indent="0" marL="0">
              <a:buNone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PhD Fall 2027</a:t>
            </a:r>
            <a:endParaRPr lang="en-US" sz="10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8">
    <p:bg>
      <p:bgPr>
        <a:solidFill>
          <a:srgbClr val="F5F0E8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548640" y="256032"/>
            <a:ext cx="8046720" cy="530352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32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The Research Contribution</a:t>
            </a:r>
            <a:endParaRPr lang="en-US" sz="3200" dirty="0"/>
          </a:p>
        </p:txBody>
      </p:sp>
      <p:sp>
        <p:nvSpPr>
          <p:cNvPr id="3" name="Text 1"/>
          <p:cNvSpPr/>
          <p:nvPr/>
        </p:nvSpPr>
        <p:spPr>
          <a:xfrm>
            <a:off x="548640" y="822960"/>
            <a:ext cx="8046720" cy="29260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i="1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From practitioner observation to original theoretical frameworks.</a:t>
            </a:r>
            <a:endParaRPr lang="en-US" sz="1300" dirty="0"/>
          </a:p>
        </p:txBody>
      </p:sp>
      <p:sp>
        <p:nvSpPr>
          <p:cNvPr id="4" name="Shape 2"/>
          <p:cNvSpPr/>
          <p:nvPr/>
        </p:nvSpPr>
        <p:spPr>
          <a:xfrm>
            <a:off x="457200" y="1298448"/>
            <a:ext cx="3931920" cy="3520440"/>
          </a:xfrm>
          <a:prstGeom prst="rect">
            <a:avLst/>
          </a:prstGeom>
          <a:solidFill>
            <a:srgbClr val="12152E"/>
          </a:solidFill>
          <a:ln w="12700">
            <a:solidFill>
              <a:srgbClr val="12152E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2000"/>
              </a:srgbClr>
            </a:outerShdw>
          </a:effectLst>
        </p:spPr>
      </p:sp>
      <p:sp>
        <p:nvSpPr>
          <p:cNvPr id="5" name="Shape 3"/>
          <p:cNvSpPr/>
          <p:nvPr/>
        </p:nvSpPr>
        <p:spPr>
          <a:xfrm>
            <a:off x="457200" y="1298448"/>
            <a:ext cx="3931920" cy="54864"/>
          </a:xfrm>
          <a:prstGeom prst="rect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</p:spPr>
      </p:sp>
      <p:sp>
        <p:nvSpPr>
          <p:cNvPr id="6" name="Text 4"/>
          <p:cNvSpPr/>
          <p:nvPr/>
        </p:nvSpPr>
        <p:spPr>
          <a:xfrm>
            <a:off x="640080" y="1444752"/>
            <a:ext cx="3566160" cy="4572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22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AAGIF</a:t>
            </a:r>
            <a:endParaRPr lang="en-US" sz="2200" dirty="0"/>
          </a:p>
        </p:txBody>
      </p:sp>
      <p:sp>
        <p:nvSpPr>
          <p:cNvPr id="7" name="Text 5"/>
          <p:cNvSpPr/>
          <p:nvPr/>
        </p:nvSpPr>
        <p:spPr>
          <a:xfrm>
            <a:off x="640080" y="1920240"/>
            <a:ext cx="356616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200" dirty="0">
                <a:solidFill>
                  <a:srgbClr val="EDE8D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Autonomous AI Government</a:t>
            </a:r>
            <a:endParaRPr lang="en-US" sz="1200" dirty="0"/>
          </a:p>
          <a:p>
            <a:pPr algn="l" indent="0" marL="0">
              <a:buNone/>
            </a:pPr>
            <a:r>
              <a:rPr lang="en-US" sz="1200" dirty="0">
                <a:solidFill>
                  <a:srgbClr val="EDE8D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Integration Framework</a:t>
            </a:r>
            <a:endParaRPr lang="en-US" sz="1200" dirty="0"/>
          </a:p>
        </p:txBody>
      </p:sp>
      <p:sp>
        <p:nvSpPr>
          <p:cNvPr id="8" name="Text 6"/>
          <p:cNvSpPr/>
          <p:nvPr/>
        </p:nvSpPr>
        <p:spPr>
          <a:xfrm>
            <a:off x="658368" y="2542032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ATC — Automation Trust Calibration</a:t>
            </a:r>
            <a:endParaRPr lang="en-US" sz="1050" dirty="0"/>
          </a:p>
        </p:txBody>
      </p:sp>
      <p:sp>
        <p:nvSpPr>
          <p:cNvPr id="9" name="Text 7"/>
          <p:cNvSpPr/>
          <p:nvPr/>
        </p:nvSpPr>
        <p:spPr>
          <a:xfrm>
            <a:off x="658368" y="2916936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RDP — Role Displacement Perception</a:t>
            </a:r>
            <a:endParaRPr lang="en-US" sz="1050" dirty="0"/>
          </a:p>
        </p:txBody>
      </p:sp>
      <p:sp>
        <p:nvSpPr>
          <p:cNvPr id="10" name="Text 8"/>
          <p:cNvSpPr/>
          <p:nvPr/>
        </p:nvSpPr>
        <p:spPr>
          <a:xfrm>
            <a:off x="658368" y="3291840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HAA — Hierarchical Authority Alignment</a:t>
            </a:r>
            <a:endParaRPr lang="en-US" sz="1050" dirty="0"/>
          </a:p>
        </p:txBody>
      </p:sp>
      <p:sp>
        <p:nvSpPr>
          <p:cNvPr id="11" name="Text 9"/>
          <p:cNvSpPr/>
          <p:nvPr/>
        </p:nvSpPr>
        <p:spPr>
          <a:xfrm>
            <a:off x="658368" y="3666744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Moderator: Bureaucratic Procedural Rigidity</a:t>
            </a:r>
            <a:endParaRPr lang="en-US" sz="1050" dirty="0"/>
          </a:p>
        </p:txBody>
      </p:sp>
      <p:sp>
        <p:nvSpPr>
          <p:cNvPr id="12" name="Text 10"/>
          <p:cNvSpPr/>
          <p:nvPr/>
        </p:nvSpPr>
        <p:spPr>
          <a:xfrm>
            <a:off x="658368" y="4041648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Moderator: Cultural Deference (ewuh pakewuh)</a:t>
            </a:r>
            <a:endParaRPr lang="en-US" sz="1050" dirty="0"/>
          </a:p>
        </p:txBody>
      </p:sp>
      <p:sp>
        <p:nvSpPr>
          <p:cNvPr id="13" name="Shape 11"/>
          <p:cNvSpPr/>
          <p:nvPr/>
        </p:nvSpPr>
        <p:spPr>
          <a:xfrm>
            <a:off x="4754880" y="1298448"/>
            <a:ext cx="3931920" cy="3520440"/>
          </a:xfrm>
          <a:prstGeom prst="rect">
            <a:avLst/>
          </a:prstGeom>
          <a:solidFill>
            <a:srgbClr val="12152E"/>
          </a:solidFill>
          <a:ln w="12700">
            <a:solidFill>
              <a:srgbClr val="12152E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2000"/>
              </a:srgbClr>
            </a:outerShdw>
          </a:effectLst>
        </p:spPr>
      </p:sp>
      <p:sp>
        <p:nvSpPr>
          <p:cNvPr id="14" name="Shape 12"/>
          <p:cNvSpPr/>
          <p:nvPr/>
        </p:nvSpPr>
        <p:spPr>
          <a:xfrm>
            <a:off x="4754880" y="1298448"/>
            <a:ext cx="3931920" cy="54864"/>
          </a:xfrm>
          <a:prstGeom prst="rect">
            <a:avLst/>
          </a:prstGeom>
          <a:solidFill>
            <a:srgbClr val="1A9FA4"/>
          </a:solidFill>
          <a:ln w="12700">
            <a:solidFill>
              <a:srgbClr val="1A9FA4"/>
            </a:solidFill>
            <a:prstDash val="solid"/>
          </a:ln>
        </p:spPr>
      </p:sp>
      <p:sp>
        <p:nvSpPr>
          <p:cNvPr id="15" name="Text 13"/>
          <p:cNvSpPr/>
          <p:nvPr/>
        </p:nvSpPr>
        <p:spPr>
          <a:xfrm>
            <a:off x="4937760" y="1444752"/>
            <a:ext cx="3566160" cy="4572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2200" b="1" dirty="0">
                <a:solidFill>
                  <a:srgbClr val="1A9FA4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AGIRI</a:t>
            </a:r>
            <a:endParaRPr lang="en-US" sz="2200" dirty="0"/>
          </a:p>
        </p:txBody>
      </p:sp>
      <p:sp>
        <p:nvSpPr>
          <p:cNvPr id="16" name="Text 14"/>
          <p:cNvSpPr/>
          <p:nvPr/>
        </p:nvSpPr>
        <p:spPr>
          <a:xfrm>
            <a:off x="4937760" y="1920240"/>
            <a:ext cx="356616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200" dirty="0">
                <a:solidFill>
                  <a:srgbClr val="EDE8D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AI Governance Implementation</a:t>
            </a:r>
            <a:endParaRPr lang="en-US" sz="1200" dirty="0"/>
          </a:p>
          <a:p>
            <a:pPr algn="l" indent="0" marL="0">
              <a:buNone/>
            </a:pPr>
            <a:r>
              <a:rPr lang="en-US" sz="1200" dirty="0">
                <a:solidFill>
                  <a:srgbClr val="EDE8DF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Readiness Index</a:t>
            </a:r>
            <a:endParaRPr lang="en-US" sz="1200" dirty="0"/>
          </a:p>
        </p:txBody>
      </p:sp>
      <p:sp>
        <p:nvSpPr>
          <p:cNvPr id="17" name="Text 15"/>
          <p:cNvSpPr/>
          <p:nvPr/>
        </p:nvSpPr>
        <p:spPr>
          <a:xfrm>
            <a:off x="4956048" y="2542032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Policy Alignment — 15%</a:t>
            </a:r>
            <a:endParaRPr lang="en-US" sz="1050" dirty="0"/>
          </a:p>
        </p:txBody>
      </p:sp>
      <p:sp>
        <p:nvSpPr>
          <p:cNvPr id="18" name="Text 16"/>
          <p:cNvSpPr/>
          <p:nvPr/>
        </p:nvSpPr>
        <p:spPr>
          <a:xfrm>
            <a:off x="4956048" y="2916936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Technical Infrastructure — 25%</a:t>
            </a:r>
            <a:endParaRPr lang="en-US" sz="1050" dirty="0"/>
          </a:p>
        </p:txBody>
      </p:sp>
      <p:sp>
        <p:nvSpPr>
          <p:cNvPr id="19" name="Text 17"/>
          <p:cNvSpPr/>
          <p:nvPr/>
        </p:nvSpPr>
        <p:spPr>
          <a:xfrm>
            <a:off x="4956048" y="3291840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Human Capital — 25%</a:t>
            </a:r>
            <a:endParaRPr lang="en-US" sz="1050" dirty="0"/>
          </a:p>
        </p:txBody>
      </p:sp>
      <p:sp>
        <p:nvSpPr>
          <p:cNvPr id="20" name="Text 18"/>
          <p:cNvSpPr/>
          <p:nvPr/>
        </p:nvSpPr>
        <p:spPr>
          <a:xfrm>
            <a:off x="4956048" y="3666744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Organizational Readiness — 20%</a:t>
            </a:r>
            <a:endParaRPr lang="en-US" sz="1050" dirty="0"/>
          </a:p>
        </p:txBody>
      </p:sp>
      <p:sp>
        <p:nvSpPr>
          <p:cNvPr id="21" name="Text 19"/>
          <p:cNvSpPr/>
          <p:nvPr/>
        </p:nvSpPr>
        <p:spPr>
          <a:xfrm>
            <a:off x="4956048" y="4041648"/>
            <a:ext cx="3566160" cy="32918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5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Governance Mechanisms — 15%</a:t>
            </a:r>
            <a:endParaRPr lang="en-US" sz="1050" dirty="0"/>
          </a:p>
        </p:txBody>
      </p:sp>
      <p:sp>
        <p:nvSpPr>
          <p:cNvPr id="22" name="Text 20"/>
          <p:cNvSpPr/>
          <p:nvPr/>
        </p:nvSpPr>
        <p:spPr>
          <a:xfrm>
            <a:off x="4251960" y="2743200"/>
            <a:ext cx="594360" cy="54864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28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→</a:t>
            </a:r>
            <a:endParaRPr lang="en-US" sz="2800" dirty="0"/>
          </a:p>
        </p:txBody>
      </p:sp>
      <p:sp>
        <p:nvSpPr>
          <p:cNvPr id="23" name="Text 21"/>
          <p:cNvSpPr/>
          <p:nvPr/>
        </p:nvSpPr>
        <p:spPr>
          <a:xfrm>
            <a:off x="457200" y="4892040"/>
            <a:ext cx="8229600" cy="22860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050" i="1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Kedua framework lahir dari observasi langsung di KemenPKP — bukan dari tinjauan literatur semata.</a:t>
            </a:r>
            <a:endParaRPr lang="en-US" sz="105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9">
    <p:bg>
      <p:bgPr>
        <a:solidFill>
          <a:srgbClr val="12152E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0"/>
          <p:cNvSpPr/>
          <p:nvPr/>
        </p:nvSpPr>
        <p:spPr>
          <a:xfrm>
            <a:off x="548640" y="228600"/>
            <a:ext cx="8046720" cy="5029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3200" b="1" dirty="0">
                <a:solidFill>
                  <a:srgbClr val="FFFFFF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Where It's All Going</a:t>
            </a:r>
            <a:endParaRPr lang="en-US" sz="3200" dirty="0"/>
          </a:p>
        </p:txBody>
      </p:sp>
      <p:sp>
        <p:nvSpPr>
          <p:cNvPr id="3" name="Text 1"/>
          <p:cNvSpPr/>
          <p:nvPr/>
        </p:nvSpPr>
        <p:spPr>
          <a:xfrm>
            <a:off x="548640" y="777240"/>
            <a:ext cx="8046720" cy="27432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300" i="1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This isn't a pivot. It's the culmination of everything built so far.</a:t>
            </a:r>
            <a:endParaRPr lang="en-US" sz="1300" dirty="0"/>
          </a:p>
        </p:txBody>
      </p:sp>
      <p:sp>
        <p:nvSpPr>
          <p:cNvPr id="4" name="Shape 2"/>
          <p:cNvSpPr/>
          <p:nvPr/>
        </p:nvSpPr>
        <p:spPr>
          <a:xfrm>
            <a:off x="548640" y="1261872"/>
            <a:ext cx="8046720" cy="777240"/>
          </a:xfrm>
          <a:prstGeom prst="rect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20000"/>
              </a:srgbClr>
            </a:outerShdw>
          </a:effectLst>
        </p:spPr>
      </p:sp>
      <p:sp>
        <p:nvSpPr>
          <p:cNvPr id="5" name="Text 3"/>
          <p:cNvSpPr/>
          <p:nvPr/>
        </p:nvSpPr>
        <p:spPr>
          <a:xfrm>
            <a:off x="640080" y="1325880"/>
            <a:ext cx="7863840" cy="640080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ctr" indent="0" marL="0">
              <a:buNone/>
            </a:pPr>
            <a:r>
              <a:rPr lang="en-US" sz="1600" b="1" dirty="0">
                <a:solidFill>
                  <a:srgbClr val="12152E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PhD Target: Fall 2027  ·  Top-100 Global University  ·  Autonomous AI for Government Processes</a:t>
            </a:r>
            <a:endParaRPr lang="en-US" sz="1600" dirty="0"/>
          </a:p>
        </p:txBody>
      </p:sp>
      <p:sp>
        <p:nvSpPr>
          <p:cNvPr id="6" name="Shape 4"/>
          <p:cNvSpPr/>
          <p:nvPr/>
        </p:nvSpPr>
        <p:spPr>
          <a:xfrm>
            <a:off x="548640" y="2267712"/>
            <a:ext cx="2606040" cy="2578608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5000"/>
              </a:srgbClr>
            </a:outerShdw>
          </a:effectLst>
        </p:spPr>
      </p:sp>
      <p:sp>
        <p:nvSpPr>
          <p:cNvPr id="7" name="Shape 5"/>
          <p:cNvSpPr/>
          <p:nvPr/>
        </p:nvSpPr>
        <p:spPr>
          <a:xfrm>
            <a:off x="548640" y="2267712"/>
            <a:ext cx="2606040" cy="54864"/>
          </a:xfrm>
          <a:prstGeom prst="rect">
            <a:avLst/>
          </a:prstGeom>
          <a:solidFill>
            <a:srgbClr val="C9A84C"/>
          </a:solidFill>
          <a:ln w="12700">
            <a:solidFill>
              <a:srgbClr val="C9A84C"/>
            </a:solidFill>
            <a:prstDash val="solid"/>
          </a:ln>
        </p:spPr>
      </p:sp>
      <p:sp>
        <p:nvSpPr>
          <p:cNvPr id="8" name="Text 6"/>
          <p:cNvSpPr/>
          <p:nvPr/>
        </p:nvSpPr>
        <p:spPr>
          <a:xfrm>
            <a:off x="685800" y="2377440"/>
            <a:ext cx="2331720" cy="38404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800" b="1" dirty="0">
                <a:solidFill>
                  <a:srgbClr val="C9A84C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Year 1</a:t>
            </a:r>
            <a:endParaRPr lang="en-US" sz="1800" dirty="0"/>
          </a:p>
        </p:txBody>
      </p:sp>
      <p:sp>
        <p:nvSpPr>
          <p:cNvPr id="9" name="Text 7"/>
          <p:cNvSpPr/>
          <p:nvPr/>
        </p:nvSpPr>
        <p:spPr>
          <a:xfrm>
            <a:off x="685800" y="2852928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Kembali sebagai AI Policy Specialist</a:t>
            </a:r>
            <a:endParaRPr lang="en-US" sz="1000" dirty="0"/>
          </a:p>
        </p:txBody>
      </p:sp>
      <p:sp>
        <p:nvSpPr>
          <p:cNvPr id="10" name="Text 8"/>
          <p:cNvSpPr/>
          <p:nvPr/>
        </p:nvSpPr>
        <p:spPr>
          <a:xfrm>
            <a:off x="685800" y="3319272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Terapkan AAGIF ke ekspansi SIBARU</a:t>
            </a:r>
            <a:endParaRPr lang="en-US" sz="1000" dirty="0"/>
          </a:p>
        </p:txBody>
      </p:sp>
      <p:sp>
        <p:nvSpPr>
          <p:cNvPr id="11" name="Text 9"/>
          <p:cNvSpPr/>
          <p:nvPr/>
        </p:nvSpPr>
        <p:spPr>
          <a:xfrm>
            <a:off x="685800" y="3785616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2 publikasi peer-reviewed</a:t>
            </a:r>
            <a:endParaRPr lang="en-US" sz="1000" dirty="0"/>
          </a:p>
        </p:txBody>
      </p:sp>
      <p:sp>
        <p:nvSpPr>
          <p:cNvPr id="12" name="Text 10"/>
          <p:cNvSpPr/>
          <p:nvPr/>
        </p:nvSpPr>
        <p:spPr>
          <a:xfrm>
            <a:off x="685800" y="4251960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Briefing Bappenas</a:t>
            </a:r>
            <a:endParaRPr lang="en-US" sz="1000" dirty="0"/>
          </a:p>
        </p:txBody>
      </p:sp>
      <p:sp>
        <p:nvSpPr>
          <p:cNvPr id="13" name="Shape 11"/>
          <p:cNvSpPr/>
          <p:nvPr/>
        </p:nvSpPr>
        <p:spPr>
          <a:xfrm>
            <a:off x="3291840" y="2267712"/>
            <a:ext cx="2606040" cy="2578608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5000"/>
              </a:srgbClr>
            </a:outerShdw>
          </a:effectLst>
        </p:spPr>
      </p:sp>
      <p:sp>
        <p:nvSpPr>
          <p:cNvPr id="14" name="Shape 12"/>
          <p:cNvSpPr/>
          <p:nvPr/>
        </p:nvSpPr>
        <p:spPr>
          <a:xfrm>
            <a:off x="3291840" y="2267712"/>
            <a:ext cx="2606040" cy="54864"/>
          </a:xfrm>
          <a:prstGeom prst="rect">
            <a:avLst/>
          </a:prstGeom>
          <a:solidFill>
            <a:srgbClr val="1A9FA4"/>
          </a:solidFill>
          <a:ln w="12700">
            <a:solidFill>
              <a:srgbClr val="1A9FA4"/>
            </a:solidFill>
            <a:prstDash val="solid"/>
          </a:ln>
        </p:spPr>
      </p:sp>
      <p:sp>
        <p:nvSpPr>
          <p:cNvPr id="15" name="Text 13"/>
          <p:cNvSpPr/>
          <p:nvPr/>
        </p:nvSpPr>
        <p:spPr>
          <a:xfrm>
            <a:off x="3429000" y="2377440"/>
            <a:ext cx="2331720" cy="38404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800" b="1" dirty="0">
                <a:solidFill>
                  <a:srgbClr val="1A9FA4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Year 3</a:t>
            </a:r>
            <a:endParaRPr lang="en-US" sz="1800" dirty="0"/>
          </a:p>
        </p:txBody>
      </p:sp>
      <p:sp>
        <p:nvSpPr>
          <p:cNvPr id="16" name="Text 14"/>
          <p:cNvSpPr/>
          <p:nvPr/>
        </p:nvSpPr>
        <p:spPr>
          <a:xfrm>
            <a:off x="3429000" y="2852928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Pimpin working group lintas kementerian</a:t>
            </a:r>
            <a:endParaRPr lang="en-US" sz="1000" dirty="0"/>
          </a:p>
        </p:txBody>
      </p:sp>
      <p:sp>
        <p:nvSpPr>
          <p:cNvPr id="17" name="Text 15"/>
          <p:cNvSpPr/>
          <p:nvPr/>
        </p:nvSpPr>
        <p:spPr>
          <a:xfrm>
            <a:off x="3429000" y="3319272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Modul kesiapan adopsi AI untuk Stranas KA</a:t>
            </a:r>
            <a:endParaRPr lang="en-US" sz="1000" dirty="0"/>
          </a:p>
        </p:txBody>
      </p:sp>
      <p:sp>
        <p:nvSpPr>
          <p:cNvPr id="18" name="Text 16"/>
          <p:cNvSpPr/>
          <p:nvPr/>
        </p:nvSpPr>
        <p:spPr>
          <a:xfrm>
            <a:off x="3429000" y="3785616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Latih 200+ ASN</a:t>
            </a:r>
            <a:endParaRPr lang="en-US" sz="1000" dirty="0"/>
          </a:p>
        </p:txBody>
      </p:sp>
      <p:sp>
        <p:nvSpPr>
          <p:cNvPr id="19" name="Text 17"/>
          <p:cNvSpPr/>
          <p:nvPr/>
        </p:nvSpPr>
        <p:spPr>
          <a:xfrm>
            <a:off x="3429000" y="4251960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Dirikan Pusat Riset AI PPTI</a:t>
            </a:r>
            <a:endParaRPr lang="en-US" sz="1000" dirty="0"/>
          </a:p>
        </p:txBody>
      </p:sp>
      <p:sp>
        <p:nvSpPr>
          <p:cNvPr id="20" name="Shape 18"/>
          <p:cNvSpPr/>
          <p:nvPr/>
        </p:nvSpPr>
        <p:spPr>
          <a:xfrm>
            <a:off x="6035040" y="2267712"/>
            <a:ext cx="2606040" cy="2578608"/>
          </a:xfrm>
          <a:prstGeom prst="rect">
            <a:avLst/>
          </a:prstGeom>
          <a:solidFill>
            <a:srgbClr val="1C2042"/>
          </a:solidFill>
          <a:ln w="12700">
            <a:solidFill>
              <a:srgbClr val="252A50"/>
            </a:solidFill>
            <a:prstDash val="solid"/>
          </a:ln>
          <a:effectLst>
            <a:outerShdw sx="100000" sy="100000" kx="0" ky="0" algn="bl" rotWithShape="0" blurRad="101600" dist="38100" dir="8100000">
              <a:srgbClr val="000000">
                <a:alpha val="15000"/>
              </a:srgbClr>
            </a:outerShdw>
          </a:effectLst>
        </p:spPr>
      </p:sp>
      <p:sp>
        <p:nvSpPr>
          <p:cNvPr id="21" name="Shape 19"/>
          <p:cNvSpPr/>
          <p:nvPr/>
        </p:nvSpPr>
        <p:spPr>
          <a:xfrm>
            <a:off x="6035040" y="2267712"/>
            <a:ext cx="2606040" cy="54864"/>
          </a:xfrm>
          <a:prstGeom prst="rect">
            <a:avLst/>
          </a:prstGeom>
          <a:solidFill>
            <a:srgbClr val="E87A5D"/>
          </a:solidFill>
          <a:ln w="12700">
            <a:solidFill>
              <a:srgbClr val="E87A5D"/>
            </a:solidFill>
            <a:prstDash val="solid"/>
          </a:ln>
        </p:spPr>
      </p:sp>
      <p:sp>
        <p:nvSpPr>
          <p:cNvPr id="22" name="Text 20"/>
          <p:cNvSpPr/>
          <p:nvPr/>
        </p:nvSpPr>
        <p:spPr>
          <a:xfrm>
            <a:off x="6172200" y="2377440"/>
            <a:ext cx="2331720" cy="384048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indent="0" marL="0">
              <a:buNone/>
            </a:pPr>
            <a:r>
              <a:rPr lang="en-US" sz="1800" b="1" dirty="0">
                <a:solidFill>
                  <a:srgbClr val="E87A5D"/>
                </a:solidFill>
                <a:latin typeface="Georgia" pitchFamily="34" charset="0"/>
                <a:ea typeface="Georgia" pitchFamily="34" charset="-122"/>
                <a:cs typeface="Georgia" pitchFamily="34" charset="-120"/>
              </a:rPr>
              <a:t>Year 5</a:t>
            </a:r>
            <a:endParaRPr lang="en-US" sz="1800" dirty="0"/>
          </a:p>
        </p:txBody>
      </p:sp>
      <p:sp>
        <p:nvSpPr>
          <p:cNvPr id="23" name="Text 21"/>
          <p:cNvSpPr/>
          <p:nvPr/>
        </p:nvSpPr>
        <p:spPr>
          <a:xfrm>
            <a:off x="6172200" y="2852928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Framework Kebijakan AI Otonom Indonesia</a:t>
            </a:r>
            <a:endParaRPr lang="en-US" sz="1000" dirty="0"/>
          </a:p>
        </p:txBody>
      </p:sp>
      <p:sp>
        <p:nvSpPr>
          <p:cNvPr id="24" name="Text 22"/>
          <p:cNvSpPr/>
          <p:nvPr/>
        </p:nvSpPr>
        <p:spPr>
          <a:xfrm>
            <a:off x="6172200" y="3319272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Buku teks: AI Gov for Developing Democracies</a:t>
            </a:r>
            <a:endParaRPr lang="en-US" sz="1000" dirty="0"/>
          </a:p>
        </p:txBody>
      </p:sp>
      <p:sp>
        <p:nvSpPr>
          <p:cNvPr id="25" name="Text 23"/>
          <p:cNvSpPr/>
          <p:nvPr/>
        </p:nvSpPr>
        <p:spPr>
          <a:xfrm>
            <a:off x="6172200" y="3785616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Konsorsium AI governance ASEAN</a:t>
            </a:r>
            <a:endParaRPr lang="en-US" sz="1000" dirty="0"/>
          </a:p>
        </p:txBody>
      </p:sp>
      <p:sp>
        <p:nvSpPr>
          <p:cNvPr id="26" name="Text 24"/>
          <p:cNvSpPr/>
          <p:nvPr/>
        </p:nvSpPr>
        <p:spPr>
          <a:xfrm>
            <a:off x="6172200" y="4251960"/>
            <a:ext cx="2377440" cy="420624"/>
          </a:xfrm>
          <a:prstGeom prst="rect">
            <a:avLst/>
          </a:prstGeom>
          <a:noFill/>
          <a:ln/>
        </p:spPr>
        <p:txBody>
          <a:bodyPr wrap="square" lIns="0" tIns="0" rIns="0" bIns="0" rtlCol="0" anchor="ctr"/>
          <a:lstStyle/>
          <a:p>
            <a:pPr algn="l" marL="342900" indent="-342900">
              <a:buSzPct val="100000"/>
              <a:buChar char="•"/>
            </a:pPr>
            <a:r>
              <a:rPr lang="en-US" sz="1000" dirty="0">
                <a:solidFill>
                  <a:srgbClr val="8892A4"/>
                </a:solidFill>
                <a:latin typeface="Calibri" pitchFamily="34" charset="0"/>
                <a:ea typeface="Calibri" pitchFamily="34" charset="-122"/>
                <a:cs typeface="Calibri" pitchFamily="34" charset="-120"/>
              </a:rPr>
              <a:t>Supervisi doktor — pay it forward</a:t>
            </a:r>
            <a:endParaRPr lang="en-US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(16:9)</PresentationFormat>
  <Paragraphs>0</Paragraphs>
  <Slides>11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Arial</vt:lpstr>
      <vt:lpstr>Calibri</vt:lpstr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Career Story — Subkhan Ibnu Aji</dc:title>
  <dc:subject>PptxGenJS Presentation</dc:subject>
  <dc:creator>Subkhan Ibnu Aji</dc:creator>
  <cp:lastModifiedBy>Subkhan Ibnu Aji</cp:lastModifiedBy>
  <cp:revision>1</cp:revision>
  <dcterms:created xsi:type="dcterms:W3CDTF">2026-02-26T03:40:27Z</dcterms:created>
  <dcterms:modified xsi:type="dcterms:W3CDTF">2026-02-26T03:40:27Z</dcterms:modified>
</cp:coreProperties>
</file>