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12192000" cy="6858000"/>
  <p:notesSz cx="6858000" cy="12192000"/>
  <p:embeddedFontLst>
    <p:embeddedFont>
      <p:font typeface="Quattrocento Sans" charset="-122" pitchFamily="34"/>
      <p:regular r:id="rId20"/>
    </p:embeddedFont>
    <p:embeddedFont>
      <p:font typeface="Hedvig Letters Sans" charset="-122" pitchFamily="34"/>
      <p:regular r:id="rId21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20" Type="http://schemas.openxmlformats.org/officeDocument/2006/relationships/font" Target="fonts/font1.fntdata"/><Relationship Id="rId21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static.vecteezy.com/5a2adfdc9ef14ecbc19ea2b7a614c3f7d12bfcbe.jpg">    </p:cNvPr>
          <p:cNvPicPr>
            <a:picLocks noChangeAspect="1"/>
          </p:cNvPicPr>
          <p:nvPr/>
        </p:nvPicPr>
        <p:blipFill>
          <a:blip r:embed="rId1">
            <a:alphaModFix amt="30000"/>
          </a:blip>
          <a:srcRect l="194" r="194" t="0" b="0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A1D21">
                  <a:alpha val="90000"/>
                </a:srgbClr>
              </a:gs>
              <a:gs pos="50000">
                <a:srgbClr val="1A1D21">
                  <a:alpha val="8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5763" y="1633538"/>
            <a:ext cx="2095500" cy="390525"/>
          </a:xfrm>
          <a:custGeom>
            <a:avLst/>
            <a:gdLst/>
            <a:ahLst/>
            <a:cxnLst/>
            <a:rect l="l" t="t" r="r" b="b"/>
            <a:pathLst>
              <a:path w="2095500" h="390525">
                <a:moveTo>
                  <a:pt x="38100" y="0"/>
                </a:moveTo>
                <a:lnTo>
                  <a:pt x="2057400" y="0"/>
                </a:lnTo>
                <a:cubicBezTo>
                  <a:pt x="2078442" y="0"/>
                  <a:pt x="2095500" y="17058"/>
                  <a:pt x="2095500" y="38100"/>
                </a:cubicBezTo>
                <a:lnTo>
                  <a:pt x="2095500" y="352425"/>
                </a:lnTo>
                <a:cubicBezTo>
                  <a:pt x="2095500" y="373467"/>
                  <a:pt x="2078442" y="390525"/>
                  <a:pt x="2057400" y="390525"/>
                </a:cubicBezTo>
                <a:lnTo>
                  <a:pt x="38100" y="390525"/>
                </a:lnTo>
                <a:cubicBezTo>
                  <a:pt x="17058" y="390525"/>
                  <a:pt x="0" y="373467"/>
                  <a:pt x="0" y="3524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 w="12700">
            <a:solidFill>
              <a:srgbClr val="E07A5F">
                <a:alpha val="40000"/>
              </a:srgbClr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581025" y="1743075"/>
            <a:ext cx="1779315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120" kern="0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Career Story Deck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1000" y="2486025"/>
            <a:ext cx="118872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7200" b="1" spc="-180" kern="0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Subkhan Ibnu Aji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381000" y="3552825"/>
            <a:ext cx="115728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spc="56" kern="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S.Kom., M.B.A.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381000" y="4405313"/>
            <a:ext cx="2228850" cy="9525"/>
          </a:xfrm>
          <a:custGeom>
            <a:avLst/>
            <a:gdLst/>
            <a:ahLst/>
            <a:cxnLst/>
            <a:rect l="l" t="t" r="r" b="b"/>
            <a:pathLst>
              <a:path w="2228850" h="9525">
                <a:moveTo>
                  <a:pt x="0" y="0"/>
                </a:moveTo>
                <a:lnTo>
                  <a:pt x="2228850" y="0"/>
                </a:lnTo>
                <a:lnTo>
                  <a:pt x="2228850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E07A5F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9" name="Text 6"/>
          <p:cNvSpPr/>
          <p:nvPr/>
        </p:nvSpPr>
        <p:spPr>
          <a:xfrm>
            <a:off x="2911004" y="4276725"/>
            <a:ext cx="1143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Technologist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4185121" y="4276725"/>
            <a:ext cx="1619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4476229" y="4276725"/>
            <a:ext cx="9906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Bureaucrat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5597723" y="4276725"/>
            <a:ext cx="1619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5888831" y="4276725"/>
            <a:ext cx="11715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Entrepreneur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7196807" y="4276725"/>
            <a:ext cx="1619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7487915" y="4276725"/>
            <a:ext cx="1885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Future PhD Candidate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9585722" y="4405313"/>
            <a:ext cx="2228850" cy="9525"/>
          </a:xfrm>
          <a:custGeom>
            <a:avLst/>
            <a:gdLst/>
            <a:ahLst/>
            <a:cxnLst/>
            <a:rect l="l" t="t" r="r" b="b"/>
            <a:pathLst>
              <a:path w="2228850" h="9525">
                <a:moveTo>
                  <a:pt x="0" y="0"/>
                </a:moveTo>
                <a:lnTo>
                  <a:pt x="2228850" y="0"/>
                </a:lnTo>
                <a:lnTo>
                  <a:pt x="2228850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E07A5F"/>
              </a:gs>
              <a:gs pos="100000">
                <a:srgbClr val="000000">
                  <a:alpha val="0"/>
                </a:srgbClr>
              </a:gs>
            </a:gsLst>
            <a:lin ang="10800000" scaled="1"/>
          </a:gradFill>
          <a:ln/>
        </p:spPr>
      </p:sp>
      <p:sp>
        <p:nvSpPr>
          <p:cNvPr id="17" name="Shape 14"/>
          <p:cNvSpPr/>
          <p:nvPr/>
        </p:nvSpPr>
        <p:spPr>
          <a:xfrm>
            <a:off x="400050" y="50387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04745" y="83344"/>
                </a:moveTo>
                <a:lnTo>
                  <a:pt x="47923" y="83344"/>
                </a:lnTo>
                <a:cubicBezTo>
                  <a:pt x="48786" y="102543"/>
                  <a:pt x="53042" y="120223"/>
                  <a:pt x="59085" y="133171"/>
                </a:cubicBezTo>
                <a:cubicBezTo>
                  <a:pt x="62478" y="140464"/>
                  <a:pt x="66139" y="145613"/>
                  <a:pt x="69533" y="148769"/>
                </a:cubicBezTo>
                <a:cubicBezTo>
                  <a:pt x="72866" y="151894"/>
                  <a:pt x="75158" y="152400"/>
                  <a:pt x="76349" y="152400"/>
                </a:cubicBezTo>
                <a:cubicBezTo>
                  <a:pt x="77539" y="152400"/>
                  <a:pt x="79831" y="151894"/>
                  <a:pt x="83165" y="148769"/>
                </a:cubicBezTo>
                <a:cubicBezTo>
                  <a:pt x="86558" y="145613"/>
                  <a:pt x="90220" y="140434"/>
                  <a:pt x="93613" y="133171"/>
                </a:cubicBezTo>
                <a:cubicBezTo>
                  <a:pt x="99655" y="120223"/>
                  <a:pt x="103912" y="102543"/>
                  <a:pt x="104775" y="83344"/>
                </a:cubicBezTo>
                <a:close/>
                <a:moveTo>
                  <a:pt x="47893" y="69056"/>
                </a:moveTo>
                <a:lnTo>
                  <a:pt x="104715" y="69056"/>
                </a:lnTo>
                <a:cubicBezTo>
                  <a:pt x="103882" y="49857"/>
                  <a:pt x="99626" y="32177"/>
                  <a:pt x="93583" y="19229"/>
                </a:cubicBezTo>
                <a:cubicBezTo>
                  <a:pt x="90190" y="11966"/>
                  <a:pt x="86529" y="6787"/>
                  <a:pt x="83135" y="3631"/>
                </a:cubicBezTo>
                <a:cubicBezTo>
                  <a:pt x="79802" y="506"/>
                  <a:pt x="77510" y="0"/>
                  <a:pt x="76319" y="0"/>
                </a:cubicBezTo>
                <a:cubicBezTo>
                  <a:pt x="75128" y="0"/>
                  <a:pt x="72836" y="506"/>
                  <a:pt x="69503" y="3631"/>
                </a:cubicBezTo>
                <a:cubicBezTo>
                  <a:pt x="66109" y="6787"/>
                  <a:pt x="62448" y="11966"/>
                  <a:pt x="59055" y="19229"/>
                </a:cubicBezTo>
                <a:cubicBezTo>
                  <a:pt x="53013" y="32177"/>
                  <a:pt x="48756" y="49857"/>
                  <a:pt x="47893" y="69056"/>
                </a:cubicBezTo>
                <a:close/>
                <a:moveTo>
                  <a:pt x="33605" y="69056"/>
                </a:moveTo>
                <a:cubicBezTo>
                  <a:pt x="34647" y="43577"/>
                  <a:pt x="41225" y="19913"/>
                  <a:pt x="50840" y="4376"/>
                </a:cubicBezTo>
                <a:cubicBezTo>
                  <a:pt x="23426" y="14079"/>
                  <a:pt x="3244" y="39052"/>
                  <a:pt x="446" y="69056"/>
                </a:cubicBezTo>
                <a:lnTo>
                  <a:pt x="33605" y="69056"/>
                </a:lnTo>
                <a:close/>
                <a:moveTo>
                  <a:pt x="446" y="83344"/>
                </a:moveTo>
                <a:cubicBezTo>
                  <a:pt x="3244" y="113348"/>
                  <a:pt x="23426" y="138321"/>
                  <a:pt x="50840" y="148024"/>
                </a:cubicBezTo>
                <a:cubicBezTo>
                  <a:pt x="41225" y="132487"/>
                  <a:pt x="34647" y="108823"/>
                  <a:pt x="33605" y="83344"/>
                </a:cubicBezTo>
                <a:lnTo>
                  <a:pt x="446" y="83344"/>
                </a:lnTo>
                <a:close/>
                <a:moveTo>
                  <a:pt x="119033" y="83344"/>
                </a:moveTo>
                <a:cubicBezTo>
                  <a:pt x="117991" y="108823"/>
                  <a:pt x="111413" y="132487"/>
                  <a:pt x="101798" y="148024"/>
                </a:cubicBezTo>
                <a:cubicBezTo>
                  <a:pt x="129213" y="138291"/>
                  <a:pt x="149394" y="113348"/>
                  <a:pt x="152192" y="83344"/>
                </a:cubicBezTo>
                <a:lnTo>
                  <a:pt x="119033" y="83344"/>
                </a:lnTo>
                <a:close/>
                <a:moveTo>
                  <a:pt x="152192" y="69056"/>
                </a:moveTo>
                <a:cubicBezTo>
                  <a:pt x="149394" y="39052"/>
                  <a:pt x="129213" y="14079"/>
                  <a:pt x="101798" y="4376"/>
                </a:cubicBezTo>
                <a:cubicBezTo>
                  <a:pt x="111413" y="19913"/>
                  <a:pt x="117991" y="43577"/>
                  <a:pt x="119033" y="69056"/>
                </a:cubicBezTo>
                <a:lnTo>
                  <a:pt x="152192" y="69056"/>
                </a:ln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18" name="Text 15"/>
          <p:cNvSpPr/>
          <p:nvPr/>
        </p:nvSpPr>
        <p:spPr>
          <a:xfrm>
            <a:off x="685800" y="5000625"/>
            <a:ext cx="933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heyibnu.com</a:t>
            </a:r>
            <a:endParaRPr lang="en-US" sz="1600" dirty="0"/>
          </a:p>
        </p:txBody>
      </p:sp>
      <p:sp>
        <p:nvSpPr>
          <p:cNvPr id="19" name="Shape 16"/>
          <p:cNvSpPr/>
          <p:nvPr/>
        </p:nvSpPr>
        <p:spPr>
          <a:xfrm>
            <a:off x="1867123" y="50387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4288" y="19050"/>
                </a:moveTo>
                <a:cubicBezTo>
                  <a:pt x="6400" y="19050"/>
                  <a:pt x="0" y="25450"/>
                  <a:pt x="0" y="33338"/>
                </a:cubicBezTo>
                <a:cubicBezTo>
                  <a:pt x="0" y="37832"/>
                  <a:pt x="2113" y="42059"/>
                  <a:pt x="5715" y="44768"/>
                </a:cubicBezTo>
                <a:lnTo>
                  <a:pt x="67628" y="91202"/>
                </a:lnTo>
                <a:cubicBezTo>
                  <a:pt x="72717" y="95012"/>
                  <a:pt x="79683" y="95012"/>
                  <a:pt x="84773" y="91202"/>
                </a:cubicBezTo>
                <a:lnTo>
                  <a:pt x="146685" y="44767"/>
                </a:lnTo>
                <a:cubicBezTo>
                  <a:pt x="150287" y="42059"/>
                  <a:pt x="152400" y="37832"/>
                  <a:pt x="152400" y="33337"/>
                </a:cubicBezTo>
                <a:cubicBezTo>
                  <a:pt x="152400" y="25450"/>
                  <a:pt x="146000" y="19050"/>
                  <a:pt x="138113" y="19050"/>
                </a:cubicBezTo>
                <a:lnTo>
                  <a:pt x="14288" y="19050"/>
                </a:lnTo>
                <a:close/>
                <a:moveTo>
                  <a:pt x="0" y="58341"/>
                </a:moveTo>
                <a:lnTo>
                  <a:pt x="0" y="114300"/>
                </a:lnTo>
                <a:cubicBezTo>
                  <a:pt x="0" y="124807"/>
                  <a:pt x="8543" y="133350"/>
                  <a:pt x="19050" y="133350"/>
                </a:cubicBezTo>
                <a:lnTo>
                  <a:pt x="133350" y="133350"/>
                </a:lnTo>
                <a:cubicBezTo>
                  <a:pt x="143857" y="133350"/>
                  <a:pt x="152400" y="124807"/>
                  <a:pt x="152400" y="114300"/>
                </a:cubicBezTo>
                <a:lnTo>
                  <a:pt x="152400" y="58341"/>
                </a:lnTo>
                <a:lnTo>
                  <a:pt x="93345" y="102632"/>
                </a:lnTo>
                <a:cubicBezTo>
                  <a:pt x="83195" y="110252"/>
                  <a:pt x="69205" y="110252"/>
                  <a:pt x="59055" y="102632"/>
                </a:cubicBezTo>
                <a:lnTo>
                  <a:pt x="0" y="58341"/>
                </a:ln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20" name="Text 17"/>
          <p:cNvSpPr/>
          <p:nvPr/>
        </p:nvSpPr>
        <p:spPr>
          <a:xfrm>
            <a:off x="2152873" y="5000625"/>
            <a:ext cx="17811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cpnspupribnu@gmail.com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105" kern="0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Academic Contribution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Original Contributions to AI Governance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00050" y="1181100"/>
            <a:ext cx="5619750" cy="1466850"/>
          </a:xfrm>
          <a:custGeom>
            <a:avLst/>
            <a:gdLst/>
            <a:ahLst/>
            <a:cxnLst/>
            <a:rect l="l" t="t" r="r" b="b"/>
            <a:pathLst>
              <a:path w="5619750" h="1466850">
                <a:moveTo>
                  <a:pt x="0" y="0"/>
                </a:moveTo>
                <a:lnTo>
                  <a:pt x="5543547" y="0"/>
                </a:lnTo>
                <a:cubicBezTo>
                  <a:pt x="5585605" y="0"/>
                  <a:pt x="5619750" y="34145"/>
                  <a:pt x="5619750" y="76203"/>
                </a:cubicBezTo>
                <a:lnTo>
                  <a:pt x="5619750" y="1390647"/>
                </a:lnTo>
                <a:cubicBezTo>
                  <a:pt x="5619750" y="1432705"/>
                  <a:pt x="5585605" y="1466850"/>
                  <a:pt x="5543547" y="1466850"/>
                </a:cubicBezTo>
                <a:lnTo>
                  <a:pt x="0" y="1466850"/>
                </a:lnTo>
                <a:lnTo>
                  <a:pt x="0" y="0"/>
                </a:lnTo>
                <a:close/>
              </a:path>
            </a:pathLst>
          </a:custGeom>
          <a:solidFill>
            <a:srgbClr val="4A5C6A">
              <a:alpha val="14902"/>
            </a:srgbClr>
          </a:solidFill>
          <a:ln/>
        </p:spPr>
      </p:sp>
      <p:sp>
        <p:nvSpPr>
          <p:cNvPr id="5" name="Shape 3"/>
          <p:cNvSpPr/>
          <p:nvPr/>
        </p:nvSpPr>
        <p:spPr>
          <a:xfrm>
            <a:off x="400050" y="1181100"/>
            <a:ext cx="38100" cy="1466850"/>
          </a:xfrm>
          <a:custGeom>
            <a:avLst/>
            <a:gdLst/>
            <a:ahLst/>
            <a:cxnLst/>
            <a:rect l="l" t="t" r="r" b="b"/>
            <a:pathLst>
              <a:path w="38100" h="1466850">
                <a:moveTo>
                  <a:pt x="0" y="0"/>
                </a:moveTo>
                <a:lnTo>
                  <a:pt x="38100" y="0"/>
                </a:lnTo>
                <a:lnTo>
                  <a:pt x="38100" y="1466850"/>
                </a:lnTo>
                <a:lnTo>
                  <a:pt x="0" y="1466850"/>
                </a:lnTo>
                <a:lnTo>
                  <a:pt x="0" y="0"/>
                </a:ln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6" name="Text 4"/>
          <p:cNvSpPr/>
          <p:nvPr/>
        </p:nvSpPr>
        <p:spPr>
          <a:xfrm>
            <a:off x="609600" y="1371600"/>
            <a:ext cx="5314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Beyond Implementation — Creating Knowledge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609600" y="1714500"/>
            <a:ext cx="52959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Subkhan is not just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applying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AI in government—he's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contributing to the academic foundation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of how AI should be governed in public sector contexts. These frameworks emerge from real problems encountered in the field.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385763" y="2805113"/>
            <a:ext cx="5629275" cy="3019425"/>
          </a:xfrm>
          <a:custGeom>
            <a:avLst/>
            <a:gdLst/>
            <a:ahLst/>
            <a:cxnLst/>
            <a:rect l="l" t="t" r="r" b="b"/>
            <a:pathLst>
              <a:path w="5629275" h="3019425">
                <a:moveTo>
                  <a:pt x="76210" y="0"/>
                </a:moveTo>
                <a:lnTo>
                  <a:pt x="5553065" y="0"/>
                </a:lnTo>
                <a:cubicBezTo>
                  <a:pt x="5595154" y="0"/>
                  <a:pt x="5629275" y="34121"/>
                  <a:pt x="5629275" y="76210"/>
                </a:cubicBezTo>
                <a:lnTo>
                  <a:pt x="5629275" y="2943215"/>
                </a:lnTo>
                <a:cubicBezTo>
                  <a:pt x="5629275" y="2985304"/>
                  <a:pt x="5595154" y="3019425"/>
                  <a:pt x="5553065" y="3019425"/>
                </a:cubicBezTo>
                <a:lnTo>
                  <a:pt x="76210" y="3019425"/>
                </a:lnTo>
                <a:cubicBezTo>
                  <a:pt x="34121" y="3019425"/>
                  <a:pt x="0" y="2985304"/>
                  <a:pt x="0" y="2943215"/>
                </a:cubicBezTo>
                <a:lnTo>
                  <a:pt x="0" y="76210"/>
                </a:lnTo>
                <a:cubicBezTo>
                  <a:pt x="0" y="34121"/>
                  <a:pt x="34121" y="0"/>
                  <a:pt x="76210" y="0"/>
                </a:cubicBezTo>
                <a:close/>
              </a:path>
            </a:pathLst>
          </a:custGeom>
          <a:gradFill rotWithShape="1" flip="none">
            <a:gsLst>
              <a:gs pos="0">
                <a:srgbClr val="4A5C6A">
                  <a:alpha val="30000"/>
                </a:srgbClr>
              </a:gs>
              <a:gs pos="100000">
                <a:srgbClr val="4A5C6A">
                  <a:alpha val="10000"/>
                </a:srgbClr>
              </a:gs>
            </a:gsLst>
            <a:lin ang="2700000" scaled="1"/>
          </a:gradFill>
          <a:ln w="12700">
            <a:solidFill>
              <a:srgbClr val="4A5C6A">
                <a:alpha val="4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581025" y="31051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2" y="0"/>
                </a:moveTo>
                <a:lnTo>
                  <a:pt x="380998" y="0"/>
                </a:lnTo>
                <a:cubicBezTo>
                  <a:pt x="423055" y="0"/>
                  <a:pt x="457200" y="34145"/>
                  <a:pt x="457200" y="76202"/>
                </a:cubicBezTo>
                <a:lnTo>
                  <a:pt x="457200" y="380998"/>
                </a:lnTo>
                <a:cubicBezTo>
                  <a:pt x="457200" y="423055"/>
                  <a:pt x="423055" y="457200"/>
                  <a:pt x="380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</p:sp>
      <p:sp>
        <p:nvSpPr>
          <p:cNvPr id="10" name="Shape 8"/>
          <p:cNvSpPr/>
          <p:nvPr/>
        </p:nvSpPr>
        <p:spPr>
          <a:xfrm>
            <a:off x="709613" y="3219450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171450" y="228600"/>
                </a:moveTo>
                <a:lnTo>
                  <a:pt x="42863" y="228600"/>
                </a:lnTo>
                <a:cubicBezTo>
                  <a:pt x="19199" y="228600"/>
                  <a:pt x="0" y="209401"/>
                  <a:pt x="0" y="185738"/>
                </a:cubicBezTo>
                <a:lnTo>
                  <a:pt x="0" y="42863"/>
                </a:lnTo>
                <a:cubicBezTo>
                  <a:pt x="0" y="19199"/>
                  <a:pt x="19199" y="0"/>
                  <a:pt x="42863" y="0"/>
                </a:cubicBezTo>
                <a:lnTo>
                  <a:pt x="178594" y="0"/>
                </a:lnTo>
                <a:cubicBezTo>
                  <a:pt x="190426" y="0"/>
                  <a:pt x="200025" y="9599"/>
                  <a:pt x="200025" y="21431"/>
                </a:cubicBezTo>
                <a:lnTo>
                  <a:pt x="200025" y="150019"/>
                </a:lnTo>
                <a:cubicBezTo>
                  <a:pt x="200025" y="159350"/>
                  <a:pt x="194042" y="167298"/>
                  <a:pt x="185738" y="170244"/>
                </a:cubicBezTo>
                <a:lnTo>
                  <a:pt x="185738" y="200025"/>
                </a:lnTo>
                <a:cubicBezTo>
                  <a:pt x="193640" y="200025"/>
                  <a:pt x="200025" y="206410"/>
                  <a:pt x="200025" y="214313"/>
                </a:cubicBezTo>
                <a:cubicBezTo>
                  <a:pt x="200025" y="222215"/>
                  <a:pt x="193640" y="228600"/>
                  <a:pt x="185738" y="228600"/>
                </a:cubicBezTo>
                <a:lnTo>
                  <a:pt x="171450" y="228600"/>
                </a:lnTo>
                <a:close/>
                <a:moveTo>
                  <a:pt x="42863" y="171450"/>
                </a:moveTo>
                <a:cubicBezTo>
                  <a:pt x="34960" y="171450"/>
                  <a:pt x="28575" y="177835"/>
                  <a:pt x="28575" y="185738"/>
                </a:cubicBezTo>
                <a:cubicBezTo>
                  <a:pt x="28575" y="193640"/>
                  <a:pt x="34960" y="200025"/>
                  <a:pt x="42863" y="200025"/>
                </a:cubicBezTo>
                <a:lnTo>
                  <a:pt x="157163" y="200025"/>
                </a:lnTo>
                <a:lnTo>
                  <a:pt x="157163" y="171450"/>
                </a:lnTo>
                <a:lnTo>
                  <a:pt x="42863" y="171450"/>
                </a:lnTo>
                <a:close/>
                <a:moveTo>
                  <a:pt x="57150" y="67866"/>
                </a:moveTo>
                <a:cubicBezTo>
                  <a:pt x="57150" y="73804"/>
                  <a:pt x="61927" y="78581"/>
                  <a:pt x="67866" y="78581"/>
                </a:cubicBezTo>
                <a:lnTo>
                  <a:pt x="146447" y="78581"/>
                </a:lnTo>
                <a:cubicBezTo>
                  <a:pt x="152385" y="78581"/>
                  <a:pt x="157163" y="73804"/>
                  <a:pt x="157163" y="67866"/>
                </a:cubicBezTo>
                <a:cubicBezTo>
                  <a:pt x="157163" y="61927"/>
                  <a:pt x="152385" y="57150"/>
                  <a:pt x="146447" y="57150"/>
                </a:cubicBezTo>
                <a:lnTo>
                  <a:pt x="67866" y="57150"/>
                </a:lnTo>
                <a:cubicBezTo>
                  <a:pt x="61927" y="57150"/>
                  <a:pt x="57150" y="61927"/>
                  <a:pt x="57150" y="67866"/>
                </a:cubicBezTo>
                <a:close/>
                <a:moveTo>
                  <a:pt x="67866" y="100013"/>
                </a:moveTo>
                <a:cubicBezTo>
                  <a:pt x="61927" y="100013"/>
                  <a:pt x="57150" y="104790"/>
                  <a:pt x="57150" y="110728"/>
                </a:cubicBezTo>
                <a:cubicBezTo>
                  <a:pt x="57150" y="116666"/>
                  <a:pt x="61927" y="121444"/>
                  <a:pt x="67866" y="121444"/>
                </a:cubicBezTo>
                <a:lnTo>
                  <a:pt x="146447" y="121444"/>
                </a:lnTo>
                <a:cubicBezTo>
                  <a:pt x="152385" y="121444"/>
                  <a:pt x="157163" y="116666"/>
                  <a:pt x="157163" y="110728"/>
                </a:cubicBezTo>
                <a:cubicBezTo>
                  <a:pt x="157163" y="104790"/>
                  <a:pt x="152385" y="100013"/>
                  <a:pt x="146447" y="100013"/>
                </a:cubicBezTo>
                <a:lnTo>
                  <a:pt x="67866" y="100013"/>
                </a:ln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11" name="Text 9"/>
          <p:cNvSpPr/>
          <p:nvPr/>
        </p:nvSpPr>
        <p:spPr>
          <a:xfrm>
            <a:off x="1152525" y="3067050"/>
            <a:ext cx="8667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AAGIF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152525" y="3371850"/>
            <a:ext cx="828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Framework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81025" y="3714750"/>
            <a:ext cx="5238750" cy="1390650"/>
          </a:xfrm>
          <a:custGeom>
            <a:avLst/>
            <a:gdLst/>
            <a:ahLst/>
            <a:cxnLst/>
            <a:rect l="l" t="t" r="r" b="b"/>
            <a:pathLst>
              <a:path w="5238750" h="1390650">
                <a:moveTo>
                  <a:pt x="76194" y="0"/>
                </a:moveTo>
                <a:lnTo>
                  <a:pt x="5162556" y="0"/>
                </a:lnTo>
                <a:cubicBezTo>
                  <a:pt x="5204609" y="0"/>
                  <a:pt x="5238750" y="34141"/>
                  <a:pt x="5238750" y="76194"/>
                </a:cubicBezTo>
                <a:lnTo>
                  <a:pt x="5238750" y="1314456"/>
                </a:lnTo>
                <a:cubicBezTo>
                  <a:pt x="5238750" y="1356509"/>
                  <a:pt x="5204609" y="1390650"/>
                  <a:pt x="5162556" y="1390650"/>
                </a:cubicBezTo>
                <a:lnTo>
                  <a:pt x="76194" y="1390650"/>
                </a:lnTo>
                <a:cubicBezTo>
                  <a:pt x="34141" y="1390650"/>
                  <a:pt x="0" y="1356509"/>
                  <a:pt x="0" y="1314456"/>
                </a:cubicBezTo>
                <a:lnTo>
                  <a:pt x="0" y="76194"/>
                </a:lnTo>
                <a:cubicBezTo>
                  <a:pt x="0" y="34141"/>
                  <a:pt x="34141" y="0"/>
                  <a:pt x="76194" y="0"/>
                </a:cubicBezTo>
                <a:close/>
              </a:path>
            </a:pathLst>
          </a:custGeom>
          <a:solidFill>
            <a:srgbClr val="1A1D21">
              <a:alpha val="50196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733425" y="3867150"/>
            <a:ext cx="50196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Autonomous AI Governance Implementation Framework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733425" y="4210050"/>
            <a:ext cx="501015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 structured approach to implementing autonomous AI systems within government bureaucracies—addressing technical, organizational, and ethical dimensions.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81025" y="5219700"/>
            <a:ext cx="1695450" cy="342900"/>
          </a:xfrm>
          <a:custGeom>
            <a:avLst/>
            <a:gdLst/>
            <a:ahLst/>
            <a:cxnLst/>
            <a:rect l="l" t="t" r="r" b="b"/>
            <a:pathLst>
              <a:path w="1695450" h="342900">
                <a:moveTo>
                  <a:pt x="38100" y="0"/>
                </a:moveTo>
                <a:lnTo>
                  <a:pt x="1657350" y="0"/>
                </a:lnTo>
                <a:cubicBezTo>
                  <a:pt x="1678392" y="0"/>
                  <a:pt x="1695450" y="17058"/>
                  <a:pt x="1695450" y="38100"/>
                </a:cubicBezTo>
                <a:lnTo>
                  <a:pt x="1695450" y="304800"/>
                </a:lnTo>
                <a:cubicBezTo>
                  <a:pt x="1695450" y="325842"/>
                  <a:pt x="1678392" y="342900"/>
                  <a:pt x="1657350" y="342900"/>
                </a:cubicBezTo>
                <a:lnTo>
                  <a:pt x="38100" y="342900"/>
                </a:lnTo>
                <a:cubicBezTo>
                  <a:pt x="17058" y="342900"/>
                  <a:pt x="0" y="325842"/>
                  <a:pt x="0" y="304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E07A5F">
              <a:alpha val="10196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623888" y="5295900"/>
            <a:ext cx="16097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Technical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2352675" y="5219700"/>
            <a:ext cx="1695450" cy="342900"/>
          </a:xfrm>
          <a:custGeom>
            <a:avLst/>
            <a:gdLst/>
            <a:ahLst/>
            <a:cxnLst/>
            <a:rect l="l" t="t" r="r" b="b"/>
            <a:pathLst>
              <a:path w="1695450" h="342900">
                <a:moveTo>
                  <a:pt x="38100" y="0"/>
                </a:moveTo>
                <a:lnTo>
                  <a:pt x="1657350" y="0"/>
                </a:lnTo>
                <a:cubicBezTo>
                  <a:pt x="1678392" y="0"/>
                  <a:pt x="1695450" y="17058"/>
                  <a:pt x="1695450" y="38100"/>
                </a:cubicBezTo>
                <a:lnTo>
                  <a:pt x="1695450" y="304800"/>
                </a:lnTo>
                <a:cubicBezTo>
                  <a:pt x="1695450" y="325842"/>
                  <a:pt x="1678392" y="342900"/>
                  <a:pt x="1657350" y="342900"/>
                </a:cubicBezTo>
                <a:lnTo>
                  <a:pt x="38100" y="342900"/>
                </a:lnTo>
                <a:cubicBezTo>
                  <a:pt x="17058" y="342900"/>
                  <a:pt x="0" y="325842"/>
                  <a:pt x="0" y="304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E07A5F">
              <a:alpha val="10196"/>
            </a:srgbClr>
          </a:solidFill>
          <a:ln/>
        </p:spPr>
      </p:sp>
      <p:sp>
        <p:nvSpPr>
          <p:cNvPr id="19" name="Text 17"/>
          <p:cNvSpPr/>
          <p:nvPr/>
        </p:nvSpPr>
        <p:spPr>
          <a:xfrm>
            <a:off x="2395538" y="5295900"/>
            <a:ext cx="16097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Organizational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4124325" y="5219700"/>
            <a:ext cx="1695450" cy="342900"/>
          </a:xfrm>
          <a:custGeom>
            <a:avLst/>
            <a:gdLst/>
            <a:ahLst/>
            <a:cxnLst/>
            <a:rect l="l" t="t" r="r" b="b"/>
            <a:pathLst>
              <a:path w="1695450" h="342900">
                <a:moveTo>
                  <a:pt x="38100" y="0"/>
                </a:moveTo>
                <a:lnTo>
                  <a:pt x="1657350" y="0"/>
                </a:lnTo>
                <a:cubicBezTo>
                  <a:pt x="1678392" y="0"/>
                  <a:pt x="1695450" y="17058"/>
                  <a:pt x="1695450" y="38100"/>
                </a:cubicBezTo>
                <a:lnTo>
                  <a:pt x="1695450" y="304800"/>
                </a:lnTo>
                <a:cubicBezTo>
                  <a:pt x="1695450" y="325842"/>
                  <a:pt x="1678392" y="342900"/>
                  <a:pt x="1657350" y="342900"/>
                </a:cubicBezTo>
                <a:lnTo>
                  <a:pt x="38100" y="342900"/>
                </a:lnTo>
                <a:cubicBezTo>
                  <a:pt x="17058" y="342900"/>
                  <a:pt x="0" y="325842"/>
                  <a:pt x="0" y="304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E07A5F">
              <a:alpha val="10196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4167188" y="5295900"/>
            <a:ext cx="16097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Ethical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176963" y="1185863"/>
            <a:ext cx="5629275" cy="3267075"/>
          </a:xfrm>
          <a:custGeom>
            <a:avLst/>
            <a:gdLst/>
            <a:ahLst/>
            <a:cxnLst/>
            <a:rect l="l" t="t" r="r" b="b"/>
            <a:pathLst>
              <a:path w="5629275" h="3267075">
                <a:moveTo>
                  <a:pt x="76188" y="0"/>
                </a:moveTo>
                <a:lnTo>
                  <a:pt x="5553087" y="0"/>
                </a:lnTo>
                <a:cubicBezTo>
                  <a:pt x="5595164" y="0"/>
                  <a:pt x="5629275" y="34111"/>
                  <a:pt x="5629275" y="76188"/>
                </a:cubicBezTo>
                <a:lnTo>
                  <a:pt x="5629275" y="3190887"/>
                </a:lnTo>
                <a:cubicBezTo>
                  <a:pt x="5629275" y="3232964"/>
                  <a:pt x="5595164" y="3267075"/>
                  <a:pt x="5553087" y="3267075"/>
                </a:cubicBezTo>
                <a:lnTo>
                  <a:pt x="76188" y="3267075"/>
                </a:lnTo>
                <a:cubicBezTo>
                  <a:pt x="34111" y="3267075"/>
                  <a:pt x="0" y="3232964"/>
                  <a:pt x="0" y="3190887"/>
                </a:cubicBezTo>
                <a:lnTo>
                  <a:pt x="0" y="76188"/>
                </a:lnTo>
                <a:cubicBezTo>
                  <a:pt x="0" y="34139"/>
                  <a:pt x="34139" y="0"/>
                  <a:pt x="76188" y="0"/>
                </a:cubicBezTo>
                <a:close/>
              </a:path>
            </a:pathLst>
          </a:custGeom>
          <a:gradFill rotWithShape="1" flip="none">
            <a:gsLst>
              <a:gs pos="0">
                <a:srgbClr val="E07A5F">
                  <a:alpha val="20000"/>
                </a:srgbClr>
              </a:gs>
              <a:gs pos="100000">
                <a:srgbClr val="E07A5F">
                  <a:alpha val="5000"/>
                </a:srgbClr>
              </a:gs>
            </a:gsLst>
            <a:lin ang="2700000" scaled="1"/>
          </a:gradFill>
          <a:ln w="12700">
            <a:solidFill>
              <a:srgbClr val="E07A5F">
                <a:alpha val="30196"/>
              </a:srgbClr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6372225" y="141922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2" y="0"/>
                </a:moveTo>
                <a:lnTo>
                  <a:pt x="380998" y="0"/>
                </a:lnTo>
                <a:cubicBezTo>
                  <a:pt x="423055" y="0"/>
                  <a:pt x="457200" y="34145"/>
                  <a:pt x="457200" y="76202"/>
                </a:cubicBezTo>
                <a:lnTo>
                  <a:pt x="457200" y="380998"/>
                </a:lnTo>
                <a:cubicBezTo>
                  <a:pt x="457200" y="423055"/>
                  <a:pt x="423055" y="457200"/>
                  <a:pt x="380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E07A5F">
              <a:alpha val="30196"/>
            </a:srgbClr>
          </a:solidFill>
          <a:ln/>
        </p:spPr>
      </p:sp>
      <p:sp>
        <p:nvSpPr>
          <p:cNvPr id="24" name="Shape 22"/>
          <p:cNvSpPr/>
          <p:nvPr/>
        </p:nvSpPr>
        <p:spPr>
          <a:xfrm>
            <a:off x="6515100" y="1533525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0" y="28575"/>
                </a:moveTo>
                <a:cubicBezTo>
                  <a:pt x="0" y="12814"/>
                  <a:pt x="12814" y="0"/>
                  <a:pt x="28575" y="0"/>
                </a:cubicBezTo>
                <a:lnTo>
                  <a:pt x="95324" y="0"/>
                </a:lnTo>
                <a:cubicBezTo>
                  <a:pt x="102915" y="0"/>
                  <a:pt x="110192" y="2991"/>
                  <a:pt x="115550" y="8349"/>
                </a:cubicBezTo>
                <a:lnTo>
                  <a:pt x="163101" y="55944"/>
                </a:lnTo>
                <a:cubicBezTo>
                  <a:pt x="168459" y="61302"/>
                  <a:pt x="171450" y="68580"/>
                  <a:pt x="171450" y="76170"/>
                </a:cubicBezTo>
                <a:lnTo>
                  <a:pt x="171450" y="200025"/>
                </a:lnTo>
                <a:cubicBezTo>
                  <a:pt x="171450" y="215786"/>
                  <a:pt x="158636" y="228600"/>
                  <a:pt x="142875" y="228600"/>
                </a:cubicBezTo>
                <a:lnTo>
                  <a:pt x="28575" y="228600"/>
                </a:lnTo>
                <a:cubicBezTo>
                  <a:pt x="12814" y="228600"/>
                  <a:pt x="0" y="215786"/>
                  <a:pt x="0" y="200025"/>
                </a:cubicBezTo>
                <a:lnTo>
                  <a:pt x="0" y="28575"/>
                </a:lnTo>
                <a:close/>
                <a:moveTo>
                  <a:pt x="92869" y="26119"/>
                </a:moveTo>
                <a:lnTo>
                  <a:pt x="92869" y="67866"/>
                </a:lnTo>
                <a:cubicBezTo>
                  <a:pt x="92869" y="73804"/>
                  <a:pt x="97646" y="78581"/>
                  <a:pt x="103584" y="78581"/>
                </a:cubicBezTo>
                <a:lnTo>
                  <a:pt x="145331" y="78581"/>
                </a:lnTo>
                <a:lnTo>
                  <a:pt x="92869" y="26119"/>
                </a:lnTo>
                <a:close/>
                <a:moveTo>
                  <a:pt x="53578" y="114300"/>
                </a:moveTo>
                <a:cubicBezTo>
                  <a:pt x="47640" y="114300"/>
                  <a:pt x="42863" y="119077"/>
                  <a:pt x="42863" y="125016"/>
                </a:cubicBezTo>
                <a:cubicBezTo>
                  <a:pt x="42863" y="130954"/>
                  <a:pt x="47640" y="135731"/>
                  <a:pt x="53578" y="135731"/>
                </a:cubicBezTo>
                <a:lnTo>
                  <a:pt x="117872" y="135731"/>
                </a:lnTo>
                <a:cubicBezTo>
                  <a:pt x="123810" y="135731"/>
                  <a:pt x="128588" y="130954"/>
                  <a:pt x="128588" y="125016"/>
                </a:cubicBezTo>
                <a:cubicBezTo>
                  <a:pt x="128588" y="119077"/>
                  <a:pt x="123810" y="114300"/>
                  <a:pt x="117872" y="114300"/>
                </a:cubicBezTo>
                <a:lnTo>
                  <a:pt x="53578" y="114300"/>
                </a:lnTo>
                <a:close/>
                <a:moveTo>
                  <a:pt x="53578" y="157163"/>
                </a:moveTo>
                <a:cubicBezTo>
                  <a:pt x="47640" y="157163"/>
                  <a:pt x="42863" y="161940"/>
                  <a:pt x="42863" y="167878"/>
                </a:cubicBezTo>
                <a:cubicBezTo>
                  <a:pt x="42863" y="173816"/>
                  <a:pt x="47640" y="178594"/>
                  <a:pt x="53578" y="178594"/>
                </a:cubicBezTo>
                <a:lnTo>
                  <a:pt x="117872" y="178594"/>
                </a:lnTo>
                <a:cubicBezTo>
                  <a:pt x="123810" y="178594"/>
                  <a:pt x="128588" y="173816"/>
                  <a:pt x="128588" y="167878"/>
                </a:cubicBezTo>
                <a:cubicBezTo>
                  <a:pt x="128588" y="161940"/>
                  <a:pt x="123810" y="157163"/>
                  <a:pt x="117872" y="157163"/>
                </a:cubicBezTo>
                <a:lnTo>
                  <a:pt x="53578" y="157163"/>
                </a:ln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25" name="Text 23"/>
          <p:cNvSpPr/>
          <p:nvPr/>
        </p:nvSpPr>
        <p:spPr>
          <a:xfrm>
            <a:off x="6943725" y="1381125"/>
            <a:ext cx="13335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AGIRI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6943725" y="1685925"/>
            <a:ext cx="1295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Research Proposal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6372225" y="2028825"/>
            <a:ext cx="5238750" cy="1390650"/>
          </a:xfrm>
          <a:custGeom>
            <a:avLst/>
            <a:gdLst/>
            <a:ahLst/>
            <a:cxnLst/>
            <a:rect l="l" t="t" r="r" b="b"/>
            <a:pathLst>
              <a:path w="5238750" h="1390650">
                <a:moveTo>
                  <a:pt x="76194" y="0"/>
                </a:moveTo>
                <a:lnTo>
                  <a:pt x="5162556" y="0"/>
                </a:lnTo>
                <a:cubicBezTo>
                  <a:pt x="5204609" y="0"/>
                  <a:pt x="5238750" y="34141"/>
                  <a:pt x="5238750" y="76194"/>
                </a:cubicBezTo>
                <a:lnTo>
                  <a:pt x="5238750" y="1314456"/>
                </a:lnTo>
                <a:cubicBezTo>
                  <a:pt x="5238750" y="1356509"/>
                  <a:pt x="5204609" y="1390650"/>
                  <a:pt x="5162556" y="1390650"/>
                </a:cubicBezTo>
                <a:lnTo>
                  <a:pt x="76194" y="1390650"/>
                </a:lnTo>
                <a:cubicBezTo>
                  <a:pt x="34141" y="1390650"/>
                  <a:pt x="0" y="1356509"/>
                  <a:pt x="0" y="1314456"/>
                </a:cubicBezTo>
                <a:lnTo>
                  <a:pt x="0" y="76194"/>
                </a:lnTo>
                <a:cubicBezTo>
                  <a:pt x="0" y="34141"/>
                  <a:pt x="34141" y="0"/>
                  <a:pt x="76194" y="0"/>
                </a:cubicBezTo>
                <a:close/>
              </a:path>
            </a:pathLst>
          </a:custGeom>
          <a:solidFill>
            <a:srgbClr val="1A1D21">
              <a:alpha val="50196"/>
            </a:srgbClr>
          </a:solidFill>
          <a:ln/>
        </p:spPr>
      </p:sp>
      <p:sp>
        <p:nvSpPr>
          <p:cNvPr id="28" name="Text 26"/>
          <p:cNvSpPr/>
          <p:nvPr/>
        </p:nvSpPr>
        <p:spPr>
          <a:xfrm>
            <a:off x="6524625" y="2181225"/>
            <a:ext cx="50196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Governance for Indonesian Government Intelligence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524625" y="2524125"/>
            <a:ext cx="501015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 research proposal exploring how AI governance frameworks can be adapted to Indonesian government contexts—considering local bureaucratic culture, regulatory environment, and technological readiness.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391275" y="3562350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133350"/>
                </a:moveTo>
                <a:cubicBezTo>
                  <a:pt x="103474" y="133350"/>
                  <a:pt x="133350" y="103474"/>
                  <a:pt x="133350" y="66675"/>
                </a:cubicBezTo>
                <a:cubicBezTo>
                  <a:pt x="133350" y="29876"/>
                  <a:pt x="103474" y="0"/>
                  <a:pt x="66675" y="0"/>
                </a:cubicBezTo>
                <a:cubicBezTo>
                  <a:pt x="29876" y="0"/>
                  <a:pt x="0" y="29876"/>
                  <a:pt x="0" y="66675"/>
                </a:cubicBezTo>
                <a:cubicBezTo>
                  <a:pt x="0" y="103474"/>
                  <a:pt x="29876" y="133350"/>
                  <a:pt x="66675" y="133350"/>
                </a:cubicBezTo>
                <a:close/>
                <a:moveTo>
                  <a:pt x="88657" y="55398"/>
                </a:moveTo>
                <a:lnTo>
                  <a:pt x="67821" y="88735"/>
                </a:lnTo>
                <a:cubicBezTo>
                  <a:pt x="66727" y="90480"/>
                  <a:pt x="64852" y="91574"/>
                  <a:pt x="62794" y="91678"/>
                </a:cubicBezTo>
                <a:cubicBezTo>
                  <a:pt x="60737" y="91782"/>
                  <a:pt x="58757" y="90845"/>
                  <a:pt x="57533" y="89178"/>
                </a:cubicBezTo>
                <a:lnTo>
                  <a:pt x="45032" y="72509"/>
                </a:lnTo>
                <a:cubicBezTo>
                  <a:pt x="42948" y="69748"/>
                  <a:pt x="43521" y="65842"/>
                  <a:pt x="46282" y="63758"/>
                </a:cubicBezTo>
                <a:cubicBezTo>
                  <a:pt x="49043" y="61674"/>
                  <a:pt x="52949" y="62247"/>
                  <a:pt x="55033" y="65008"/>
                </a:cubicBezTo>
                <a:lnTo>
                  <a:pt x="62065" y="74384"/>
                </a:lnTo>
                <a:lnTo>
                  <a:pt x="78057" y="48782"/>
                </a:lnTo>
                <a:cubicBezTo>
                  <a:pt x="79880" y="45865"/>
                  <a:pt x="83734" y="44954"/>
                  <a:pt x="86678" y="46803"/>
                </a:cubicBezTo>
                <a:cubicBezTo>
                  <a:pt x="89621" y="48652"/>
                  <a:pt x="90506" y="52481"/>
                  <a:pt x="88657" y="55424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31" name="Text 29"/>
          <p:cNvSpPr/>
          <p:nvPr/>
        </p:nvSpPr>
        <p:spPr>
          <a:xfrm>
            <a:off x="6615113" y="3533775"/>
            <a:ext cx="21145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Context-aware governance models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391275" y="3829050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133350"/>
                </a:moveTo>
                <a:cubicBezTo>
                  <a:pt x="103474" y="133350"/>
                  <a:pt x="133350" y="103474"/>
                  <a:pt x="133350" y="66675"/>
                </a:cubicBezTo>
                <a:cubicBezTo>
                  <a:pt x="133350" y="29876"/>
                  <a:pt x="103474" y="0"/>
                  <a:pt x="66675" y="0"/>
                </a:cubicBezTo>
                <a:cubicBezTo>
                  <a:pt x="29876" y="0"/>
                  <a:pt x="0" y="29876"/>
                  <a:pt x="0" y="66675"/>
                </a:cubicBezTo>
                <a:cubicBezTo>
                  <a:pt x="0" y="103474"/>
                  <a:pt x="29876" y="133350"/>
                  <a:pt x="66675" y="133350"/>
                </a:cubicBezTo>
                <a:close/>
                <a:moveTo>
                  <a:pt x="88657" y="55398"/>
                </a:moveTo>
                <a:lnTo>
                  <a:pt x="67821" y="88735"/>
                </a:lnTo>
                <a:cubicBezTo>
                  <a:pt x="66727" y="90480"/>
                  <a:pt x="64852" y="91574"/>
                  <a:pt x="62794" y="91678"/>
                </a:cubicBezTo>
                <a:cubicBezTo>
                  <a:pt x="60737" y="91782"/>
                  <a:pt x="58757" y="90845"/>
                  <a:pt x="57533" y="89178"/>
                </a:cubicBezTo>
                <a:lnTo>
                  <a:pt x="45032" y="72509"/>
                </a:lnTo>
                <a:cubicBezTo>
                  <a:pt x="42948" y="69748"/>
                  <a:pt x="43521" y="65842"/>
                  <a:pt x="46282" y="63758"/>
                </a:cubicBezTo>
                <a:cubicBezTo>
                  <a:pt x="49043" y="61674"/>
                  <a:pt x="52949" y="62247"/>
                  <a:pt x="55033" y="65008"/>
                </a:cubicBezTo>
                <a:lnTo>
                  <a:pt x="62065" y="74384"/>
                </a:lnTo>
                <a:lnTo>
                  <a:pt x="78057" y="48782"/>
                </a:lnTo>
                <a:cubicBezTo>
                  <a:pt x="79880" y="45865"/>
                  <a:pt x="83734" y="44954"/>
                  <a:pt x="86678" y="46803"/>
                </a:cubicBezTo>
                <a:cubicBezTo>
                  <a:pt x="89621" y="48652"/>
                  <a:pt x="90506" y="52481"/>
                  <a:pt x="88657" y="55424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33" name="Text 31"/>
          <p:cNvSpPr/>
          <p:nvPr/>
        </p:nvSpPr>
        <p:spPr>
          <a:xfrm>
            <a:off x="6615113" y="3800475"/>
            <a:ext cx="18669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Bureaucratic culture integration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391275" y="4095750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133350"/>
                </a:moveTo>
                <a:cubicBezTo>
                  <a:pt x="103474" y="133350"/>
                  <a:pt x="133350" y="103474"/>
                  <a:pt x="133350" y="66675"/>
                </a:cubicBezTo>
                <a:cubicBezTo>
                  <a:pt x="133350" y="29876"/>
                  <a:pt x="103474" y="0"/>
                  <a:pt x="66675" y="0"/>
                </a:cubicBezTo>
                <a:cubicBezTo>
                  <a:pt x="29876" y="0"/>
                  <a:pt x="0" y="29876"/>
                  <a:pt x="0" y="66675"/>
                </a:cubicBezTo>
                <a:cubicBezTo>
                  <a:pt x="0" y="103474"/>
                  <a:pt x="29876" y="133350"/>
                  <a:pt x="66675" y="133350"/>
                </a:cubicBezTo>
                <a:close/>
                <a:moveTo>
                  <a:pt x="88657" y="55398"/>
                </a:moveTo>
                <a:lnTo>
                  <a:pt x="67821" y="88735"/>
                </a:lnTo>
                <a:cubicBezTo>
                  <a:pt x="66727" y="90480"/>
                  <a:pt x="64852" y="91574"/>
                  <a:pt x="62794" y="91678"/>
                </a:cubicBezTo>
                <a:cubicBezTo>
                  <a:pt x="60737" y="91782"/>
                  <a:pt x="58757" y="90845"/>
                  <a:pt x="57533" y="89178"/>
                </a:cubicBezTo>
                <a:lnTo>
                  <a:pt x="45032" y="72509"/>
                </a:lnTo>
                <a:cubicBezTo>
                  <a:pt x="42948" y="69748"/>
                  <a:pt x="43521" y="65842"/>
                  <a:pt x="46282" y="63758"/>
                </a:cubicBezTo>
                <a:cubicBezTo>
                  <a:pt x="49043" y="61674"/>
                  <a:pt x="52949" y="62247"/>
                  <a:pt x="55033" y="65008"/>
                </a:cubicBezTo>
                <a:lnTo>
                  <a:pt x="62065" y="74384"/>
                </a:lnTo>
                <a:lnTo>
                  <a:pt x="78057" y="48782"/>
                </a:lnTo>
                <a:cubicBezTo>
                  <a:pt x="79880" y="45865"/>
                  <a:pt x="83734" y="44954"/>
                  <a:pt x="86678" y="46803"/>
                </a:cubicBezTo>
                <a:cubicBezTo>
                  <a:pt x="89621" y="48652"/>
                  <a:pt x="90506" y="52481"/>
                  <a:pt x="88657" y="55424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35" name="Text 33"/>
          <p:cNvSpPr/>
          <p:nvPr/>
        </p:nvSpPr>
        <p:spPr>
          <a:xfrm>
            <a:off x="6615113" y="4067175"/>
            <a:ext cx="19812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Regulatory compliance pathways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176963" y="4614863"/>
            <a:ext cx="5629275" cy="1209675"/>
          </a:xfrm>
          <a:custGeom>
            <a:avLst/>
            <a:gdLst/>
            <a:ahLst/>
            <a:cxnLst/>
            <a:rect l="l" t="t" r="r" b="b"/>
            <a:pathLst>
              <a:path w="5629275" h="1209675">
                <a:moveTo>
                  <a:pt x="76197" y="0"/>
                </a:moveTo>
                <a:lnTo>
                  <a:pt x="5553078" y="0"/>
                </a:lnTo>
                <a:cubicBezTo>
                  <a:pt x="5595132" y="0"/>
                  <a:pt x="5629275" y="34143"/>
                  <a:pt x="5629275" y="76197"/>
                </a:cubicBezTo>
                <a:lnTo>
                  <a:pt x="5629275" y="1133478"/>
                </a:lnTo>
                <a:cubicBezTo>
                  <a:pt x="5629275" y="1175532"/>
                  <a:pt x="5595132" y="1209675"/>
                  <a:pt x="5553078" y="1209675"/>
                </a:cubicBezTo>
                <a:lnTo>
                  <a:pt x="76197" y="1209675"/>
                </a:lnTo>
                <a:cubicBezTo>
                  <a:pt x="34143" y="1209675"/>
                  <a:pt x="0" y="1175532"/>
                  <a:pt x="0" y="1133478"/>
                </a:cubicBezTo>
                <a:lnTo>
                  <a:pt x="0" y="76197"/>
                </a:lnTo>
                <a:cubicBezTo>
                  <a:pt x="0" y="34143"/>
                  <a:pt x="34143" y="0"/>
                  <a:pt x="76197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 w="12700">
            <a:solidFill>
              <a:srgbClr val="4A5C6A">
                <a:alpha val="4000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7938" y="481965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97244" y="6630"/>
                </a:moveTo>
                <a:cubicBezTo>
                  <a:pt x="98919" y="2612"/>
                  <a:pt x="102837" y="0"/>
                  <a:pt x="107156" y="0"/>
                </a:cubicBezTo>
                <a:lnTo>
                  <a:pt x="160734" y="0"/>
                </a:lnTo>
                <a:cubicBezTo>
                  <a:pt x="166661" y="0"/>
                  <a:pt x="171450" y="4789"/>
                  <a:pt x="171450" y="10716"/>
                </a:cubicBezTo>
                <a:lnTo>
                  <a:pt x="171450" y="64294"/>
                </a:lnTo>
                <a:cubicBezTo>
                  <a:pt x="171450" y="68613"/>
                  <a:pt x="168838" y="72531"/>
                  <a:pt x="164820" y="74206"/>
                </a:cubicBezTo>
                <a:cubicBezTo>
                  <a:pt x="160801" y="75880"/>
                  <a:pt x="156214" y="74942"/>
                  <a:pt x="153133" y="71895"/>
                </a:cubicBezTo>
                <a:lnTo>
                  <a:pt x="133945" y="52674"/>
                </a:lnTo>
                <a:lnTo>
                  <a:pt x="82577" y="104009"/>
                </a:lnTo>
                <a:cubicBezTo>
                  <a:pt x="78391" y="108194"/>
                  <a:pt x="71594" y="108194"/>
                  <a:pt x="67408" y="104009"/>
                </a:cubicBezTo>
                <a:cubicBezTo>
                  <a:pt x="63222" y="99823"/>
                  <a:pt x="63222" y="93025"/>
                  <a:pt x="67408" y="88839"/>
                </a:cubicBezTo>
                <a:lnTo>
                  <a:pt x="118776" y="37505"/>
                </a:lnTo>
                <a:lnTo>
                  <a:pt x="99588" y="18284"/>
                </a:lnTo>
                <a:cubicBezTo>
                  <a:pt x="96508" y="15203"/>
                  <a:pt x="95603" y="10615"/>
                  <a:pt x="97278" y="6597"/>
                </a:cubicBezTo>
                <a:close/>
                <a:moveTo>
                  <a:pt x="0" y="58936"/>
                </a:moveTo>
                <a:cubicBezTo>
                  <a:pt x="0" y="44135"/>
                  <a:pt x="11988" y="32147"/>
                  <a:pt x="26789" y="32147"/>
                </a:cubicBezTo>
                <a:lnTo>
                  <a:pt x="53578" y="32147"/>
                </a:lnTo>
                <a:cubicBezTo>
                  <a:pt x="59505" y="32147"/>
                  <a:pt x="64294" y="36935"/>
                  <a:pt x="64294" y="42863"/>
                </a:cubicBezTo>
                <a:cubicBezTo>
                  <a:pt x="64294" y="48790"/>
                  <a:pt x="59505" y="53578"/>
                  <a:pt x="53578" y="53578"/>
                </a:cubicBezTo>
                <a:lnTo>
                  <a:pt x="26789" y="53578"/>
                </a:lnTo>
                <a:cubicBezTo>
                  <a:pt x="23842" y="53578"/>
                  <a:pt x="21431" y="55989"/>
                  <a:pt x="21431" y="58936"/>
                </a:cubicBezTo>
                <a:lnTo>
                  <a:pt x="21431" y="144661"/>
                </a:lnTo>
                <a:cubicBezTo>
                  <a:pt x="21431" y="147608"/>
                  <a:pt x="23842" y="150019"/>
                  <a:pt x="26789" y="150019"/>
                </a:cubicBezTo>
                <a:lnTo>
                  <a:pt x="112514" y="150019"/>
                </a:lnTo>
                <a:cubicBezTo>
                  <a:pt x="115461" y="150019"/>
                  <a:pt x="117872" y="147608"/>
                  <a:pt x="117872" y="144661"/>
                </a:cubicBezTo>
                <a:lnTo>
                  <a:pt x="117872" y="117872"/>
                </a:lnTo>
                <a:cubicBezTo>
                  <a:pt x="117872" y="111945"/>
                  <a:pt x="122660" y="107156"/>
                  <a:pt x="128588" y="107156"/>
                </a:cubicBezTo>
                <a:cubicBezTo>
                  <a:pt x="134515" y="107156"/>
                  <a:pt x="139303" y="111945"/>
                  <a:pt x="139303" y="117872"/>
                </a:cubicBezTo>
                <a:lnTo>
                  <a:pt x="139303" y="144661"/>
                </a:lnTo>
                <a:cubicBezTo>
                  <a:pt x="139303" y="159462"/>
                  <a:pt x="127315" y="171450"/>
                  <a:pt x="112514" y="171450"/>
                </a:cubicBezTo>
                <a:lnTo>
                  <a:pt x="26789" y="171450"/>
                </a:lnTo>
                <a:cubicBezTo>
                  <a:pt x="11988" y="171450"/>
                  <a:pt x="0" y="159462"/>
                  <a:pt x="0" y="144661"/>
                </a:cubicBezTo>
                <a:lnTo>
                  <a:pt x="0" y="58936"/>
                </a:ln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38" name="Text 36"/>
          <p:cNvSpPr/>
          <p:nvPr/>
        </p:nvSpPr>
        <p:spPr>
          <a:xfrm>
            <a:off x="6553200" y="4772025"/>
            <a:ext cx="51816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Full Portfolio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6334125" y="5114925"/>
            <a:ext cx="53911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Complete research, projects, and contributions available at: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6353175" y="54768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04745" y="83344"/>
                </a:moveTo>
                <a:lnTo>
                  <a:pt x="47923" y="83344"/>
                </a:lnTo>
                <a:cubicBezTo>
                  <a:pt x="48786" y="102543"/>
                  <a:pt x="53042" y="120223"/>
                  <a:pt x="59085" y="133171"/>
                </a:cubicBezTo>
                <a:cubicBezTo>
                  <a:pt x="62478" y="140464"/>
                  <a:pt x="66139" y="145613"/>
                  <a:pt x="69533" y="148769"/>
                </a:cubicBezTo>
                <a:cubicBezTo>
                  <a:pt x="72866" y="151894"/>
                  <a:pt x="75158" y="152400"/>
                  <a:pt x="76349" y="152400"/>
                </a:cubicBezTo>
                <a:cubicBezTo>
                  <a:pt x="77539" y="152400"/>
                  <a:pt x="79831" y="151894"/>
                  <a:pt x="83165" y="148769"/>
                </a:cubicBezTo>
                <a:cubicBezTo>
                  <a:pt x="86558" y="145613"/>
                  <a:pt x="90220" y="140434"/>
                  <a:pt x="93613" y="133171"/>
                </a:cubicBezTo>
                <a:cubicBezTo>
                  <a:pt x="99655" y="120223"/>
                  <a:pt x="103912" y="102543"/>
                  <a:pt x="104775" y="83344"/>
                </a:cubicBezTo>
                <a:close/>
                <a:moveTo>
                  <a:pt x="47893" y="69056"/>
                </a:moveTo>
                <a:lnTo>
                  <a:pt x="104715" y="69056"/>
                </a:lnTo>
                <a:cubicBezTo>
                  <a:pt x="103882" y="49857"/>
                  <a:pt x="99626" y="32177"/>
                  <a:pt x="93583" y="19229"/>
                </a:cubicBezTo>
                <a:cubicBezTo>
                  <a:pt x="90190" y="11966"/>
                  <a:pt x="86529" y="6787"/>
                  <a:pt x="83135" y="3631"/>
                </a:cubicBezTo>
                <a:cubicBezTo>
                  <a:pt x="79802" y="506"/>
                  <a:pt x="77510" y="0"/>
                  <a:pt x="76319" y="0"/>
                </a:cubicBezTo>
                <a:cubicBezTo>
                  <a:pt x="75128" y="0"/>
                  <a:pt x="72836" y="506"/>
                  <a:pt x="69503" y="3631"/>
                </a:cubicBezTo>
                <a:cubicBezTo>
                  <a:pt x="66109" y="6787"/>
                  <a:pt x="62448" y="11966"/>
                  <a:pt x="59055" y="19229"/>
                </a:cubicBezTo>
                <a:cubicBezTo>
                  <a:pt x="53013" y="32177"/>
                  <a:pt x="48756" y="49857"/>
                  <a:pt x="47893" y="69056"/>
                </a:cubicBezTo>
                <a:close/>
                <a:moveTo>
                  <a:pt x="33605" y="69056"/>
                </a:moveTo>
                <a:cubicBezTo>
                  <a:pt x="34647" y="43577"/>
                  <a:pt x="41225" y="19913"/>
                  <a:pt x="50840" y="4376"/>
                </a:cubicBezTo>
                <a:cubicBezTo>
                  <a:pt x="23426" y="14079"/>
                  <a:pt x="3244" y="39052"/>
                  <a:pt x="446" y="69056"/>
                </a:cubicBezTo>
                <a:lnTo>
                  <a:pt x="33605" y="69056"/>
                </a:lnTo>
                <a:close/>
                <a:moveTo>
                  <a:pt x="446" y="83344"/>
                </a:moveTo>
                <a:cubicBezTo>
                  <a:pt x="3244" y="113348"/>
                  <a:pt x="23426" y="138321"/>
                  <a:pt x="50840" y="148024"/>
                </a:cubicBezTo>
                <a:cubicBezTo>
                  <a:pt x="41225" y="132487"/>
                  <a:pt x="34647" y="108823"/>
                  <a:pt x="33605" y="83344"/>
                </a:cubicBezTo>
                <a:lnTo>
                  <a:pt x="446" y="83344"/>
                </a:lnTo>
                <a:close/>
                <a:moveTo>
                  <a:pt x="119033" y="83344"/>
                </a:moveTo>
                <a:cubicBezTo>
                  <a:pt x="117991" y="108823"/>
                  <a:pt x="111413" y="132487"/>
                  <a:pt x="101798" y="148024"/>
                </a:cubicBezTo>
                <a:cubicBezTo>
                  <a:pt x="129213" y="138291"/>
                  <a:pt x="149394" y="113348"/>
                  <a:pt x="152192" y="83344"/>
                </a:cubicBezTo>
                <a:lnTo>
                  <a:pt x="119033" y="83344"/>
                </a:lnTo>
                <a:close/>
                <a:moveTo>
                  <a:pt x="152192" y="69056"/>
                </a:moveTo>
                <a:cubicBezTo>
                  <a:pt x="149394" y="39052"/>
                  <a:pt x="129213" y="14079"/>
                  <a:pt x="101798" y="4376"/>
                </a:cubicBezTo>
                <a:cubicBezTo>
                  <a:pt x="111413" y="19913"/>
                  <a:pt x="117991" y="43577"/>
                  <a:pt x="119033" y="69056"/>
                </a:cubicBezTo>
                <a:lnTo>
                  <a:pt x="152192" y="69056"/>
                </a:ln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41" name="Text 39"/>
          <p:cNvSpPr/>
          <p:nvPr/>
        </p:nvSpPr>
        <p:spPr>
          <a:xfrm>
            <a:off x="6600825" y="5438775"/>
            <a:ext cx="933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heyibnu.com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385763" y="5986463"/>
            <a:ext cx="11420475" cy="485775"/>
          </a:xfrm>
          <a:custGeom>
            <a:avLst/>
            <a:gdLst/>
            <a:ahLst/>
            <a:cxnLst/>
            <a:rect l="l" t="t" r="r" b="b"/>
            <a:pathLst>
              <a:path w="11420475" h="485775">
                <a:moveTo>
                  <a:pt x="76199" y="0"/>
                </a:moveTo>
                <a:lnTo>
                  <a:pt x="11344276" y="0"/>
                </a:lnTo>
                <a:cubicBezTo>
                  <a:pt x="11386360" y="0"/>
                  <a:pt x="11420475" y="34115"/>
                  <a:pt x="11420475" y="76199"/>
                </a:cubicBezTo>
                <a:lnTo>
                  <a:pt x="11420475" y="409576"/>
                </a:lnTo>
                <a:cubicBezTo>
                  <a:pt x="11420475" y="451660"/>
                  <a:pt x="11386360" y="485775"/>
                  <a:pt x="11344276" y="485775"/>
                </a:cubicBezTo>
                <a:lnTo>
                  <a:pt x="76199" y="485775"/>
                </a:lnTo>
                <a:cubicBezTo>
                  <a:pt x="34115" y="485775"/>
                  <a:pt x="0" y="451660"/>
                  <a:pt x="0" y="409576"/>
                </a:cubicBezTo>
                <a:lnTo>
                  <a:pt x="0" y="76199"/>
                </a:lnTo>
                <a:cubicBezTo>
                  <a:pt x="0" y="34143"/>
                  <a:pt x="34143" y="0"/>
                  <a:pt x="76199" y="0"/>
                </a:cubicBezTo>
                <a:close/>
              </a:path>
            </a:pathLst>
          </a:custGeom>
          <a:solidFill>
            <a:srgbClr val="E07A5F">
              <a:alpha val="10196"/>
            </a:srgbClr>
          </a:solidFill>
          <a:ln w="12700">
            <a:solidFill>
              <a:srgbClr val="E07A5F">
                <a:alpha val="30196"/>
              </a:srgbClr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466725" y="6105525"/>
            <a:ext cx="112585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These are not just academic exercises</a:t>
            </a:r>
            <a:pPr algn="ctr"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—they are frameworks designed to solve real problems Subkhan has encountered in government. </a:t>
            </a:r>
            <a:pPr algn="ctr">
              <a:lnSpc>
                <a:spcPct val="140000"/>
              </a:lnSpc>
            </a:pPr>
            <a:r>
              <a:rPr lang="en-US" sz="120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Theory grounded in practice.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img.freepik.com/99699e6e43913292ab6cbc2b94d3155622b5f122.jpg">    </p:cNvPr>
          <p:cNvPicPr>
            <a:picLocks noChangeAspect="1"/>
          </p:cNvPicPr>
          <p:nvPr/>
        </p:nvPicPr>
        <p:blipFill>
          <a:blip r:embed="rId1">
            <a:alphaModFix amt="20000"/>
          </a:blip>
          <a:srcRect l="160" r="160" t="0" b="0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A1D21"/>
              </a:gs>
              <a:gs pos="50000">
                <a:srgbClr val="1A1D21">
                  <a:alpha val="95000"/>
                </a:srgbClr>
              </a:gs>
              <a:gs pos="100000">
                <a:srgbClr val="1A1D21">
                  <a:alpha val="80000"/>
                </a:srgbClr>
              </a:gs>
            </a:gsLst>
            <a:lin ang="0" scaled="1"/>
          </a:gradFill>
          <a:ln/>
        </p:spPr>
      </p:sp>
      <p:sp>
        <p:nvSpPr>
          <p:cNvPr id="4" name="Text 1"/>
          <p:cNvSpPr/>
          <p:nvPr/>
        </p:nvSpPr>
        <p:spPr>
          <a:xfrm>
            <a:off x="381000" y="1666875"/>
            <a:ext cx="6477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120" kern="0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Chapter Three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381000" y="2047875"/>
            <a:ext cx="68580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The Next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7200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Level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381000" y="4105275"/>
            <a:ext cx="1524000" cy="38100"/>
          </a:xfrm>
          <a:custGeom>
            <a:avLst/>
            <a:gdLst/>
            <a:ahLst/>
            <a:cxnLst/>
            <a:rect l="l" t="t" r="r" b="b"/>
            <a:pathLst>
              <a:path w="1524000" h="38100">
                <a:moveTo>
                  <a:pt x="0" y="0"/>
                </a:moveTo>
                <a:lnTo>
                  <a:pt x="1524000" y="0"/>
                </a:lnTo>
                <a:lnTo>
                  <a:pt x="1524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7" name="Text 4"/>
          <p:cNvSpPr/>
          <p:nvPr/>
        </p:nvSpPr>
        <p:spPr>
          <a:xfrm>
            <a:off x="381000" y="4448175"/>
            <a:ext cx="65151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Where all of this is heading—and </a:t>
            </a:r>
            <a:pPr>
              <a:lnSpc>
                <a:spcPct val="140000"/>
              </a:lnSpc>
            </a:pPr>
            <a:r>
              <a:rPr lang="en-US" sz="180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why Subkhan is the right person</a:t>
            </a:r>
            <a:pPr>
              <a:lnSpc>
                <a:spcPct val="140000"/>
              </a:lnSpc>
            </a:pPr>
            <a:r>
              <a:rPr lang="en-US" sz="18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to get there.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5452" y="355452"/>
            <a:ext cx="11543300" cy="1777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0" b="1" spc="98" kern="0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Future Trajectory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55452" y="604268"/>
            <a:ext cx="11641050" cy="3554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519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PhD &amp; Beyond: The Vision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73224" y="1101901"/>
            <a:ext cx="5651685" cy="1670624"/>
          </a:xfrm>
          <a:custGeom>
            <a:avLst/>
            <a:gdLst/>
            <a:ahLst/>
            <a:cxnLst/>
            <a:rect l="l" t="t" r="r" b="b"/>
            <a:pathLst>
              <a:path w="5651685" h="1670624">
                <a:moveTo>
                  <a:pt x="0" y="0"/>
                </a:moveTo>
                <a:lnTo>
                  <a:pt x="5580600" y="0"/>
                </a:lnTo>
                <a:cubicBezTo>
                  <a:pt x="5619859" y="0"/>
                  <a:pt x="5651685" y="31826"/>
                  <a:pt x="5651685" y="71085"/>
                </a:cubicBezTo>
                <a:lnTo>
                  <a:pt x="5651685" y="1599539"/>
                </a:lnTo>
                <a:cubicBezTo>
                  <a:pt x="5651685" y="1638798"/>
                  <a:pt x="5619859" y="1670624"/>
                  <a:pt x="5580600" y="1670624"/>
                </a:cubicBezTo>
                <a:lnTo>
                  <a:pt x="0" y="1670624"/>
                </a:lnTo>
                <a:lnTo>
                  <a:pt x="0" y="0"/>
                </a:lnTo>
                <a:close/>
              </a:path>
            </a:pathLst>
          </a:custGeom>
          <a:solidFill>
            <a:srgbClr val="4A5C6A">
              <a:alpha val="14902"/>
            </a:srgbClr>
          </a:solidFill>
          <a:ln/>
        </p:spPr>
      </p:sp>
      <p:sp>
        <p:nvSpPr>
          <p:cNvPr id="5" name="Shape 3"/>
          <p:cNvSpPr/>
          <p:nvPr/>
        </p:nvSpPr>
        <p:spPr>
          <a:xfrm>
            <a:off x="373224" y="1101901"/>
            <a:ext cx="35545" cy="1670624"/>
          </a:xfrm>
          <a:custGeom>
            <a:avLst/>
            <a:gdLst/>
            <a:ahLst/>
            <a:cxnLst/>
            <a:rect l="l" t="t" r="r" b="b"/>
            <a:pathLst>
              <a:path w="35545" h="1670624">
                <a:moveTo>
                  <a:pt x="0" y="0"/>
                </a:moveTo>
                <a:lnTo>
                  <a:pt x="35545" y="0"/>
                </a:lnTo>
                <a:lnTo>
                  <a:pt x="35545" y="1670624"/>
                </a:lnTo>
                <a:lnTo>
                  <a:pt x="0" y="1670624"/>
                </a:lnTo>
                <a:lnTo>
                  <a:pt x="0" y="0"/>
                </a:ln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6" name="Text 4"/>
          <p:cNvSpPr/>
          <p:nvPr/>
        </p:nvSpPr>
        <p:spPr>
          <a:xfrm>
            <a:off x="568723" y="1279627"/>
            <a:ext cx="5367324" cy="248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99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The PhD Goal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68723" y="1599534"/>
            <a:ext cx="5349551" cy="4620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Autonomous AI Governance</a:t>
            </a:r>
            <a:pPr>
              <a:lnSpc>
                <a:spcPct val="140000"/>
              </a:lnSpc>
            </a:pPr>
            <a:r>
              <a:rPr lang="en-US" sz="112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at a </a:t>
            </a:r>
            <a:pPr>
              <a:lnSpc>
                <a:spcPct val="140000"/>
              </a:lnSpc>
            </a:pPr>
            <a:r>
              <a:rPr lang="en-US" sz="1120" dirty="0">
                <a:solidFill>
                  <a:srgbClr val="E07A5F"/>
                </a:solidFill>
                <a:highlight>
                  <a:srgbClr val="E07A5F">
                    <a:alpha val="2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top-100 global university </a:t>
            </a:r>
            <a:pPr>
              <a:lnSpc>
                <a:spcPct val="140000"/>
              </a:lnSpc>
            </a:pPr>
            <a:r>
              <a:rPr lang="en-US" sz="112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—targeting Fall 2027 admission.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68723" y="2132711"/>
            <a:ext cx="5349551" cy="4620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But this is not just about earning a degree. It's about </a:t>
            </a:r>
            <a:pPr>
              <a:lnSpc>
                <a:spcPct val="140000"/>
              </a:lnSpc>
            </a:pPr>
            <a:r>
              <a:rPr lang="en-US" sz="112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building the intellectual foundation</a:t>
            </a:r>
            <a:pPr>
              <a:lnSpc>
                <a:spcPct val="140000"/>
              </a:lnSpc>
            </a:pPr>
            <a:r>
              <a:rPr lang="en-US" sz="112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to transform how 4 million Indonesian civil servants work with AI.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355452" y="2914706"/>
            <a:ext cx="5669458" cy="3945516"/>
          </a:xfrm>
          <a:custGeom>
            <a:avLst/>
            <a:gdLst/>
            <a:ahLst/>
            <a:cxnLst/>
            <a:rect l="l" t="t" r="r" b="b"/>
            <a:pathLst>
              <a:path w="5669458" h="3945516">
                <a:moveTo>
                  <a:pt x="71098" y="0"/>
                </a:moveTo>
                <a:lnTo>
                  <a:pt x="5598360" y="0"/>
                </a:lnTo>
                <a:cubicBezTo>
                  <a:pt x="5637626" y="0"/>
                  <a:pt x="5669458" y="31832"/>
                  <a:pt x="5669458" y="71098"/>
                </a:cubicBezTo>
                <a:lnTo>
                  <a:pt x="5669458" y="3874418"/>
                </a:lnTo>
                <a:cubicBezTo>
                  <a:pt x="5669458" y="3913684"/>
                  <a:pt x="5637626" y="3945516"/>
                  <a:pt x="5598360" y="3945516"/>
                </a:cubicBezTo>
                <a:lnTo>
                  <a:pt x="71098" y="3945516"/>
                </a:lnTo>
                <a:cubicBezTo>
                  <a:pt x="31832" y="3945516"/>
                  <a:pt x="0" y="3913684"/>
                  <a:pt x="0" y="3874418"/>
                </a:cubicBezTo>
                <a:lnTo>
                  <a:pt x="0" y="71098"/>
                </a:lnTo>
                <a:cubicBezTo>
                  <a:pt x="0" y="31858"/>
                  <a:pt x="31858" y="0"/>
                  <a:pt x="71098" y="0"/>
                </a:cubicBezTo>
                <a:close/>
              </a:path>
            </a:pathLst>
          </a:custGeom>
          <a:solidFill>
            <a:srgbClr val="4A5C6A">
              <a:alpha val="10196"/>
            </a:srgbClr>
          </a:solidFill>
          <a:ln/>
        </p:spPr>
      </p:sp>
      <p:sp>
        <p:nvSpPr>
          <p:cNvPr id="10" name="Shape 8"/>
          <p:cNvSpPr/>
          <p:nvPr/>
        </p:nvSpPr>
        <p:spPr>
          <a:xfrm>
            <a:off x="555394" y="3607837"/>
            <a:ext cx="177726" cy="177726"/>
          </a:xfrm>
          <a:custGeom>
            <a:avLst/>
            <a:gdLst/>
            <a:ahLst/>
            <a:cxnLst/>
            <a:rect l="l" t="t" r="r" b="b"/>
            <a:pathLst>
              <a:path w="177726" h="177726">
                <a:moveTo>
                  <a:pt x="77720" y="11108"/>
                </a:moveTo>
                <a:lnTo>
                  <a:pt x="51270" y="11108"/>
                </a:lnTo>
                <a:cubicBezTo>
                  <a:pt x="41064" y="11108"/>
                  <a:pt x="32143" y="18085"/>
                  <a:pt x="29714" y="27978"/>
                </a:cubicBezTo>
                <a:lnTo>
                  <a:pt x="486" y="145964"/>
                </a:lnTo>
                <a:cubicBezTo>
                  <a:pt x="-2117" y="156447"/>
                  <a:pt x="5832" y="166618"/>
                  <a:pt x="16662" y="166618"/>
                </a:cubicBezTo>
                <a:lnTo>
                  <a:pt x="77720" y="166618"/>
                </a:lnTo>
                <a:lnTo>
                  <a:pt x="77720" y="144402"/>
                </a:lnTo>
                <a:cubicBezTo>
                  <a:pt x="77720" y="138258"/>
                  <a:pt x="82684" y="133294"/>
                  <a:pt x="88828" y="133294"/>
                </a:cubicBezTo>
                <a:cubicBezTo>
                  <a:pt x="94972" y="133294"/>
                  <a:pt x="99936" y="138258"/>
                  <a:pt x="99936" y="144402"/>
                </a:cubicBezTo>
                <a:lnTo>
                  <a:pt x="99936" y="166618"/>
                </a:lnTo>
                <a:lnTo>
                  <a:pt x="161064" y="166618"/>
                </a:lnTo>
                <a:cubicBezTo>
                  <a:pt x="171894" y="166618"/>
                  <a:pt x="179843" y="156447"/>
                  <a:pt x="177240" y="145964"/>
                </a:cubicBezTo>
                <a:lnTo>
                  <a:pt x="148047" y="27978"/>
                </a:lnTo>
                <a:cubicBezTo>
                  <a:pt x="145583" y="18085"/>
                  <a:pt x="136696" y="11108"/>
                  <a:pt x="126456" y="11108"/>
                </a:cubicBezTo>
                <a:lnTo>
                  <a:pt x="99936" y="11108"/>
                </a:lnTo>
                <a:lnTo>
                  <a:pt x="99936" y="33324"/>
                </a:lnTo>
                <a:cubicBezTo>
                  <a:pt x="99936" y="39468"/>
                  <a:pt x="94972" y="44431"/>
                  <a:pt x="88828" y="44431"/>
                </a:cubicBezTo>
                <a:cubicBezTo>
                  <a:pt x="82684" y="44431"/>
                  <a:pt x="77720" y="39468"/>
                  <a:pt x="77720" y="33324"/>
                </a:cubicBezTo>
                <a:lnTo>
                  <a:pt x="77720" y="11108"/>
                </a:lnTo>
                <a:close/>
                <a:moveTo>
                  <a:pt x="99936" y="77755"/>
                </a:moveTo>
                <a:lnTo>
                  <a:pt x="99936" y="99971"/>
                </a:lnTo>
                <a:cubicBezTo>
                  <a:pt x="99936" y="106115"/>
                  <a:pt x="94972" y="111079"/>
                  <a:pt x="88828" y="111079"/>
                </a:cubicBezTo>
                <a:cubicBezTo>
                  <a:pt x="82684" y="111079"/>
                  <a:pt x="77720" y="106115"/>
                  <a:pt x="77720" y="99971"/>
                </a:cubicBezTo>
                <a:lnTo>
                  <a:pt x="77720" y="77755"/>
                </a:lnTo>
                <a:cubicBezTo>
                  <a:pt x="77720" y="71611"/>
                  <a:pt x="82684" y="66647"/>
                  <a:pt x="88828" y="66647"/>
                </a:cubicBezTo>
                <a:cubicBezTo>
                  <a:pt x="94972" y="66647"/>
                  <a:pt x="99936" y="71611"/>
                  <a:pt x="99936" y="77755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11" name="Text 9"/>
          <p:cNvSpPr/>
          <p:nvPr/>
        </p:nvSpPr>
        <p:spPr>
          <a:xfrm>
            <a:off x="755335" y="3572292"/>
            <a:ext cx="5180711" cy="248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99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Why This is Achievable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33178" y="3963289"/>
            <a:ext cx="284362" cy="284362"/>
          </a:xfrm>
          <a:custGeom>
            <a:avLst/>
            <a:gdLst/>
            <a:ahLst/>
            <a:cxnLst/>
            <a:rect l="l" t="t" r="r" b="b"/>
            <a:pathLst>
              <a:path w="284362" h="284362">
                <a:moveTo>
                  <a:pt x="71090" y="0"/>
                </a:moveTo>
                <a:lnTo>
                  <a:pt x="213271" y="0"/>
                </a:lnTo>
                <a:cubicBezTo>
                  <a:pt x="252533" y="0"/>
                  <a:pt x="284362" y="31828"/>
                  <a:pt x="284362" y="71090"/>
                </a:cubicBezTo>
                <a:lnTo>
                  <a:pt x="284362" y="213271"/>
                </a:lnTo>
                <a:cubicBezTo>
                  <a:pt x="284362" y="252533"/>
                  <a:pt x="252533" y="284362"/>
                  <a:pt x="213271" y="284362"/>
                </a:cubicBezTo>
                <a:lnTo>
                  <a:pt x="71090" y="284362"/>
                </a:lnTo>
                <a:cubicBezTo>
                  <a:pt x="31828" y="284362"/>
                  <a:pt x="0" y="252533"/>
                  <a:pt x="0" y="213271"/>
                </a:cubicBezTo>
                <a:lnTo>
                  <a:pt x="0" y="71090"/>
                </a:lnTo>
                <a:cubicBezTo>
                  <a:pt x="0" y="31855"/>
                  <a:pt x="31855" y="0"/>
                  <a:pt x="7109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</p:sp>
      <p:sp>
        <p:nvSpPr>
          <p:cNvPr id="13" name="Shape 11"/>
          <p:cNvSpPr/>
          <p:nvPr/>
        </p:nvSpPr>
        <p:spPr>
          <a:xfrm>
            <a:off x="623152" y="4043265"/>
            <a:ext cx="108857" cy="124408"/>
          </a:xfrm>
          <a:custGeom>
            <a:avLst/>
            <a:gdLst/>
            <a:ahLst/>
            <a:cxnLst/>
            <a:rect l="l" t="t" r="r" b="b"/>
            <a:pathLst>
              <a:path w="108857" h="124408">
                <a:moveTo>
                  <a:pt x="105650" y="17033"/>
                </a:moveTo>
                <a:cubicBezTo>
                  <a:pt x="109124" y="19560"/>
                  <a:pt x="109902" y="24420"/>
                  <a:pt x="107375" y="27895"/>
                </a:cubicBezTo>
                <a:lnTo>
                  <a:pt x="45171" y="113425"/>
                </a:lnTo>
                <a:cubicBezTo>
                  <a:pt x="43834" y="115272"/>
                  <a:pt x="41769" y="116414"/>
                  <a:pt x="39485" y="116608"/>
                </a:cubicBezTo>
                <a:cubicBezTo>
                  <a:pt x="37201" y="116803"/>
                  <a:pt x="34990" y="115952"/>
                  <a:pt x="33386" y="114349"/>
                </a:cubicBezTo>
                <a:lnTo>
                  <a:pt x="2284" y="83247"/>
                </a:lnTo>
                <a:cubicBezTo>
                  <a:pt x="-753" y="80209"/>
                  <a:pt x="-753" y="75277"/>
                  <a:pt x="2284" y="72239"/>
                </a:cubicBezTo>
                <a:cubicBezTo>
                  <a:pt x="5321" y="69202"/>
                  <a:pt x="10254" y="69202"/>
                  <a:pt x="13291" y="72239"/>
                </a:cubicBezTo>
                <a:lnTo>
                  <a:pt x="37954" y="96902"/>
                </a:lnTo>
                <a:lnTo>
                  <a:pt x="94813" y="18734"/>
                </a:lnTo>
                <a:cubicBezTo>
                  <a:pt x="97340" y="15259"/>
                  <a:pt x="102199" y="14482"/>
                  <a:pt x="105674" y="17009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14" name="Text 12"/>
          <p:cNvSpPr/>
          <p:nvPr/>
        </p:nvSpPr>
        <p:spPr>
          <a:xfrm>
            <a:off x="924175" y="3963289"/>
            <a:ext cx="2168257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Proven Track Record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924175" y="4176560"/>
            <a:ext cx="2159370" cy="1777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SIBARU, PPTI, DNO—execution at scale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33178" y="4425376"/>
            <a:ext cx="284362" cy="284362"/>
          </a:xfrm>
          <a:custGeom>
            <a:avLst/>
            <a:gdLst/>
            <a:ahLst/>
            <a:cxnLst/>
            <a:rect l="l" t="t" r="r" b="b"/>
            <a:pathLst>
              <a:path w="284362" h="284362">
                <a:moveTo>
                  <a:pt x="71090" y="0"/>
                </a:moveTo>
                <a:lnTo>
                  <a:pt x="213271" y="0"/>
                </a:lnTo>
                <a:cubicBezTo>
                  <a:pt x="252533" y="0"/>
                  <a:pt x="284362" y="31828"/>
                  <a:pt x="284362" y="71090"/>
                </a:cubicBezTo>
                <a:lnTo>
                  <a:pt x="284362" y="213271"/>
                </a:lnTo>
                <a:cubicBezTo>
                  <a:pt x="284362" y="252533"/>
                  <a:pt x="252533" y="284362"/>
                  <a:pt x="213271" y="284362"/>
                </a:cubicBezTo>
                <a:lnTo>
                  <a:pt x="71090" y="284362"/>
                </a:lnTo>
                <a:cubicBezTo>
                  <a:pt x="31828" y="284362"/>
                  <a:pt x="0" y="252533"/>
                  <a:pt x="0" y="213271"/>
                </a:cubicBezTo>
                <a:lnTo>
                  <a:pt x="0" y="71090"/>
                </a:lnTo>
                <a:cubicBezTo>
                  <a:pt x="0" y="31855"/>
                  <a:pt x="31855" y="0"/>
                  <a:pt x="7109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</p:sp>
      <p:sp>
        <p:nvSpPr>
          <p:cNvPr id="17" name="Shape 15"/>
          <p:cNvSpPr/>
          <p:nvPr/>
        </p:nvSpPr>
        <p:spPr>
          <a:xfrm>
            <a:off x="623152" y="4505353"/>
            <a:ext cx="108857" cy="124408"/>
          </a:xfrm>
          <a:custGeom>
            <a:avLst/>
            <a:gdLst/>
            <a:ahLst/>
            <a:cxnLst/>
            <a:rect l="l" t="t" r="r" b="b"/>
            <a:pathLst>
              <a:path w="108857" h="124408">
                <a:moveTo>
                  <a:pt x="105650" y="17033"/>
                </a:moveTo>
                <a:cubicBezTo>
                  <a:pt x="109124" y="19560"/>
                  <a:pt x="109902" y="24420"/>
                  <a:pt x="107375" y="27895"/>
                </a:cubicBezTo>
                <a:lnTo>
                  <a:pt x="45171" y="113425"/>
                </a:lnTo>
                <a:cubicBezTo>
                  <a:pt x="43834" y="115272"/>
                  <a:pt x="41769" y="116414"/>
                  <a:pt x="39485" y="116608"/>
                </a:cubicBezTo>
                <a:cubicBezTo>
                  <a:pt x="37201" y="116803"/>
                  <a:pt x="34990" y="115952"/>
                  <a:pt x="33386" y="114349"/>
                </a:cubicBezTo>
                <a:lnTo>
                  <a:pt x="2284" y="83247"/>
                </a:lnTo>
                <a:cubicBezTo>
                  <a:pt x="-753" y="80209"/>
                  <a:pt x="-753" y="75277"/>
                  <a:pt x="2284" y="72239"/>
                </a:cubicBezTo>
                <a:cubicBezTo>
                  <a:pt x="5321" y="69202"/>
                  <a:pt x="10254" y="69202"/>
                  <a:pt x="13291" y="72239"/>
                </a:cubicBezTo>
                <a:lnTo>
                  <a:pt x="37954" y="96902"/>
                </a:lnTo>
                <a:lnTo>
                  <a:pt x="94813" y="18734"/>
                </a:lnTo>
                <a:cubicBezTo>
                  <a:pt x="97340" y="15259"/>
                  <a:pt x="102199" y="14482"/>
                  <a:pt x="105674" y="17009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18" name="Text 16"/>
          <p:cNvSpPr/>
          <p:nvPr/>
        </p:nvSpPr>
        <p:spPr>
          <a:xfrm>
            <a:off x="924175" y="4425376"/>
            <a:ext cx="2568140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Original Research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924175" y="4638647"/>
            <a:ext cx="2559254" cy="1777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AAGIF &amp; AGIRI frameworks already developed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33178" y="4887464"/>
            <a:ext cx="284362" cy="284362"/>
          </a:xfrm>
          <a:custGeom>
            <a:avLst/>
            <a:gdLst/>
            <a:ahLst/>
            <a:cxnLst/>
            <a:rect l="l" t="t" r="r" b="b"/>
            <a:pathLst>
              <a:path w="284362" h="284362">
                <a:moveTo>
                  <a:pt x="71090" y="0"/>
                </a:moveTo>
                <a:lnTo>
                  <a:pt x="213271" y="0"/>
                </a:lnTo>
                <a:cubicBezTo>
                  <a:pt x="252533" y="0"/>
                  <a:pt x="284362" y="31828"/>
                  <a:pt x="284362" y="71090"/>
                </a:cubicBezTo>
                <a:lnTo>
                  <a:pt x="284362" y="213271"/>
                </a:lnTo>
                <a:cubicBezTo>
                  <a:pt x="284362" y="252533"/>
                  <a:pt x="252533" y="284362"/>
                  <a:pt x="213271" y="284362"/>
                </a:cubicBezTo>
                <a:lnTo>
                  <a:pt x="71090" y="284362"/>
                </a:lnTo>
                <a:cubicBezTo>
                  <a:pt x="31828" y="284362"/>
                  <a:pt x="0" y="252533"/>
                  <a:pt x="0" y="213271"/>
                </a:cubicBezTo>
                <a:lnTo>
                  <a:pt x="0" y="71090"/>
                </a:lnTo>
                <a:cubicBezTo>
                  <a:pt x="0" y="31855"/>
                  <a:pt x="31855" y="0"/>
                  <a:pt x="7109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</p:sp>
      <p:sp>
        <p:nvSpPr>
          <p:cNvPr id="21" name="Shape 19"/>
          <p:cNvSpPr/>
          <p:nvPr/>
        </p:nvSpPr>
        <p:spPr>
          <a:xfrm>
            <a:off x="623152" y="4967440"/>
            <a:ext cx="108857" cy="124408"/>
          </a:xfrm>
          <a:custGeom>
            <a:avLst/>
            <a:gdLst/>
            <a:ahLst/>
            <a:cxnLst/>
            <a:rect l="l" t="t" r="r" b="b"/>
            <a:pathLst>
              <a:path w="108857" h="124408">
                <a:moveTo>
                  <a:pt x="105650" y="17033"/>
                </a:moveTo>
                <a:cubicBezTo>
                  <a:pt x="109124" y="19560"/>
                  <a:pt x="109902" y="24420"/>
                  <a:pt x="107375" y="27895"/>
                </a:cubicBezTo>
                <a:lnTo>
                  <a:pt x="45171" y="113425"/>
                </a:lnTo>
                <a:cubicBezTo>
                  <a:pt x="43834" y="115272"/>
                  <a:pt x="41769" y="116414"/>
                  <a:pt x="39485" y="116608"/>
                </a:cubicBezTo>
                <a:cubicBezTo>
                  <a:pt x="37201" y="116803"/>
                  <a:pt x="34990" y="115952"/>
                  <a:pt x="33386" y="114349"/>
                </a:cubicBezTo>
                <a:lnTo>
                  <a:pt x="2284" y="83247"/>
                </a:lnTo>
                <a:cubicBezTo>
                  <a:pt x="-753" y="80209"/>
                  <a:pt x="-753" y="75277"/>
                  <a:pt x="2284" y="72239"/>
                </a:cubicBezTo>
                <a:cubicBezTo>
                  <a:pt x="5321" y="69202"/>
                  <a:pt x="10254" y="69202"/>
                  <a:pt x="13291" y="72239"/>
                </a:cubicBezTo>
                <a:lnTo>
                  <a:pt x="37954" y="96902"/>
                </a:lnTo>
                <a:lnTo>
                  <a:pt x="94813" y="18734"/>
                </a:lnTo>
                <a:cubicBezTo>
                  <a:pt x="97340" y="15259"/>
                  <a:pt x="102199" y="14482"/>
                  <a:pt x="105674" y="17009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22" name="Text 20"/>
          <p:cNvSpPr/>
          <p:nvPr/>
        </p:nvSpPr>
        <p:spPr>
          <a:xfrm>
            <a:off x="924175" y="4887464"/>
            <a:ext cx="3279044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Real-World Context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924175" y="5100735"/>
            <a:ext cx="3270157" cy="1777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Active government experience provides unique perspective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533178" y="5349551"/>
            <a:ext cx="284362" cy="284362"/>
          </a:xfrm>
          <a:custGeom>
            <a:avLst/>
            <a:gdLst/>
            <a:ahLst/>
            <a:cxnLst/>
            <a:rect l="l" t="t" r="r" b="b"/>
            <a:pathLst>
              <a:path w="284362" h="284362">
                <a:moveTo>
                  <a:pt x="71090" y="0"/>
                </a:moveTo>
                <a:lnTo>
                  <a:pt x="213271" y="0"/>
                </a:lnTo>
                <a:cubicBezTo>
                  <a:pt x="252533" y="0"/>
                  <a:pt x="284362" y="31828"/>
                  <a:pt x="284362" y="71090"/>
                </a:cubicBezTo>
                <a:lnTo>
                  <a:pt x="284362" y="213271"/>
                </a:lnTo>
                <a:cubicBezTo>
                  <a:pt x="284362" y="252533"/>
                  <a:pt x="252533" y="284362"/>
                  <a:pt x="213271" y="284362"/>
                </a:cubicBezTo>
                <a:lnTo>
                  <a:pt x="71090" y="284362"/>
                </a:lnTo>
                <a:cubicBezTo>
                  <a:pt x="31828" y="284362"/>
                  <a:pt x="0" y="252533"/>
                  <a:pt x="0" y="213271"/>
                </a:cubicBezTo>
                <a:lnTo>
                  <a:pt x="0" y="71090"/>
                </a:lnTo>
                <a:cubicBezTo>
                  <a:pt x="0" y="31855"/>
                  <a:pt x="31855" y="0"/>
                  <a:pt x="7109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</p:sp>
      <p:sp>
        <p:nvSpPr>
          <p:cNvPr id="25" name="Shape 23"/>
          <p:cNvSpPr/>
          <p:nvPr/>
        </p:nvSpPr>
        <p:spPr>
          <a:xfrm>
            <a:off x="623152" y="5429528"/>
            <a:ext cx="108857" cy="124408"/>
          </a:xfrm>
          <a:custGeom>
            <a:avLst/>
            <a:gdLst/>
            <a:ahLst/>
            <a:cxnLst/>
            <a:rect l="l" t="t" r="r" b="b"/>
            <a:pathLst>
              <a:path w="108857" h="124408">
                <a:moveTo>
                  <a:pt x="105650" y="17033"/>
                </a:moveTo>
                <a:cubicBezTo>
                  <a:pt x="109124" y="19560"/>
                  <a:pt x="109902" y="24420"/>
                  <a:pt x="107375" y="27895"/>
                </a:cubicBezTo>
                <a:lnTo>
                  <a:pt x="45171" y="113425"/>
                </a:lnTo>
                <a:cubicBezTo>
                  <a:pt x="43834" y="115272"/>
                  <a:pt x="41769" y="116414"/>
                  <a:pt x="39485" y="116608"/>
                </a:cubicBezTo>
                <a:cubicBezTo>
                  <a:pt x="37201" y="116803"/>
                  <a:pt x="34990" y="115952"/>
                  <a:pt x="33386" y="114349"/>
                </a:cubicBezTo>
                <a:lnTo>
                  <a:pt x="2284" y="83247"/>
                </a:lnTo>
                <a:cubicBezTo>
                  <a:pt x="-753" y="80209"/>
                  <a:pt x="-753" y="75277"/>
                  <a:pt x="2284" y="72239"/>
                </a:cubicBezTo>
                <a:cubicBezTo>
                  <a:pt x="5321" y="69202"/>
                  <a:pt x="10254" y="69202"/>
                  <a:pt x="13291" y="72239"/>
                </a:cubicBezTo>
                <a:lnTo>
                  <a:pt x="37954" y="96902"/>
                </a:lnTo>
                <a:lnTo>
                  <a:pt x="94813" y="18734"/>
                </a:lnTo>
                <a:cubicBezTo>
                  <a:pt x="97340" y="15259"/>
                  <a:pt x="102199" y="14482"/>
                  <a:pt x="105674" y="17009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26" name="Text 24"/>
          <p:cNvSpPr/>
          <p:nvPr/>
        </p:nvSpPr>
        <p:spPr>
          <a:xfrm>
            <a:off x="924175" y="5349551"/>
            <a:ext cx="3065773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Clear Roadmap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924175" y="5562822"/>
            <a:ext cx="3056886" cy="1777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Target timeline, target universities, target research areas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533178" y="5811638"/>
            <a:ext cx="284362" cy="284362"/>
          </a:xfrm>
          <a:custGeom>
            <a:avLst/>
            <a:gdLst/>
            <a:ahLst/>
            <a:cxnLst/>
            <a:rect l="l" t="t" r="r" b="b"/>
            <a:pathLst>
              <a:path w="284362" h="284362">
                <a:moveTo>
                  <a:pt x="71090" y="0"/>
                </a:moveTo>
                <a:lnTo>
                  <a:pt x="213271" y="0"/>
                </a:lnTo>
                <a:cubicBezTo>
                  <a:pt x="252533" y="0"/>
                  <a:pt x="284362" y="31828"/>
                  <a:pt x="284362" y="71090"/>
                </a:cubicBezTo>
                <a:lnTo>
                  <a:pt x="284362" y="213271"/>
                </a:lnTo>
                <a:cubicBezTo>
                  <a:pt x="284362" y="252533"/>
                  <a:pt x="252533" y="284362"/>
                  <a:pt x="213271" y="284362"/>
                </a:cubicBezTo>
                <a:lnTo>
                  <a:pt x="71090" y="284362"/>
                </a:lnTo>
                <a:cubicBezTo>
                  <a:pt x="31828" y="284362"/>
                  <a:pt x="0" y="252533"/>
                  <a:pt x="0" y="213271"/>
                </a:cubicBezTo>
                <a:lnTo>
                  <a:pt x="0" y="71090"/>
                </a:lnTo>
                <a:cubicBezTo>
                  <a:pt x="0" y="31855"/>
                  <a:pt x="31855" y="0"/>
                  <a:pt x="7109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</p:sp>
      <p:sp>
        <p:nvSpPr>
          <p:cNvPr id="29" name="Shape 27"/>
          <p:cNvSpPr/>
          <p:nvPr/>
        </p:nvSpPr>
        <p:spPr>
          <a:xfrm>
            <a:off x="623152" y="5891615"/>
            <a:ext cx="108857" cy="124408"/>
          </a:xfrm>
          <a:custGeom>
            <a:avLst/>
            <a:gdLst/>
            <a:ahLst/>
            <a:cxnLst/>
            <a:rect l="l" t="t" r="r" b="b"/>
            <a:pathLst>
              <a:path w="108857" h="124408">
                <a:moveTo>
                  <a:pt x="105650" y="17033"/>
                </a:moveTo>
                <a:cubicBezTo>
                  <a:pt x="109124" y="19560"/>
                  <a:pt x="109902" y="24420"/>
                  <a:pt x="107375" y="27895"/>
                </a:cubicBezTo>
                <a:lnTo>
                  <a:pt x="45171" y="113425"/>
                </a:lnTo>
                <a:cubicBezTo>
                  <a:pt x="43834" y="115272"/>
                  <a:pt x="41769" y="116414"/>
                  <a:pt x="39485" y="116608"/>
                </a:cubicBezTo>
                <a:cubicBezTo>
                  <a:pt x="37201" y="116803"/>
                  <a:pt x="34990" y="115952"/>
                  <a:pt x="33386" y="114349"/>
                </a:cubicBezTo>
                <a:lnTo>
                  <a:pt x="2284" y="83247"/>
                </a:lnTo>
                <a:cubicBezTo>
                  <a:pt x="-753" y="80209"/>
                  <a:pt x="-753" y="75277"/>
                  <a:pt x="2284" y="72239"/>
                </a:cubicBezTo>
                <a:cubicBezTo>
                  <a:pt x="5321" y="69202"/>
                  <a:pt x="10254" y="69202"/>
                  <a:pt x="13291" y="72239"/>
                </a:cubicBezTo>
                <a:lnTo>
                  <a:pt x="37954" y="96902"/>
                </a:lnTo>
                <a:lnTo>
                  <a:pt x="94813" y="18734"/>
                </a:lnTo>
                <a:cubicBezTo>
                  <a:pt x="97340" y="15259"/>
                  <a:pt x="102199" y="14482"/>
                  <a:pt x="105674" y="17009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30" name="Text 28"/>
          <p:cNvSpPr/>
          <p:nvPr/>
        </p:nvSpPr>
        <p:spPr>
          <a:xfrm>
            <a:off x="924175" y="5811638"/>
            <a:ext cx="2523708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Infrastructure Built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924175" y="6024910"/>
            <a:ext cx="2514822" cy="1777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Network, portfolio, and credibility established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173477" y="1106344"/>
            <a:ext cx="5660571" cy="4523125"/>
          </a:xfrm>
          <a:custGeom>
            <a:avLst/>
            <a:gdLst/>
            <a:ahLst/>
            <a:cxnLst/>
            <a:rect l="l" t="t" r="r" b="b"/>
            <a:pathLst>
              <a:path w="5660571" h="4523125">
                <a:moveTo>
                  <a:pt x="71104" y="0"/>
                </a:moveTo>
                <a:lnTo>
                  <a:pt x="5589468" y="0"/>
                </a:lnTo>
                <a:cubicBezTo>
                  <a:pt x="5628737" y="0"/>
                  <a:pt x="5660571" y="31834"/>
                  <a:pt x="5660571" y="71104"/>
                </a:cubicBezTo>
                <a:lnTo>
                  <a:pt x="5660571" y="4452022"/>
                </a:lnTo>
                <a:cubicBezTo>
                  <a:pt x="5660571" y="4491291"/>
                  <a:pt x="5628737" y="4523125"/>
                  <a:pt x="5589468" y="4523125"/>
                </a:cubicBezTo>
                <a:lnTo>
                  <a:pt x="71104" y="4523125"/>
                </a:lnTo>
                <a:cubicBezTo>
                  <a:pt x="31834" y="4523125"/>
                  <a:pt x="0" y="4491291"/>
                  <a:pt x="0" y="4452022"/>
                </a:cubicBezTo>
                <a:lnTo>
                  <a:pt x="0" y="71104"/>
                </a:lnTo>
                <a:cubicBezTo>
                  <a:pt x="0" y="31834"/>
                  <a:pt x="31834" y="0"/>
                  <a:pt x="71104" y="0"/>
                </a:cubicBezTo>
                <a:close/>
              </a:path>
            </a:pathLst>
          </a:custGeom>
          <a:gradFill rotWithShape="1" flip="none">
            <a:gsLst>
              <a:gs pos="0">
                <a:srgbClr val="E07A5F">
                  <a:alpha val="20000"/>
                </a:srgbClr>
              </a:gs>
              <a:gs pos="100000">
                <a:srgbClr val="E07A5F">
                  <a:alpha val="5000"/>
                </a:srgbClr>
              </a:gs>
            </a:gsLst>
            <a:lin ang="2700000" scaled="1"/>
          </a:gradFill>
          <a:ln w="12700">
            <a:solidFill>
              <a:srgbClr val="E07A5F">
                <a:alpha val="30196"/>
              </a:srgbClr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6311215" y="1288513"/>
            <a:ext cx="5385096" cy="248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99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The Mission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355647" y="1679510"/>
            <a:ext cx="5296233" cy="1599534"/>
          </a:xfrm>
          <a:custGeom>
            <a:avLst/>
            <a:gdLst/>
            <a:ahLst/>
            <a:cxnLst/>
            <a:rect l="l" t="t" r="r" b="b"/>
            <a:pathLst>
              <a:path w="5296233" h="1599534">
                <a:moveTo>
                  <a:pt x="71083" y="0"/>
                </a:moveTo>
                <a:lnTo>
                  <a:pt x="5225150" y="0"/>
                </a:lnTo>
                <a:cubicBezTo>
                  <a:pt x="5264408" y="0"/>
                  <a:pt x="5296233" y="31825"/>
                  <a:pt x="5296233" y="71083"/>
                </a:cubicBezTo>
                <a:lnTo>
                  <a:pt x="5296233" y="1528450"/>
                </a:lnTo>
                <a:cubicBezTo>
                  <a:pt x="5296233" y="1567708"/>
                  <a:pt x="5264408" y="1599534"/>
                  <a:pt x="5225150" y="1599534"/>
                </a:cubicBezTo>
                <a:lnTo>
                  <a:pt x="71083" y="1599534"/>
                </a:lnTo>
                <a:cubicBezTo>
                  <a:pt x="31825" y="1599534"/>
                  <a:pt x="0" y="1567708"/>
                  <a:pt x="0" y="1528450"/>
                </a:cubicBezTo>
                <a:lnTo>
                  <a:pt x="0" y="71083"/>
                </a:lnTo>
                <a:cubicBezTo>
                  <a:pt x="0" y="31851"/>
                  <a:pt x="31851" y="0"/>
                  <a:pt x="71083" y="0"/>
                </a:cubicBezTo>
                <a:close/>
              </a:path>
            </a:pathLst>
          </a:custGeom>
          <a:solidFill>
            <a:srgbClr val="1A1D21">
              <a:alpha val="50196"/>
            </a:srgbClr>
          </a:solidFill>
          <a:ln/>
        </p:spPr>
      </p:sp>
      <p:sp>
        <p:nvSpPr>
          <p:cNvPr id="35" name="Text 33"/>
          <p:cNvSpPr/>
          <p:nvPr/>
        </p:nvSpPr>
        <p:spPr>
          <a:xfrm>
            <a:off x="6391192" y="1821691"/>
            <a:ext cx="5225143" cy="4265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359" b="1" dirty="0">
                <a:solidFill>
                  <a:srgbClr val="E07A5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4 Million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6457839" y="2319324"/>
            <a:ext cx="5091848" cy="248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59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Indonesian Civil Servants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462282" y="2674776"/>
            <a:ext cx="5082962" cy="4620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12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Return to Indonesia with frameworks that transform how government works with AI.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355647" y="3385679"/>
            <a:ext cx="5296233" cy="639813"/>
          </a:xfrm>
          <a:custGeom>
            <a:avLst/>
            <a:gdLst/>
            <a:ahLst/>
            <a:cxnLst/>
            <a:rect l="l" t="t" r="r" b="b"/>
            <a:pathLst>
              <a:path w="5296233" h="639813">
                <a:moveTo>
                  <a:pt x="71090" y="0"/>
                </a:moveTo>
                <a:lnTo>
                  <a:pt x="5225144" y="0"/>
                </a:lnTo>
                <a:cubicBezTo>
                  <a:pt x="5264405" y="0"/>
                  <a:pt x="5296233" y="31828"/>
                  <a:pt x="5296233" y="71090"/>
                </a:cubicBezTo>
                <a:lnTo>
                  <a:pt x="5296233" y="568724"/>
                </a:lnTo>
                <a:cubicBezTo>
                  <a:pt x="5296233" y="607985"/>
                  <a:pt x="5264405" y="639813"/>
                  <a:pt x="5225144" y="639813"/>
                </a:cubicBezTo>
                <a:lnTo>
                  <a:pt x="71090" y="639813"/>
                </a:lnTo>
                <a:cubicBezTo>
                  <a:pt x="31828" y="639813"/>
                  <a:pt x="0" y="607985"/>
                  <a:pt x="0" y="568724"/>
                </a:cubicBezTo>
                <a:lnTo>
                  <a:pt x="0" y="71090"/>
                </a:lnTo>
                <a:cubicBezTo>
                  <a:pt x="0" y="31854"/>
                  <a:pt x="31854" y="0"/>
                  <a:pt x="71090" y="0"/>
                </a:cubicBezTo>
                <a:close/>
              </a:path>
            </a:pathLst>
          </a:custGeom>
          <a:solidFill>
            <a:srgbClr val="1A1D21">
              <a:alpha val="50196"/>
            </a:srgbClr>
          </a:solidFill>
          <a:ln/>
        </p:spPr>
      </p:sp>
      <p:sp>
        <p:nvSpPr>
          <p:cNvPr id="39" name="Shape 37"/>
          <p:cNvSpPr/>
          <p:nvPr/>
        </p:nvSpPr>
        <p:spPr>
          <a:xfrm>
            <a:off x="6480055" y="3536746"/>
            <a:ext cx="124408" cy="124408"/>
          </a:xfrm>
          <a:custGeom>
            <a:avLst/>
            <a:gdLst/>
            <a:ahLst/>
            <a:cxnLst/>
            <a:rect l="l" t="t" r="r" b="b"/>
            <a:pathLst>
              <a:path w="124408" h="124408">
                <a:moveTo>
                  <a:pt x="122124" y="67696"/>
                </a:moveTo>
                <a:cubicBezTo>
                  <a:pt x="125161" y="64658"/>
                  <a:pt x="125161" y="59726"/>
                  <a:pt x="122124" y="56688"/>
                </a:cubicBezTo>
                <a:lnTo>
                  <a:pt x="83247" y="17811"/>
                </a:lnTo>
                <a:cubicBezTo>
                  <a:pt x="80209" y="14773"/>
                  <a:pt x="75277" y="14773"/>
                  <a:pt x="72239" y="17811"/>
                </a:cubicBezTo>
                <a:cubicBezTo>
                  <a:pt x="69202" y="20848"/>
                  <a:pt x="69202" y="25781"/>
                  <a:pt x="72239" y="28818"/>
                </a:cubicBezTo>
                <a:lnTo>
                  <a:pt x="97850" y="54429"/>
                </a:lnTo>
                <a:lnTo>
                  <a:pt x="7776" y="54429"/>
                </a:lnTo>
                <a:cubicBezTo>
                  <a:pt x="3475" y="54429"/>
                  <a:pt x="0" y="57903"/>
                  <a:pt x="0" y="62204"/>
                </a:cubicBezTo>
                <a:cubicBezTo>
                  <a:pt x="0" y="66505"/>
                  <a:pt x="3475" y="69980"/>
                  <a:pt x="7776" y="69980"/>
                </a:cubicBezTo>
                <a:lnTo>
                  <a:pt x="97850" y="69980"/>
                </a:lnTo>
                <a:lnTo>
                  <a:pt x="72239" y="95590"/>
                </a:lnTo>
                <a:cubicBezTo>
                  <a:pt x="69202" y="98627"/>
                  <a:pt x="69202" y="103560"/>
                  <a:pt x="72239" y="106597"/>
                </a:cubicBezTo>
                <a:cubicBezTo>
                  <a:pt x="75277" y="109635"/>
                  <a:pt x="80209" y="109635"/>
                  <a:pt x="83247" y="106597"/>
                </a:cubicBezTo>
                <a:lnTo>
                  <a:pt x="122124" y="67720"/>
                </a:ln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40" name="Text 38"/>
          <p:cNvSpPr/>
          <p:nvPr/>
        </p:nvSpPr>
        <p:spPr>
          <a:xfrm>
            <a:off x="6688883" y="3492315"/>
            <a:ext cx="2079394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Autonomous Workflow Systems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6462282" y="3741131"/>
            <a:ext cx="5145166" cy="1777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Reduce bureaucratic inefficiencies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6355647" y="4096583"/>
            <a:ext cx="5296233" cy="639813"/>
          </a:xfrm>
          <a:custGeom>
            <a:avLst/>
            <a:gdLst/>
            <a:ahLst/>
            <a:cxnLst/>
            <a:rect l="l" t="t" r="r" b="b"/>
            <a:pathLst>
              <a:path w="5296233" h="639813">
                <a:moveTo>
                  <a:pt x="71090" y="0"/>
                </a:moveTo>
                <a:lnTo>
                  <a:pt x="5225144" y="0"/>
                </a:lnTo>
                <a:cubicBezTo>
                  <a:pt x="5264405" y="0"/>
                  <a:pt x="5296233" y="31828"/>
                  <a:pt x="5296233" y="71090"/>
                </a:cubicBezTo>
                <a:lnTo>
                  <a:pt x="5296233" y="568724"/>
                </a:lnTo>
                <a:cubicBezTo>
                  <a:pt x="5296233" y="607985"/>
                  <a:pt x="5264405" y="639813"/>
                  <a:pt x="5225144" y="639813"/>
                </a:cubicBezTo>
                <a:lnTo>
                  <a:pt x="71090" y="639813"/>
                </a:lnTo>
                <a:cubicBezTo>
                  <a:pt x="31828" y="639813"/>
                  <a:pt x="0" y="607985"/>
                  <a:pt x="0" y="568724"/>
                </a:cubicBezTo>
                <a:lnTo>
                  <a:pt x="0" y="71090"/>
                </a:lnTo>
                <a:cubicBezTo>
                  <a:pt x="0" y="31854"/>
                  <a:pt x="31854" y="0"/>
                  <a:pt x="71090" y="0"/>
                </a:cubicBezTo>
                <a:close/>
              </a:path>
            </a:pathLst>
          </a:custGeom>
          <a:solidFill>
            <a:srgbClr val="1A1D21">
              <a:alpha val="50196"/>
            </a:srgbClr>
          </a:solidFill>
          <a:ln/>
        </p:spPr>
      </p:sp>
      <p:sp>
        <p:nvSpPr>
          <p:cNvPr id="43" name="Shape 41"/>
          <p:cNvSpPr/>
          <p:nvPr/>
        </p:nvSpPr>
        <p:spPr>
          <a:xfrm>
            <a:off x="6480055" y="4247650"/>
            <a:ext cx="124408" cy="124408"/>
          </a:xfrm>
          <a:custGeom>
            <a:avLst/>
            <a:gdLst/>
            <a:ahLst/>
            <a:cxnLst/>
            <a:rect l="l" t="t" r="r" b="b"/>
            <a:pathLst>
              <a:path w="124408" h="124408">
                <a:moveTo>
                  <a:pt x="122124" y="67696"/>
                </a:moveTo>
                <a:cubicBezTo>
                  <a:pt x="125161" y="64658"/>
                  <a:pt x="125161" y="59726"/>
                  <a:pt x="122124" y="56688"/>
                </a:cubicBezTo>
                <a:lnTo>
                  <a:pt x="83247" y="17811"/>
                </a:lnTo>
                <a:cubicBezTo>
                  <a:pt x="80209" y="14773"/>
                  <a:pt x="75277" y="14773"/>
                  <a:pt x="72239" y="17811"/>
                </a:cubicBezTo>
                <a:cubicBezTo>
                  <a:pt x="69202" y="20848"/>
                  <a:pt x="69202" y="25781"/>
                  <a:pt x="72239" y="28818"/>
                </a:cubicBezTo>
                <a:lnTo>
                  <a:pt x="97850" y="54429"/>
                </a:lnTo>
                <a:lnTo>
                  <a:pt x="7776" y="54429"/>
                </a:lnTo>
                <a:cubicBezTo>
                  <a:pt x="3475" y="54429"/>
                  <a:pt x="0" y="57903"/>
                  <a:pt x="0" y="62204"/>
                </a:cubicBezTo>
                <a:cubicBezTo>
                  <a:pt x="0" y="66505"/>
                  <a:pt x="3475" y="69980"/>
                  <a:pt x="7776" y="69980"/>
                </a:cubicBezTo>
                <a:lnTo>
                  <a:pt x="97850" y="69980"/>
                </a:lnTo>
                <a:lnTo>
                  <a:pt x="72239" y="95590"/>
                </a:lnTo>
                <a:cubicBezTo>
                  <a:pt x="69202" y="98627"/>
                  <a:pt x="69202" y="103560"/>
                  <a:pt x="72239" y="106597"/>
                </a:cubicBezTo>
                <a:cubicBezTo>
                  <a:pt x="75277" y="109635"/>
                  <a:pt x="80209" y="109635"/>
                  <a:pt x="83247" y="106597"/>
                </a:cubicBezTo>
                <a:lnTo>
                  <a:pt x="122124" y="67720"/>
                </a:ln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44" name="Text 42"/>
          <p:cNvSpPr/>
          <p:nvPr/>
        </p:nvSpPr>
        <p:spPr>
          <a:xfrm>
            <a:off x="6688883" y="4203219"/>
            <a:ext cx="1777259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Governance Frameworks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6462282" y="4452035"/>
            <a:ext cx="5145166" cy="1777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Ensure ethical, effective AI deployment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355647" y="4807487"/>
            <a:ext cx="5296233" cy="639813"/>
          </a:xfrm>
          <a:custGeom>
            <a:avLst/>
            <a:gdLst/>
            <a:ahLst/>
            <a:cxnLst/>
            <a:rect l="l" t="t" r="r" b="b"/>
            <a:pathLst>
              <a:path w="5296233" h="639813">
                <a:moveTo>
                  <a:pt x="71090" y="0"/>
                </a:moveTo>
                <a:lnTo>
                  <a:pt x="5225144" y="0"/>
                </a:lnTo>
                <a:cubicBezTo>
                  <a:pt x="5264405" y="0"/>
                  <a:pt x="5296233" y="31828"/>
                  <a:pt x="5296233" y="71090"/>
                </a:cubicBezTo>
                <a:lnTo>
                  <a:pt x="5296233" y="568724"/>
                </a:lnTo>
                <a:cubicBezTo>
                  <a:pt x="5296233" y="607985"/>
                  <a:pt x="5264405" y="639813"/>
                  <a:pt x="5225144" y="639813"/>
                </a:cubicBezTo>
                <a:lnTo>
                  <a:pt x="71090" y="639813"/>
                </a:lnTo>
                <a:cubicBezTo>
                  <a:pt x="31828" y="639813"/>
                  <a:pt x="0" y="607985"/>
                  <a:pt x="0" y="568724"/>
                </a:cubicBezTo>
                <a:lnTo>
                  <a:pt x="0" y="71090"/>
                </a:lnTo>
                <a:cubicBezTo>
                  <a:pt x="0" y="31854"/>
                  <a:pt x="31854" y="0"/>
                  <a:pt x="71090" y="0"/>
                </a:cubicBezTo>
                <a:close/>
              </a:path>
            </a:pathLst>
          </a:custGeom>
          <a:solidFill>
            <a:srgbClr val="1A1D21">
              <a:alpha val="50196"/>
            </a:srgbClr>
          </a:solidFill>
          <a:ln/>
        </p:spPr>
      </p:sp>
      <p:sp>
        <p:nvSpPr>
          <p:cNvPr id="47" name="Shape 45"/>
          <p:cNvSpPr/>
          <p:nvPr/>
        </p:nvSpPr>
        <p:spPr>
          <a:xfrm>
            <a:off x="6480055" y="4958554"/>
            <a:ext cx="124408" cy="124408"/>
          </a:xfrm>
          <a:custGeom>
            <a:avLst/>
            <a:gdLst/>
            <a:ahLst/>
            <a:cxnLst/>
            <a:rect l="l" t="t" r="r" b="b"/>
            <a:pathLst>
              <a:path w="124408" h="124408">
                <a:moveTo>
                  <a:pt x="122124" y="67696"/>
                </a:moveTo>
                <a:cubicBezTo>
                  <a:pt x="125161" y="64658"/>
                  <a:pt x="125161" y="59726"/>
                  <a:pt x="122124" y="56688"/>
                </a:cubicBezTo>
                <a:lnTo>
                  <a:pt x="83247" y="17811"/>
                </a:lnTo>
                <a:cubicBezTo>
                  <a:pt x="80209" y="14773"/>
                  <a:pt x="75277" y="14773"/>
                  <a:pt x="72239" y="17811"/>
                </a:cubicBezTo>
                <a:cubicBezTo>
                  <a:pt x="69202" y="20848"/>
                  <a:pt x="69202" y="25781"/>
                  <a:pt x="72239" y="28818"/>
                </a:cubicBezTo>
                <a:lnTo>
                  <a:pt x="97850" y="54429"/>
                </a:lnTo>
                <a:lnTo>
                  <a:pt x="7776" y="54429"/>
                </a:lnTo>
                <a:cubicBezTo>
                  <a:pt x="3475" y="54429"/>
                  <a:pt x="0" y="57903"/>
                  <a:pt x="0" y="62204"/>
                </a:cubicBezTo>
                <a:cubicBezTo>
                  <a:pt x="0" y="66505"/>
                  <a:pt x="3475" y="69980"/>
                  <a:pt x="7776" y="69980"/>
                </a:cubicBezTo>
                <a:lnTo>
                  <a:pt x="97850" y="69980"/>
                </a:lnTo>
                <a:lnTo>
                  <a:pt x="72239" y="95590"/>
                </a:lnTo>
                <a:cubicBezTo>
                  <a:pt x="69202" y="98627"/>
                  <a:pt x="69202" y="103560"/>
                  <a:pt x="72239" y="106597"/>
                </a:cubicBezTo>
                <a:cubicBezTo>
                  <a:pt x="75277" y="109635"/>
                  <a:pt x="80209" y="109635"/>
                  <a:pt x="83247" y="106597"/>
                </a:cubicBezTo>
                <a:lnTo>
                  <a:pt x="122124" y="67720"/>
                </a:ln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48" name="Text 46"/>
          <p:cNvSpPr/>
          <p:nvPr/>
        </p:nvSpPr>
        <p:spPr>
          <a:xfrm>
            <a:off x="6688883" y="4914122"/>
            <a:ext cx="1128560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Capacity Building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6462282" y="5162939"/>
            <a:ext cx="5145166" cy="1777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Train civil servants to work with AI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6173477" y="5780536"/>
            <a:ext cx="5660571" cy="1075242"/>
          </a:xfrm>
          <a:custGeom>
            <a:avLst/>
            <a:gdLst/>
            <a:ahLst/>
            <a:cxnLst/>
            <a:rect l="l" t="t" r="r" b="b"/>
            <a:pathLst>
              <a:path w="5660571" h="1075242">
                <a:moveTo>
                  <a:pt x="71095" y="0"/>
                </a:moveTo>
                <a:lnTo>
                  <a:pt x="5589476" y="0"/>
                </a:lnTo>
                <a:cubicBezTo>
                  <a:pt x="5628741" y="0"/>
                  <a:pt x="5660571" y="31830"/>
                  <a:pt x="5660571" y="71095"/>
                </a:cubicBezTo>
                <a:lnTo>
                  <a:pt x="5660571" y="1004147"/>
                </a:lnTo>
                <a:cubicBezTo>
                  <a:pt x="5660571" y="1043412"/>
                  <a:pt x="5628741" y="1075242"/>
                  <a:pt x="5589476" y="1075242"/>
                </a:cubicBezTo>
                <a:lnTo>
                  <a:pt x="71095" y="1075242"/>
                </a:lnTo>
                <a:cubicBezTo>
                  <a:pt x="31830" y="1075242"/>
                  <a:pt x="0" y="1043412"/>
                  <a:pt x="0" y="1004147"/>
                </a:cubicBezTo>
                <a:lnTo>
                  <a:pt x="0" y="71095"/>
                </a:lnTo>
                <a:cubicBezTo>
                  <a:pt x="0" y="31857"/>
                  <a:pt x="31857" y="0"/>
                  <a:pt x="71095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 w="12700">
            <a:solidFill>
              <a:srgbClr val="4A5C6A">
                <a:alpha val="40000"/>
              </a:srgbClr>
            </a:solidFill>
            <a:prstDash val="solid"/>
          </a:ln>
        </p:spPr>
      </p:sp>
      <p:sp>
        <p:nvSpPr>
          <p:cNvPr id="51" name="Shape 49"/>
          <p:cNvSpPr/>
          <p:nvPr/>
        </p:nvSpPr>
        <p:spPr>
          <a:xfrm>
            <a:off x="6342317" y="5971592"/>
            <a:ext cx="159953" cy="159953"/>
          </a:xfrm>
          <a:custGeom>
            <a:avLst/>
            <a:gdLst/>
            <a:ahLst/>
            <a:cxnLst/>
            <a:rect l="l" t="t" r="r" b="b"/>
            <a:pathLst>
              <a:path w="159953" h="159953">
                <a:moveTo>
                  <a:pt x="139959" y="79977"/>
                </a:moveTo>
                <a:cubicBezTo>
                  <a:pt x="139959" y="46871"/>
                  <a:pt x="113082" y="19994"/>
                  <a:pt x="79977" y="19994"/>
                </a:cubicBezTo>
                <a:cubicBezTo>
                  <a:pt x="46871" y="19994"/>
                  <a:pt x="19994" y="46871"/>
                  <a:pt x="19994" y="79977"/>
                </a:cubicBezTo>
                <a:cubicBezTo>
                  <a:pt x="19994" y="113082"/>
                  <a:pt x="46871" y="139959"/>
                  <a:pt x="79977" y="139959"/>
                </a:cubicBezTo>
                <a:cubicBezTo>
                  <a:pt x="113082" y="139959"/>
                  <a:pt x="139959" y="113082"/>
                  <a:pt x="139959" y="79977"/>
                </a:cubicBezTo>
                <a:close/>
                <a:moveTo>
                  <a:pt x="0" y="79977"/>
                </a:moveTo>
                <a:cubicBezTo>
                  <a:pt x="0" y="35836"/>
                  <a:pt x="35836" y="0"/>
                  <a:pt x="79977" y="0"/>
                </a:cubicBezTo>
                <a:cubicBezTo>
                  <a:pt x="124117" y="0"/>
                  <a:pt x="159953" y="35836"/>
                  <a:pt x="159953" y="79977"/>
                </a:cubicBezTo>
                <a:cubicBezTo>
                  <a:pt x="159953" y="124117"/>
                  <a:pt x="124117" y="159953"/>
                  <a:pt x="79977" y="159953"/>
                </a:cubicBezTo>
                <a:cubicBezTo>
                  <a:pt x="35836" y="159953"/>
                  <a:pt x="0" y="124117"/>
                  <a:pt x="0" y="79977"/>
                </a:cubicBezTo>
                <a:close/>
                <a:moveTo>
                  <a:pt x="79977" y="104969"/>
                </a:moveTo>
                <a:cubicBezTo>
                  <a:pt x="93771" y="104969"/>
                  <a:pt x="104969" y="93771"/>
                  <a:pt x="104969" y="79977"/>
                </a:cubicBezTo>
                <a:cubicBezTo>
                  <a:pt x="104969" y="66183"/>
                  <a:pt x="93771" y="54984"/>
                  <a:pt x="79977" y="54984"/>
                </a:cubicBezTo>
                <a:cubicBezTo>
                  <a:pt x="66183" y="54984"/>
                  <a:pt x="54984" y="66183"/>
                  <a:pt x="54984" y="79977"/>
                </a:cubicBezTo>
                <a:cubicBezTo>
                  <a:pt x="54984" y="93771"/>
                  <a:pt x="66183" y="104969"/>
                  <a:pt x="79977" y="104969"/>
                </a:cubicBezTo>
                <a:close/>
                <a:moveTo>
                  <a:pt x="79977" y="34990"/>
                </a:moveTo>
                <a:cubicBezTo>
                  <a:pt x="104806" y="34990"/>
                  <a:pt x="124964" y="55148"/>
                  <a:pt x="124964" y="79977"/>
                </a:cubicBezTo>
                <a:cubicBezTo>
                  <a:pt x="124964" y="104806"/>
                  <a:pt x="104806" y="124964"/>
                  <a:pt x="79977" y="124964"/>
                </a:cubicBezTo>
                <a:cubicBezTo>
                  <a:pt x="55148" y="124964"/>
                  <a:pt x="34990" y="104806"/>
                  <a:pt x="34990" y="79977"/>
                </a:cubicBezTo>
                <a:cubicBezTo>
                  <a:pt x="34990" y="55148"/>
                  <a:pt x="55148" y="34990"/>
                  <a:pt x="79977" y="34990"/>
                </a:cubicBezTo>
                <a:close/>
                <a:moveTo>
                  <a:pt x="69980" y="79977"/>
                </a:moveTo>
                <a:cubicBezTo>
                  <a:pt x="69980" y="74459"/>
                  <a:pt x="74459" y="69980"/>
                  <a:pt x="79977" y="69980"/>
                </a:cubicBezTo>
                <a:cubicBezTo>
                  <a:pt x="85494" y="69980"/>
                  <a:pt x="89974" y="74459"/>
                  <a:pt x="89974" y="79977"/>
                </a:cubicBezTo>
                <a:cubicBezTo>
                  <a:pt x="89974" y="85494"/>
                  <a:pt x="85494" y="89974"/>
                  <a:pt x="79977" y="89974"/>
                </a:cubicBezTo>
                <a:cubicBezTo>
                  <a:pt x="74459" y="89974"/>
                  <a:pt x="69980" y="85494"/>
                  <a:pt x="69980" y="79977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52" name="Text 50"/>
          <p:cNvSpPr/>
          <p:nvPr/>
        </p:nvSpPr>
        <p:spPr>
          <a:xfrm>
            <a:off x="6524486" y="5927160"/>
            <a:ext cx="5242915" cy="248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9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The Trajectory is Clear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6320101" y="6247067"/>
            <a:ext cx="5438414" cy="4620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This is not </a:t>
            </a:r>
            <a:pPr>
              <a:lnSpc>
                <a:spcPct val="140000"/>
              </a:lnSpc>
            </a:pPr>
            <a:r>
              <a:rPr lang="en-US" sz="112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ambition without foundation</a:t>
            </a:r>
            <a:pPr>
              <a:lnSpc>
                <a:spcPct val="140000"/>
              </a:lnSpc>
            </a:pPr>
            <a:r>
              <a:rPr lang="en-US" sz="112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—there is </a:t>
            </a:r>
            <a:pPr>
              <a:lnSpc>
                <a:spcPct val="140000"/>
              </a:lnSpc>
            </a:pPr>
            <a:r>
              <a:rPr lang="en-US" sz="112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real roadmap</a:t>
            </a:r>
            <a:pPr>
              <a:lnSpc>
                <a:spcPct val="140000"/>
              </a:lnSpc>
            </a:pPr>
            <a:r>
              <a:rPr lang="en-US" sz="112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, </a:t>
            </a:r>
            <a:pPr>
              <a:lnSpc>
                <a:spcPct val="140000"/>
              </a:lnSpc>
            </a:pPr>
            <a:r>
              <a:rPr lang="en-US" sz="112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real data</a:t>
            </a:r>
            <a:pPr>
              <a:lnSpc>
                <a:spcPct val="140000"/>
              </a:lnSpc>
            </a:pPr>
            <a:r>
              <a:rPr lang="en-US" sz="112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, </a:t>
            </a:r>
            <a:pPr>
              <a:lnSpc>
                <a:spcPct val="140000"/>
              </a:lnSpc>
            </a:pPr>
            <a:r>
              <a:rPr lang="en-US" sz="112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real infrastructure</a:t>
            </a:r>
            <a:pPr>
              <a:lnSpc>
                <a:spcPct val="140000"/>
              </a:lnSpc>
            </a:pPr>
            <a:r>
              <a:rPr lang="en-US" sz="112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already built.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static.vecteezy.com/60a6d54597b5224fc8783cfc135c416523ade08b.jpg">    </p:cNvPr>
          <p:cNvPicPr>
            <a:picLocks noChangeAspect="1"/>
          </p:cNvPicPr>
          <p:nvPr/>
        </p:nvPicPr>
        <p:blipFill>
          <a:blip r:embed="rId1">
            <a:alphaModFix amt="25000"/>
          </a:blip>
          <a:srcRect l="202" r="202" t="0" b="0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A1D21">
                  <a:alpha val="95000"/>
                </a:srgbClr>
              </a:gs>
              <a:gs pos="50000">
                <a:srgbClr val="1A1D21">
                  <a:alpha val="90000"/>
                </a:srgbClr>
              </a:gs>
              <a:gs pos="100000">
                <a:srgbClr val="1A1D21">
                  <a:alpha val="85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4848523" y="500063"/>
            <a:ext cx="2495550" cy="390525"/>
          </a:xfrm>
          <a:custGeom>
            <a:avLst/>
            <a:gdLst/>
            <a:ahLst/>
            <a:cxnLst/>
            <a:rect l="l" t="t" r="r" b="b"/>
            <a:pathLst>
              <a:path w="2495550" h="390525">
                <a:moveTo>
                  <a:pt x="38100" y="0"/>
                </a:moveTo>
                <a:lnTo>
                  <a:pt x="2457450" y="0"/>
                </a:lnTo>
                <a:cubicBezTo>
                  <a:pt x="2478492" y="0"/>
                  <a:pt x="2495550" y="17058"/>
                  <a:pt x="2495550" y="38100"/>
                </a:cubicBezTo>
                <a:lnTo>
                  <a:pt x="2495550" y="352425"/>
                </a:lnTo>
                <a:cubicBezTo>
                  <a:pt x="2495550" y="373467"/>
                  <a:pt x="2478492" y="390525"/>
                  <a:pt x="2457450" y="390525"/>
                </a:cubicBezTo>
                <a:lnTo>
                  <a:pt x="38100" y="390525"/>
                </a:lnTo>
                <a:cubicBezTo>
                  <a:pt x="17058" y="390525"/>
                  <a:pt x="0" y="373467"/>
                  <a:pt x="0" y="3524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 w="12700">
            <a:solidFill>
              <a:srgbClr val="E07A5F">
                <a:alpha val="40000"/>
              </a:srgbClr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5005685" y="609600"/>
            <a:ext cx="2180555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spc="120" kern="0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Ready for What's Next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1685925" y="1352550"/>
            <a:ext cx="8820150" cy="2143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500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The question is not whether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4500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Subkhan can reach the next level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5486400" y="3724275"/>
            <a:ext cx="1219200" cy="38100"/>
          </a:xfrm>
          <a:custGeom>
            <a:avLst/>
            <a:gdLst/>
            <a:ahLst/>
            <a:cxnLst/>
            <a:rect l="l" t="t" r="r" b="b"/>
            <a:pathLst>
              <a:path w="1219200" h="38100">
                <a:moveTo>
                  <a:pt x="0" y="0"/>
                </a:moveTo>
                <a:lnTo>
                  <a:pt x="1219200" y="0"/>
                </a:lnTo>
                <a:lnTo>
                  <a:pt x="12192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8" name="Text 5"/>
          <p:cNvSpPr/>
          <p:nvPr/>
        </p:nvSpPr>
        <p:spPr>
          <a:xfrm>
            <a:off x="3261196" y="3990975"/>
            <a:ext cx="5667375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8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question is: </a:t>
            </a:r>
            <a:pPr algn="ctr">
              <a:lnSpc>
                <a:spcPct val="140000"/>
              </a:lnSpc>
            </a:pPr>
            <a:r>
              <a:rPr lang="en-US" sz="180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are you ready to be part of that journey?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212902" y="4776788"/>
            <a:ext cx="914400" cy="9525"/>
          </a:xfrm>
          <a:custGeom>
            <a:avLst/>
            <a:gdLst/>
            <a:ahLst/>
            <a:cxnLst/>
            <a:rect l="l" t="t" r="r" b="b"/>
            <a:pathLst>
              <a:path w="914400" h="9525">
                <a:moveTo>
                  <a:pt x="0" y="0"/>
                </a:moveTo>
                <a:lnTo>
                  <a:pt x="914400" y="0"/>
                </a:lnTo>
                <a:lnTo>
                  <a:pt x="914400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000000">
                  <a:alpha val="0"/>
                </a:srgbClr>
              </a:gs>
              <a:gs pos="100000">
                <a:srgbClr val="4A5C6A"/>
              </a:gs>
            </a:gsLst>
            <a:lin ang="0" scaled="1"/>
          </a:gradFill>
          <a:ln/>
        </p:spPr>
      </p:sp>
      <p:sp>
        <p:nvSpPr>
          <p:cNvPr id="10" name="Shape 7"/>
          <p:cNvSpPr/>
          <p:nvPr/>
        </p:nvSpPr>
        <p:spPr>
          <a:xfrm>
            <a:off x="4451152" y="47053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04745" y="83344"/>
                </a:moveTo>
                <a:lnTo>
                  <a:pt x="47923" y="83344"/>
                </a:lnTo>
                <a:cubicBezTo>
                  <a:pt x="48786" y="102543"/>
                  <a:pt x="53042" y="120223"/>
                  <a:pt x="59085" y="133171"/>
                </a:cubicBezTo>
                <a:cubicBezTo>
                  <a:pt x="62478" y="140464"/>
                  <a:pt x="66139" y="145613"/>
                  <a:pt x="69533" y="148769"/>
                </a:cubicBezTo>
                <a:cubicBezTo>
                  <a:pt x="72866" y="151894"/>
                  <a:pt x="75158" y="152400"/>
                  <a:pt x="76349" y="152400"/>
                </a:cubicBezTo>
                <a:cubicBezTo>
                  <a:pt x="77539" y="152400"/>
                  <a:pt x="79831" y="151894"/>
                  <a:pt x="83165" y="148769"/>
                </a:cubicBezTo>
                <a:cubicBezTo>
                  <a:pt x="86558" y="145613"/>
                  <a:pt x="90220" y="140434"/>
                  <a:pt x="93613" y="133171"/>
                </a:cubicBezTo>
                <a:cubicBezTo>
                  <a:pt x="99655" y="120223"/>
                  <a:pt x="103912" y="102543"/>
                  <a:pt x="104775" y="83344"/>
                </a:cubicBezTo>
                <a:close/>
                <a:moveTo>
                  <a:pt x="47893" y="69056"/>
                </a:moveTo>
                <a:lnTo>
                  <a:pt x="104715" y="69056"/>
                </a:lnTo>
                <a:cubicBezTo>
                  <a:pt x="103882" y="49857"/>
                  <a:pt x="99626" y="32177"/>
                  <a:pt x="93583" y="19229"/>
                </a:cubicBezTo>
                <a:cubicBezTo>
                  <a:pt x="90190" y="11966"/>
                  <a:pt x="86529" y="6787"/>
                  <a:pt x="83135" y="3631"/>
                </a:cubicBezTo>
                <a:cubicBezTo>
                  <a:pt x="79802" y="506"/>
                  <a:pt x="77510" y="0"/>
                  <a:pt x="76319" y="0"/>
                </a:cubicBezTo>
                <a:cubicBezTo>
                  <a:pt x="75128" y="0"/>
                  <a:pt x="72836" y="506"/>
                  <a:pt x="69503" y="3631"/>
                </a:cubicBezTo>
                <a:cubicBezTo>
                  <a:pt x="66109" y="6787"/>
                  <a:pt x="62448" y="11966"/>
                  <a:pt x="59055" y="19229"/>
                </a:cubicBezTo>
                <a:cubicBezTo>
                  <a:pt x="53013" y="32177"/>
                  <a:pt x="48756" y="49857"/>
                  <a:pt x="47893" y="69056"/>
                </a:cubicBezTo>
                <a:close/>
                <a:moveTo>
                  <a:pt x="33605" y="69056"/>
                </a:moveTo>
                <a:cubicBezTo>
                  <a:pt x="34647" y="43577"/>
                  <a:pt x="41225" y="19913"/>
                  <a:pt x="50840" y="4376"/>
                </a:cubicBezTo>
                <a:cubicBezTo>
                  <a:pt x="23426" y="14079"/>
                  <a:pt x="3244" y="39052"/>
                  <a:pt x="446" y="69056"/>
                </a:cubicBezTo>
                <a:lnTo>
                  <a:pt x="33605" y="69056"/>
                </a:lnTo>
                <a:close/>
                <a:moveTo>
                  <a:pt x="446" y="83344"/>
                </a:moveTo>
                <a:cubicBezTo>
                  <a:pt x="3244" y="113348"/>
                  <a:pt x="23426" y="138321"/>
                  <a:pt x="50840" y="148024"/>
                </a:cubicBezTo>
                <a:cubicBezTo>
                  <a:pt x="41225" y="132487"/>
                  <a:pt x="34647" y="108823"/>
                  <a:pt x="33605" y="83344"/>
                </a:cubicBezTo>
                <a:lnTo>
                  <a:pt x="446" y="83344"/>
                </a:lnTo>
                <a:close/>
                <a:moveTo>
                  <a:pt x="119033" y="83344"/>
                </a:moveTo>
                <a:cubicBezTo>
                  <a:pt x="117991" y="108823"/>
                  <a:pt x="111413" y="132487"/>
                  <a:pt x="101798" y="148024"/>
                </a:cubicBezTo>
                <a:cubicBezTo>
                  <a:pt x="129213" y="138291"/>
                  <a:pt x="149394" y="113348"/>
                  <a:pt x="152192" y="83344"/>
                </a:cubicBezTo>
                <a:lnTo>
                  <a:pt x="119033" y="83344"/>
                </a:lnTo>
                <a:close/>
                <a:moveTo>
                  <a:pt x="152192" y="69056"/>
                </a:moveTo>
                <a:cubicBezTo>
                  <a:pt x="149394" y="39052"/>
                  <a:pt x="129213" y="14079"/>
                  <a:pt x="101798" y="4376"/>
                </a:cubicBezTo>
                <a:cubicBezTo>
                  <a:pt x="111413" y="19913"/>
                  <a:pt x="117991" y="43577"/>
                  <a:pt x="119033" y="69056"/>
                </a:cubicBezTo>
                <a:lnTo>
                  <a:pt x="152192" y="69056"/>
                </a:ln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11" name="Text 8"/>
          <p:cNvSpPr/>
          <p:nvPr/>
        </p:nvSpPr>
        <p:spPr>
          <a:xfrm>
            <a:off x="4660702" y="4667250"/>
            <a:ext cx="933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heyibnu.com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5803925" y="47053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4288" y="19050"/>
                </a:moveTo>
                <a:cubicBezTo>
                  <a:pt x="6400" y="19050"/>
                  <a:pt x="0" y="25450"/>
                  <a:pt x="0" y="33338"/>
                </a:cubicBezTo>
                <a:cubicBezTo>
                  <a:pt x="0" y="37832"/>
                  <a:pt x="2113" y="42059"/>
                  <a:pt x="5715" y="44768"/>
                </a:cubicBezTo>
                <a:lnTo>
                  <a:pt x="67628" y="91202"/>
                </a:lnTo>
                <a:cubicBezTo>
                  <a:pt x="72717" y="95012"/>
                  <a:pt x="79683" y="95012"/>
                  <a:pt x="84773" y="91202"/>
                </a:cubicBezTo>
                <a:lnTo>
                  <a:pt x="146685" y="44767"/>
                </a:lnTo>
                <a:cubicBezTo>
                  <a:pt x="150287" y="42059"/>
                  <a:pt x="152400" y="37832"/>
                  <a:pt x="152400" y="33337"/>
                </a:cubicBezTo>
                <a:cubicBezTo>
                  <a:pt x="152400" y="25450"/>
                  <a:pt x="146000" y="19050"/>
                  <a:pt x="138113" y="19050"/>
                </a:cubicBezTo>
                <a:lnTo>
                  <a:pt x="14288" y="19050"/>
                </a:lnTo>
                <a:close/>
                <a:moveTo>
                  <a:pt x="0" y="58341"/>
                </a:moveTo>
                <a:lnTo>
                  <a:pt x="0" y="114300"/>
                </a:lnTo>
                <a:cubicBezTo>
                  <a:pt x="0" y="124807"/>
                  <a:pt x="8543" y="133350"/>
                  <a:pt x="19050" y="133350"/>
                </a:cubicBezTo>
                <a:lnTo>
                  <a:pt x="133350" y="133350"/>
                </a:lnTo>
                <a:cubicBezTo>
                  <a:pt x="143857" y="133350"/>
                  <a:pt x="152400" y="124807"/>
                  <a:pt x="152400" y="114300"/>
                </a:cubicBezTo>
                <a:lnTo>
                  <a:pt x="152400" y="58341"/>
                </a:lnTo>
                <a:lnTo>
                  <a:pt x="93345" y="102632"/>
                </a:lnTo>
                <a:cubicBezTo>
                  <a:pt x="83195" y="110252"/>
                  <a:pt x="69205" y="110252"/>
                  <a:pt x="59055" y="102632"/>
                </a:cubicBezTo>
                <a:lnTo>
                  <a:pt x="0" y="58341"/>
                </a:ln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13" name="Text 10"/>
          <p:cNvSpPr/>
          <p:nvPr/>
        </p:nvSpPr>
        <p:spPr>
          <a:xfrm>
            <a:off x="6013475" y="4667250"/>
            <a:ext cx="17811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cpnspupribnu@gmail.com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8064698" y="4776788"/>
            <a:ext cx="914400" cy="9525"/>
          </a:xfrm>
          <a:custGeom>
            <a:avLst/>
            <a:gdLst/>
            <a:ahLst/>
            <a:cxnLst/>
            <a:rect l="l" t="t" r="r" b="b"/>
            <a:pathLst>
              <a:path w="914400" h="9525">
                <a:moveTo>
                  <a:pt x="0" y="0"/>
                </a:moveTo>
                <a:lnTo>
                  <a:pt x="914400" y="0"/>
                </a:lnTo>
                <a:lnTo>
                  <a:pt x="914400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000000">
                  <a:alpha val="0"/>
                </a:srgbClr>
              </a:gs>
              <a:gs pos="100000">
                <a:srgbClr val="4A5C6A"/>
              </a:gs>
            </a:gsLst>
            <a:lin ang="10800000" scaled="1"/>
          </a:gradFill>
          <a:ln/>
        </p:spPr>
      </p:sp>
      <p:sp>
        <p:nvSpPr>
          <p:cNvPr id="15" name="Shape 12"/>
          <p:cNvSpPr/>
          <p:nvPr/>
        </p:nvSpPr>
        <p:spPr>
          <a:xfrm>
            <a:off x="3546277" y="5205413"/>
            <a:ext cx="1543050" cy="1152525"/>
          </a:xfrm>
          <a:custGeom>
            <a:avLst/>
            <a:gdLst/>
            <a:ahLst/>
            <a:cxnLst/>
            <a:rect l="l" t="t" r="r" b="b"/>
            <a:pathLst>
              <a:path w="1543050" h="1152525">
                <a:moveTo>
                  <a:pt x="76205" y="0"/>
                </a:moveTo>
                <a:lnTo>
                  <a:pt x="1466845" y="0"/>
                </a:lnTo>
                <a:cubicBezTo>
                  <a:pt x="1508932" y="0"/>
                  <a:pt x="1543050" y="34118"/>
                  <a:pt x="1543050" y="76205"/>
                </a:cubicBezTo>
                <a:lnTo>
                  <a:pt x="1543050" y="1076320"/>
                </a:lnTo>
                <a:cubicBezTo>
                  <a:pt x="1543050" y="1118407"/>
                  <a:pt x="1508932" y="1152525"/>
                  <a:pt x="1466845" y="1152525"/>
                </a:cubicBezTo>
                <a:lnTo>
                  <a:pt x="76205" y="1152525"/>
                </a:lnTo>
                <a:cubicBezTo>
                  <a:pt x="34118" y="1152525"/>
                  <a:pt x="0" y="1118407"/>
                  <a:pt x="0" y="1076320"/>
                </a:cubicBezTo>
                <a:lnTo>
                  <a:pt x="0" y="76205"/>
                </a:lnTo>
                <a:cubicBezTo>
                  <a:pt x="0" y="34146"/>
                  <a:pt x="34146" y="0"/>
                  <a:pt x="76205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 w="12700">
            <a:solidFill>
              <a:srgbClr val="4A5C6A">
                <a:alpha val="40000"/>
              </a:srgbClr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3632002" y="5362575"/>
            <a:ext cx="13716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E07A5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3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3665339" y="5781675"/>
            <a:ext cx="13049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Parallel Worlds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3670102" y="6010275"/>
            <a:ext cx="12954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Tech • Gov • Business</a:t>
            </a:r>
            <a:endParaRPr lang="en-US" sz="1600" dirty="0"/>
          </a:p>
        </p:txBody>
      </p:sp>
      <p:sp>
        <p:nvSpPr>
          <p:cNvPr id="19" name="Shape 16"/>
          <p:cNvSpPr/>
          <p:nvPr/>
        </p:nvSpPr>
        <p:spPr>
          <a:xfrm>
            <a:off x="5325442" y="5205413"/>
            <a:ext cx="1543050" cy="1152525"/>
          </a:xfrm>
          <a:custGeom>
            <a:avLst/>
            <a:gdLst/>
            <a:ahLst/>
            <a:cxnLst/>
            <a:rect l="l" t="t" r="r" b="b"/>
            <a:pathLst>
              <a:path w="1543050" h="1152525">
                <a:moveTo>
                  <a:pt x="76205" y="0"/>
                </a:moveTo>
                <a:lnTo>
                  <a:pt x="1466845" y="0"/>
                </a:lnTo>
                <a:cubicBezTo>
                  <a:pt x="1508932" y="0"/>
                  <a:pt x="1543050" y="34118"/>
                  <a:pt x="1543050" y="76205"/>
                </a:cubicBezTo>
                <a:lnTo>
                  <a:pt x="1543050" y="1076320"/>
                </a:lnTo>
                <a:cubicBezTo>
                  <a:pt x="1543050" y="1118407"/>
                  <a:pt x="1508932" y="1152525"/>
                  <a:pt x="1466845" y="1152525"/>
                </a:cubicBezTo>
                <a:lnTo>
                  <a:pt x="76205" y="1152525"/>
                </a:lnTo>
                <a:cubicBezTo>
                  <a:pt x="34118" y="1152525"/>
                  <a:pt x="0" y="1118407"/>
                  <a:pt x="0" y="1076320"/>
                </a:cubicBezTo>
                <a:lnTo>
                  <a:pt x="0" y="76205"/>
                </a:lnTo>
                <a:cubicBezTo>
                  <a:pt x="0" y="34146"/>
                  <a:pt x="34146" y="0"/>
                  <a:pt x="76205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 w="12700">
            <a:solidFill>
              <a:srgbClr val="4A5C6A">
                <a:alpha val="40000"/>
              </a:srgbClr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5411167" y="5362575"/>
            <a:ext cx="13716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E07A5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500K+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5444505" y="5781675"/>
            <a:ext cx="13049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Lives Impacted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5449267" y="6010275"/>
            <a:ext cx="12954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Through SIBARU</a:t>
            </a:r>
            <a:endParaRPr lang="en-US" sz="1600" dirty="0"/>
          </a:p>
        </p:txBody>
      </p:sp>
      <p:sp>
        <p:nvSpPr>
          <p:cNvPr id="23" name="Shape 20"/>
          <p:cNvSpPr/>
          <p:nvPr/>
        </p:nvSpPr>
        <p:spPr>
          <a:xfrm>
            <a:off x="7104608" y="5205413"/>
            <a:ext cx="1543050" cy="1152525"/>
          </a:xfrm>
          <a:custGeom>
            <a:avLst/>
            <a:gdLst/>
            <a:ahLst/>
            <a:cxnLst/>
            <a:rect l="l" t="t" r="r" b="b"/>
            <a:pathLst>
              <a:path w="1543050" h="1152525">
                <a:moveTo>
                  <a:pt x="76205" y="0"/>
                </a:moveTo>
                <a:lnTo>
                  <a:pt x="1466845" y="0"/>
                </a:lnTo>
                <a:cubicBezTo>
                  <a:pt x="1508932" y="0"/>
                  <a:pt x="1543050" y="34118"/>
                  <a:pt x="1543050" y="76205"/>
                </a:cubicBezTo>
                <a:lnTo>
                  <a:pt x="1543050" y="1076320"/>
                </a:lnTo>
                <a:cubicBezTo>
                  <a:pt x="1543050" y="1118407"/>
                  <a:pt x="1508932" y="1152525"/>
                  <a:pt x="1466845" y="1152525"/>
                </a:cubicBezTo>
                <a:lnTo>
                  <a:pt x="76205" y="1152525"/>
                </a:lnTo>
                <a:cubicBezTo>
                  <a:pt x="34118" y="1152525"/>
                  <a:pt x="0" y="1118407"/>
                  <a:pt x="0" y="1076320"/>
                </a:cubicBezTo>
                <a:lnTo>
                  <a:pt x="0" y="76205"/>
                </a:lnTo>
                <a:cubicBezTo>
                  <a:pt x="0" y="34146"/>
                  <a:pt x="34146" y="0"/>
                  <a:pt x="76205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 w="12700">
            <a:solidFill>
              <a:srgbClr val="4A5C6A">
                <a:alpha val="40000"/>
              </a:srgbClr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7190333" y="5362575"/>
            <a:ext cx="13716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E07A5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2027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7223671" y="5781675"/>
            <a:ext cx="13049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PhD Target</a:t>
            </a:r>
            <a:endParaRPr lang="en-US" sz="1600" dirty="0"/>
          </a:p>
        </p:txBody>
      </p:sp>
      <p:sp>
        <p:nvSpPr>
          <p:cNvPr id="26" name="Text 23"/>
          <p:cNvSpPr/>
          <p:nvPr/>
        </p:nvSpPr>
        <p:spPr>
          <a:xfrm>
            <a:off x="7228433" y="6010275"/>
            <a:ext cx="12954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Top-100 University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105" kern="0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Introduction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The Profile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00050" y="1333500"/>
            <a:ext cx="6657975" cy="1314450"/>
          </a:xfrm>
          <a:custGeom>
            <a:avLst/>
            <a:gdLst/>
            <a:ahLst/>
            <a:cxnLst/>
            <a:rect l="l" t="t" r="r" b="b"/>
            <a:pathLst>
              <a:path w="6657975" h="1314450">
                <a:moveTo>
                  <a:pt x="0" y="0"/>
                </a:moveTo>
                <a:lnTo>
                  <a:pt x="6581776" y="0"/>
                </a:lnTo>
                <a:cubicBezTo>
                  <a:pt x="6623860" y="0"/>
                  <a:pt x="6657975" y="34115"/>
                  <a:pt x="6657975" y="76199"/>
                </a:cubicBezTo>
                <a:lnTo>
                  <a:pt x="6657975" y="1238251"/>
                </a:lnTo>
                <a:cubicBezTo>
                  <a:pt x="6657975" y="1280335"/>
                  <a:pt x="6623860" y="1314450"/>
                  <a:pt x="6581776" y="1314450"/>
                </a:cubicBezTo>
                <a:lnTo>
                  <a:pt x="0" y="1314450"/>
                </a:lnTo>
                <a:lnTo>
                  <a:pt x="0" y="0"/>
                </a:lnTo>
                <a:close/>
              </a:path>
            </a:pathLst>
          </a:custGeom>
          <a:solidFill>
            <a:srgbClr val="4A5C6A">
              <a:alpha val="14902"/>
            </a:srgbClr>
          </a:solidFill>
          <a:ln/>
        </p:spPr>
      </p:sp>
      <p:sp>
        <p:nvSpPr>
          <p:cNvPr id="5" name="Shape 3"/>
          <p:cNvSpPr/>
          <p:nvPr/>
        </p:nvSpPr>
        <p:spPr>
          <a:xfrm>
            <a:off x="400050" y="1333500"/>
            <a:ext cx="38100" cy="1314450"/>
          </a:xfrm>
          <a:custGeom>
            <a:avLst/>
            <a:gdLst/>
            <a:ahLst/>
            <a:cxnLst/>
            <a:rect l="l" t="t" r="r" b="b"/>
            <a:pathLst>
              <a:path w="38100" h="1314450">
                <a:moveTo>
                  <a:pt x="0" y="0"/>
                </a:moveTo>
                <a:lnTo>
                  <a:pt x="38100" y="0"/>
                </a:lnTo>
                <a:lnTo>
                  <a:pt x="38100" y="1314450"/>
                </a:lnTo>
                <a:lnTo>
                  <a:pt x="0" y="1314450"/>
                </a:lnTo>
                <a:lnTo>
                  <a:pt x="0" y="0"/>
                </a:ln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6" name="Text 4"/>
          <p:cNvSpPr/>
          <p:nvPr/>
        </p:nvSpPr>
        <p:spPr>
          <a:xfrm>
            <a:off x="609600" y="1524000"/>
            <a:ext cx="6353175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0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 rare combination.</a:t>
            </a:r>
            <a:pPr>
              <a:lnSpc>
                <a:spcPct val="140000"/>
              </a:lnSpc>
            </a:pPr>
            <a:r>
              <a:rPr lang="en-US" sz="1500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Someone who understands AI technically, navigates government bureaucracy effectively, builds businesses actively, and constructs academic contributions simultaneously.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381000" y="2795588"/>
            <a:ext cx="6677025" cy="3686175"/>
          </a:xfrm>
          <a:custGeom>
            <a:avLst/>
            <a:gdLst/>
            <a:ahLst/>
            <a:cxnLst/>
            <a:rect l="l" t="t" r="r" b="b"/>
            <a:pathLst>
              <a:path w="6677025" h="3686175">
                <a:moveTo>
                  <a:pt x="76193" y="0"/>
                </a:moveTo>
                <a:lnTo>
                  <a:pt x="6600832" y="0"/>
                </a:lnTo>
                <a:cubicBezTo>
                  <a:pt x="6642912" y="0"/>
                  <a:pt x="6677025" y="34113"/>
                  <a:pt x="6677025" y="76193"/>
                </a:cubicBezTo>
                <a:lnTo>
                  <a:pt x="6677025" y="3609982"/>
                </a:lnTo>
                <a:cubicBezTo>
                  <a:pt x="6677025" y="3652062"/>
                  <a:pt x="6642912" y="3686175"/>
                  <a:pt x="6600832" y="3686175"/>
                </a:cubicBezTo>
                <a:lnTo>
                  <a:pt x="76193" y="3686175"/>
                </a:lnTo>
                <a:cubicBezTo>
                  <a:pt x="34113" y="3686175"/>
                  <a:pt x="0" y="3652062"/>
                  <a:pt x="0" y="3609982"/>
                </a:cubicBezTo>
                <a:lnTo>
                  <a:pt x="0" y="76193"/>
                </a:lnTo>
                <a:cubicBezTo>
                  <a:pt x="0" y="34141"/>
                  <a:pt x="34141" y="0"/>
                  <a:pt x="76193" y="0"/>
                </a:cubicBezTo>
                <a:close/>
              </a:path>
            </a:pathLst>
          </a:custGeom>
          <a:solidFill>
            <a:srgbClr val="4A5C6A">
              <a:alpha val="10196"/>
            </a:srgbClr>
          </a:solidFill>
          <a:ln/>
        </p:spPr>
      </p:sp>
      <p:sp>
        <p:nvSpPr>
          <p:cNvPr id="8" name="Shape 6"/>
          <p:cNvSpPr/>
          <p:nvPr/>
        </p:nvSpPr>
        <p:spPr>
          <a:xfrm>
            <a:off x="571500" y="3359944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678656" y="3464719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58936" y="8037"/>
                </a:moveTo>
                <a:cubicBezTo>
                  <a:pt x="58936" y="3583"/>
                  <a:pt x="55353" y="0"/>
                  <a:pt x="50899" y="0"/>
                </a:cubicBezTo>
                <a:cubicBezTo>
                  <a:pt x="46446" y="0"/>
                  <a:pt x="42863" y="3583"/>
                  <a:pt x="42863" y="8037"/>
                </a:cubicBezTo>
                <a:lnTo>
                  <a:pt x="42863" y="21431"/>
                </a:lnTo>
                <a:cubicBezTo>
                  <a:pt x="31042" y="21431"/>
                  <a:pt x="21431" y="31042"/>
                  <a:pt x="21431" y="42863"/>
                </a:cubicBezTo>
                <a:lnTo>
                  <a:pt x="8037" y="42863"/>
                </a:lnTo>
                <a:cubicBezTo>
                  <a:pt x="3583" y="42863"/>
                  <a:pt x="0" y="46446"/>
                  <a:pt x="0" y="50899"/>
                </a:cubicBezTo>
                <a:cubicBezTo>
                  <a:pt x="0" y="55353"/>
                  <a:pt x="3583" y="58936"/>
                  <a:pt x="8037" y="58936"/>
                </a:cubicBezTo>
                <a:lnTo>
                  <a:pt x="21431" y="58936"/>
                </a:lnTo>
                <a:lnTo>
                  <a:pt x="21431" y="77688"/>
                </a:lnTo>
                <a:lnTo>
                  <a:pt x="8037" y="77688"/>
                </a:lnTo>
                <a:cubicBezTo>
                  <a:pt x="3583" y="77688"/>
                  <a:pt x="0" y="81271"/>
                  <a:pt x="0" y="85725"/>
                </a:cubicBezTo>
                <a:cubicBezTo>
                  <a:pt x="0" y="90179"/>
                  <a:pt x="3583" y="93762"/>
                  <a:pt x="8037" y="93762"/>
                </a:cubicBezTo>
                <a:lnTo>
                  <a:pt x="21431" y="93762"/>
                </a:lnTo>
                <a:lnTo>
                  <a:pt x="21431" y="112514"/>
                </a:lnTo>
                <a:lnTo>
                  <a:pt x="8037" y="112514"/>
                </a:lnTo>
                <a:cubicBezTo>
                  <a:pt x="3583" y="112514"/>
                  <a:pt x="0" y="116097"/>
                  <a:pt x="0" y="120551"/>
                </a:cubicBezTo>
                <a:cubicBezTo>
                  <a:pt x="0" y="125004"/>
                  <a:pt x="3583" y="128588"/>
                  <a:pt x="8037" y="128588"/>
                </a:cubicBezTo>
                <a:lnTo>
                  <a:pt x="21431" y="128588"/>
                </a:lnTo>
                <a:cubicBezTo>
                  <a:pt x="21431" y="140408"/>
                  <a:pt x="31042" y="150019"/>
                  <a:pt x="42863" y="150019"/>
                </a:cubicBezTo>
                <a:lnTo>
                  <a:pt x="42863" y="163413"/>
                </a:lnTo>
                <a:cubicBezTo>
                  <a:pt x="42863" y="167867"/>
                  <a:pt x="46446" y="171450"/>
                  <a:pt x="50899" y="171450"/>
                </a:cubicBezTo>
                <a:cubicBezTo>
                  <a:pt x="55353" y="171450"/>
                  <a:pt x="58936" y="167867"/>
                  <a:pt x="58936" y="163413"/>
                </a:cubicBezTo>
                <a:lnTo>
                  <a:pt x="58936" y="150019"/>
                </a:lnTo>
                <a:lnTo>
                  <a:pt x="77688" y="150019"/>
                </a:lnTo>
                <a:lnTo>
                  <a:pt x="77688" y="163413"/>
                </a:lnTo>
                <a:cubicBezTo>
                  <a:pt x="77688" y="167867"/>
                  <a:pt x="81271" y="171450"/>
                  <a:pt x="85725" y="171450"/>
                </a:cubicBezTo>
                <a:cubicBezTo>
                  <a:pt x="90179" y="171450"/>
                  <a:pt x="93762" y="167867"/>
                  <a:pt x="93762" y="163413"/>
                </a:cubicBezTo>
                <a:lnTo>
                  <a:pt x="93762" y="150019"/>
                </a:lnTo>
                <a:lnTo>
                  <a:pt x="112514" y="150019"/>
                </a:lnTo>
                <a:lnTo>
                  <a:pt x="112514" y="163413"/>
                </a:lnTo>
                <a:cubicBezTo>
                  <a:pt x="112514" y="167867"/>
                  <a:pt x="116097" y="171450"/>
                  <a:pt x="120551" y="171450"/>
                </a:cubicBezTo>
                <a:cubicBezTo>
                  <a:pt x="125004" y="171450"/>
                  <a:pt x="128588" y="167867"/>
                  <a:pt x="128588" y="163413"/>
                </a:cubicBezTo>
                <a:lnTo>
                  <a:pt x="128588" y="150019"/>
                </a:lnTo>
                <a:cubicBezTo>
                  <a:pt x="140408" y="150019"/>
                  <a:pt x="150019" y="140408"/>
                  <a:pt x="150019" y="128588"/>
                </a:cubicBezTo>
                <a:lnTo>
                  <a:pt x="163413" y="128588"/>
                </a:lnTo>
                <a:cubicBezTo>
                  <a:pt x="167867" y="128588"/>
                  <a:pt x="171450" y="125004"/>
                  <a:pt x="171450" y="120551"/>
                </a:cubicBezTo>
                <a:cubicBezTo>
                  <a:pt x="171450" y="116097"/>
                  <a:pt x="167867" y="112514"/>
                  <a:pt x="163413" y="112514"/>
                </a:cubicBezTo>
                <a:lnTo>
                  <a:pt x="150019" y="112514"/>
                </a:lnTo>
                <a:lnTo>
                  <a:pt x="150019" y="93762"/>
                </a:lnTo>
                <a:lnTo>
                  <a:pt x="163413" y="93762"/>
                </a:lnTo>
                <a:cubicBezTo>
                  <a:pt x="167867" y="93762"/>
                  <a:pt x="171450" y="90179"/>
                  <a:pt x="171450" y="85725"/>
                </a:cubicBezTo>
                <a:cubicBezTo>
                  <a:pt x="171450" y="81271"/>
                  <a:pt x="167867" y="77688"/>
                  <a:pt x="163413" y="77688"/>
                </a:cubicBezTo>
                <a:lnTo>
                  <a:pt x="150019" y="77688"/>
                </a:lnTo>
                <a:lnTo>
                  <a:pt x="150019" y="58936"/>
                </a:lnTo>
                <a:lnTo>
                  <a:pt x="163413" y="58936"/>
                </a:lnTo>
                <a:cubicBezTo>
                  <a:pt x="167867" y="58936"/>
                  <a:pt x="171450" y="55353"/>
                  <a:pt x="171450" y="50899"/>
                </a:cubicBezTo>
                <a:cubicBezTo>
                  <a:pt x="171450" y="46446"/>
                  <a:pt x="167867" y="42863"/>
                  <a:pt x="163413" y="42863"/>
                </a:cubicBezTo>
                <a:lnTo>
                  <a:pt x="150019" y="42863"/>
                </a:lnTo>
                <a:cubicBezTo>
                  <a:pt x="150019" y="31042"/>
                  <a:pt x="140408" y="21431"/>
                  <a:pt x="128588" y="21431"/>
                </a:cubicBezTo>
                <a:lnTo>
                  <a:pt x="128588" y="8037"/>
                </a:lnTo>
                <a:cubicBezTo>
                  <a:pt x="128588" y="3583"/>
                  <a:pt x="125004" y="0"/>
                  <a:pt x="120551" y="0"/>
                </a:cubicBezTo>
                <a:cubicBezTo>
                  <a:pt x="116097" y="0"/>
                  <a:pt x="112514" y="3583"/>
                  <a:pt x="112514" y="8037"/>
                </a:cubicBezTo>
                <a:lnTo>
                  <a:pt x="112514" y="21431"/>
                </a:lnTo>
                <a:lnTo>
                  <a:pt x="93762" y="21431"/>
                </a:lnTo>
                <a:lnTo>
                  <a:pt x="93762" y="8037"/>
                </a:lnTo>
                <a:cubicBezTo>
                  <a:pt x="93762" y="3583"/>
                  <a:pt x="90179" y="0"/>
                  <a:pt x="85725" y="0"/>
                </a:cubicBezTo>
                <a:cubicBezTo>
                  <a:pt x="81271" y="0"/>
                  <a:pt x="77688" y="3583"/>
                  <a:pt x="77688" y="8037"/>
                </a:cubicBezTo>
                <a:lnTo>
                  <a:pt x="77688" y="21431"/>
                </a:lnTo>
                <a:lnTo>
                  <a:pt x="58936" y="21431"/>
                </a:lnTo>
                <a:lnTo>
                  <a:pt x="58936" y="8037"/>
                </a:lnTo>
                <a:close/>
                <a:moveTo>
                  <a:pt x="53578" y="42863"/>
                </a:moveTo>
                <a:lnTo>
                  <a:pt x="117872" y="42863"/>
                </a:lnTo>
                <a:cubicBezTo>
                  <a:pt x="123799" y="42863"/>
                  <a:pt x="128588" y="47651"/>
                  <a:pt x="128588" y="53578"/>
                </a:cubicBezTo>
                <a:lnTo>
                  <a:pt x="128588" y="117872"/>
                </a:lnTo>
                <a:cubicBezTo>
                  <a:pt x="128588" y="123799"/>
                  <a:pt x="123799" y="128588"/>
                  <a:pt x="117872" y="128588"/>
                </a:cubicBezTo>
                <a:lnTo>
                  <a:pt x="53578" y="128588"/>
                </a:lnTo>
                <a:cubicBezTo>
                  <a:pt x="47651" y="128588"/>
                  <a:pt x="42863" y="123799"/>
                  <a:pt x="42863" y="117872"/>
                </a:cubicBezTo>
                <a:lnTo>
                  <a:pt x="42863" y="53578"/>
                </a:lnTo>
                <a:cubicBezTo>
                  <a:pt x="42863" y="47651"/>
                  <a:pt x="47651" y="42863"/>
                  <a:pt x="53578" y="42863"/>
                </a:cubicBezTo>
                <a:close/>
                <a:moveTo>
                  <a:pt x="58936" y="58936"/>
                </a:moveTo>
                <a:lnTo>
                  <a:pt x="58936" y="112514"/>
                </a:lnTo>
                <a:lnTo>
                  <a:pt x="112514" y="112514"/>
                </a:lnTo>
                <a:lnTo>
                  <a:pt x="112514" y="58936"/>
                </a:lnTo>
                <a:lnTo>
                  <a:pt x="58936" y="58936"/>
                </a:ln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10" name="Text 8"/>
          <p:cNvSpPr/>
          <p:nvPr/>
        </p:nvSpPr>
        <p:spPr>
          <a:xfrm>
            <a:off x="1066800" y="3417094"/>
            <a:ext cx="15144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Technical Depth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71500" y="3817144"/>
            <a:ext cx="314325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Computer Science graduate with MBA in Strategic Management. 50+ certifications in digital governance and IT systems.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794745" y="3359944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</p:sp>
      <p:sp>
        <p:nvSpPr>
          <p:cNvPr id="13" name="Shape 11"/>
          <p:cNvSpPr/>
          <p:nvPr/>
        </p:nvSpPr>
        <p:spPr>
          <a:xfrm>
            <a:off x="3901901" y="3464719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91049" y="6764"/>
                </a:moveTo>
                <a:cubicBezTo>
                  <a:pt x="87768" y="4889"/>
                  <a:pt x="83716" y="4889"/>
                  <a:pt x="80401" y="6764"/>
                </a:cubicBezTo>
                <a:lnTo>
                  <a:pt x="5391" y="49627"/>
                </a:lnTo>
                <a:cubicBezTo>
                  <a:pt x="1172" y="52038"/>
                  <a:pt x="-904" y="56994"/>
                  <a:pt x="335" y="61682"/>
                </a:cubicBezTo>
                <a:cubicBezTo>
                  <a:pt x="1574" y="66370"/>
                  <a:pt x="5860" y="69652"/>
                  <a:pt x="10716" y="69652"/>
                </a:cubicBezTo>
                <a:lnTo>
                  <a:pt x="21431" y="69652"/>
                </a:lnTo>
                <a:lnTo>
                  <a:pt x="21431" y="139303"/>
                </a:lnTo>
                <a:lnTo>
                  <a:pt x="21431" y="139303"/>
                </a:lnTo>
                <a:lnTo>
                  <a:pt x="4286" y="152162"/>
                </a:lnTo>
                <a:cubicBezTo>
                  <a:pt x="1574" y="154171"/>
                  <a:pt x="0" y="157352"/>
                  <a:pt x="0" y="160734"/>
                </a:cubicBezTo>
                <a:cubicBezTo>
                  <a:pt x="0" y="166661"/>
                  <a:pt x="4789" y="171450"/>
                  <a:pt x="10716" y="171450"/>
                </a:cubicBezTo>
                <a:lnTo>
                  <a:pt x="160734" y="171450"/>
                </a:lnTo>
                <a:cubicBezTo>
                  <a:pt x="166661" y="171450"/>
                  <a:pt x="171450" y="166661"/>
                  <a:pt x="171450" y="160734"/>
                </a:cubicBezTo>
                <a:cubicBezTo>
                  <a:pt x="171450" y="157352"/>
                  <a:pt x="169876" y="154171"/>
                  <a:pt x="167164" y="152162"/>
                </a:cubicBezTo>
                <a:lnTo>
                  <a:pt x="150019" y="139303"/>
                </a:lnTo>
                <a:lnTo>
                  <a:pt x="150019" y="69652"/>
                </a:lnTo>
                <a:lnTo>
                  <a:pt x="160734" y="69652"/>
                </a:lnTo>
                <a:cubicBezTo>
                  <a:pt x="165590" y="69652"/>
                  <a:pt x="169843" y="66370"/>
                  <a:pt x="171082" y="61682"/>
                </a:cubicBezTo>
                <a:cubicBezTo>
                  <a:pt x="172321" y="56994"/>
                  <a:pt x="170244" y="52038"/>
                  <a:pt x="166025" y="49627"/>
                </a:cubicBezTo>
                <a:lnTo>
                  <a:pt x="91016" y="6764"/>
                </a:lnTo>
                <a:close/>
                <a:moveTo>
                  <a:pt x="133945" y="69652"/>
                </a:moveTo>
                <a:lnTo>
                  <a:pt x="133945" y="139303"/>
                </a:lnTo>
                <a:lnTo>
                  <a:pt x="112514" y="139303"/>
                </a:lnTo>
                <a:lnTo>
                  <a:pt x="112514" y="69652"/>
                </a:lnTo>
                <a:lnTo>
                  <a:pt x="133945" y="69652"/>
                </a:lnTo>
                <a:close/>
                <a:moveTo>
                  <a:pt x="96441" y="69652"/>
                </a:moveTo>
                <a:lnTo>
                  <a:pt x="96441" y="139303"/>
                </a:lnTo>
                <a:lnTo>
                  <a:pt x="75009" y="139303"/>
                </a:lnTo>
                <a:lnTo>
                  <a:pt x="75009" y="69652"/>
                </a:lnTo>
                <a:lnTo>
                  <a:pt x="96441" y="69652"/>
                </a:lnTo>
                <a:close/>
                <a:moveTo>
                  <a:pt x="58936" y="69652"/>
                </a:moveTo>
                <a:lnTo>
                  <a:pt x="58936" y="139303"/>
                </a:lnTo>
                <a:lnTo>
                  <a:pt x="37505" y="139303"/>
                </a:lnTo>
                <a:lnTo>
                  <a:pt x="37505" y="69652"/>
                </a:lnTo>
                <a:lnTo>
                  <a:pt x="58936" y="69652"/>
                </a:lnTo>
                <a:close/>
                <a:moveTo>
                  <a:pt x="85725" y="32147"/>
                </a:moveTo>
                <a:cubicBezTo>
                  <a:pt x="91639" y="32147"/>
                  <a:pt x="96441" y="36948"/>
                  <a:pt x="96441" y="42863"/>
                </a:cubicBezTo>
                <a:cubicBezTo>
                  <a:pt x="96441" y="48777"/>
                  <a:pt x="91639" y="53578"/>
                  <a:pt x="85725" y="53578"/>
                </a:cubicBezTo>
                <a:cubicBezTo>
                  <a:pt x="79811" y="53578"/>
                  <a:pt x="75009" y="48777"/>
                  <a:pt x="75009" y="42863"/>
                </a:cubicBezTo>
                <a:cubicBezTo>
                  <a:pt x="75009" y="36948"/>
                  <a:pt x="79811" y="32147"/>
                  <a:pt x="85725" y="32147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14" name="Text 12"/>
          <p:cNvSpPr/>
          <p:nvPr/>
        </p:nvSpPr>
        <p:spPr>
          <a:xfrm>
            <a:off x="4290045" y="3417094"/>
            <a:ext cx="18383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Government Impact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3794745" y="3817144"/>
            <a:ext cx="314325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Active civil servant at KemenPKP, leading digital transformation initiatives that serve millions of Indonesians.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71500" y="4712494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</p:sp>
      <p:sp>
        <p:nvSpPr>
          <p:cNvPr id="17" name="Shape 15"/>
          <p:cNvSpPr/>
          <p:nvPr/>
        </p:nvSpPr>
        <p:spPr>
          <a:xfrm>
            <a:off x="678656" y="4817269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42863" y="107156"/>
                </a:moveTo>
                <a:lnTo>
                  <a:pt x="8204" y="107156"/>
                </a:lnTo>
                <a:cubicBezTo>
                  <a:pt x="-134" y="107156"/>
                  <a:pt x="-5257" y="98081"/>
                  <a:pt x="-971" y="90915"/>
                </a:cubicBezTo>
                <a:lnTo>
                  <a:pt x="16743" y="61380"/>
                </a:lnTo>
                <a:cubicBezTo>
                  <a:pt x="19656" y="56525"/>
                  <a:pt x="24880" y="53578"/>
                  <a:pt x="30540" y="53578"/>
                </a:cubicBezTo>
                <a:lnTo>
                  <a:pt x="62352" y="53578"/>
                </a:lnTo>
                <a:cubicBezTo>
                  <a:pt x="87835" y="10414"/>
                  <a:pt x="125842" y="8238"/>
                  <a:pt x="151258" y="11955"/>
                </a:cubicBezTo>
                <a:cubicBezTo>
                  <a:pt x="155544" y="12591"/>
                  <a:pt x="158893" y="15939"/>
                  <a:pt x="159495" y="20192"/>
                </a:cubicBezTo>
                <a:cubicBezTo>
                  <a:pt x="163212" y="45608"/>
                  <a:pt x="161036" y="83615"/>
                  <a:pt x="117872" y="109098"/>
                </a:cubicBezTo>
                <a:lnTo>
                  <a:pt x="117872" y="140910"/>
                </a:lnTo>
                <a:cubicBezTo>
                  <a:pt x="117872" y="146570"/>
                  <a:pt x="114925" y="151794"/>
                  <a:pt x="110070" y="154707"/>
                </a:cubicBezTo>
                <a:lnTo>
                  <a:pt x="80535" y="172421"/>
                </a:lnTo>
                <a:cubicBezTo>
                  <a:pt x="73402" y="176707"/>
                  <a:pt x="64294" y="171550"/>
                  <a:pt x="64294" y="163246"/>
                </a:cubicBezTo>
                <a:lnTo>
                  <a:pt x="64294" y="128588"/>
                </a:lnTo>
                <a:cubicBezTo>
                  <a:pt x="64294" y="116767"/>
                  <a:pt x="54683" y="107156"/>
                  <a:pt x="42863" y="107156"/>
                </a:cubicBezTo>
                <a:lnTo>
                  <a:pt x="42829" y="107156"/>
                </a:lnTo>
                <a:close/>
                <a:moveTo>
                  <a:pt x="133945" y="53578"/>
                </a:moveTo>
                <a:cubicBezTo>
                  <a:pt x="133945" y="44707"/>
                  <a:pt x="126743" y="37505"/>
                  <a:pt x="117872" y="37505"/>
                </a:cubicBezTo>
                <a:cubicBezTo>
                  <a:pt x="109001" y="37505"/>
                  <a:pt x="101798" y="44707"/>
                  <a:pt x="101798" y="53578"/>
                </a:cubicBezTo>
                <a:cubicBezTo>
                  <a:pt x="101798" y="62449"/>
                  <a:pt x="109001" y="69652"/>
                  <a:pt x="117872" y="69652"/>
                </a:cubicBezTo>
                <a:cubicBezTo>
                  <a:pt x="126743" y="69652"/>
                  <a:pt x="133945" y="62449"/>
                  <a:pt x="133945" y="53578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18" name="Text 16"/>
          <p:cNvSpPr/>
          <p:nvPr/>
        </p:nvSpPr>
        <p:spPr>
          <a:xfrm>
            <a:off x="1066800" y="4769644"/>
            <a:ext cx="1943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Entrepreneurial Drive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571500" y="5169694"/>
            <a:ext cx="314325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Founder of DNO startup with proven traction, community leader managing 1,500+ member organizations.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3794745" y="4712494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</p:sp>
      <p:sp>
        <p:nvSpPr>
          <p:cNvPr id="21" name="Shape 19"/>
          <p:cNvSpPr/>
          <p:nvPr/>
        </p:nvSpPr>
        <p:spPr>
          <a:xfrm>
            <a:off x="3891186" y="4817269"/>
            <a:ext cx="192881" cy="171450"/>
          </a:xfrm>
          <a:custGeom>
            <a:avLst/>
            <a:gdLst/>
            <a:ahLst/>
            <a:cxnLst/>
            <a:rect l="l" t="t" r="r" b="b"/>
            <a:pathLst>
              <a:path w="192881" h="171450">
                <a:moveTo>
                  <a:pt x="16073" y="65566"/>
                </a:moveTo>
                <a:lnTo>
                  <a:pt x="86127" y="94398"/>
                </a:lnTo>
                <a:cubicBezTo>
                  <a:pt x="89408" y="95737"/>
                  <a:pt x="92891" y="96441"/>
                  <a:pt x="96441" y="96441"/>
                </a:cubicBezTo>
                <a:cubicBezTo>
                  <a:pt x="99990" y="96441"/>
                  <a:pt x="103473" y="95737"/>
                  <a:pt x="106754" y="94398"/>
                </a:cubicBezTo>
                <a:lnTo>
                  <a:pt x="187925" y="60979"/>
                </a:lnTo>
                <a:cubicBezTo>
                  <a:pt x="190939" y="59740"/>
                  <a:pt x="192881" y="56826"/>
                  <a:pt x="192881" y="53578"/>
                </a:cubicBezTo>
                <a:cubicBezTo>
                  <a:pt x="192881" y="50330"/>
                  <a:pt x="190939" y="47417"/>
                  <a:pt x="187925" y="46178"/>
                </a:cubicBezTo>
                <a:lnTo>
                  <a:pt x="106754" y="12758"/>
                </a:lnTo>
                <a:cubicBezTo>
                  <a:pt x="103473" y="11419"/>
                  <a:pt x="99990" y="10716"/>
                  <a:pt x="96441" y="10716"/>
                </a:cubicBezTo>
                <a:cubicBezTo>
                  <a:pt x="92891" y="10716"/>
                  <a:pt x="89408" y="11419"/>
                  <a:pt x="86127" y="12758"/>
                </a:cubicBezTo>
                <a:lnTo>
                  <a:pt x="4956" y="46178"/>
                </a:lnTo>
                <a:cubicBezTo>
                  <a:pt x="1942" y="47417"/>
                  <a:pt x="0" y="50330"/>
                  <a:pt x="0" y="53578"/>
                </a:cubicBezTo>
                <a:lnTo>
                  <a:pt x="0" y="152698"/>
                </a:lnTo>
                <a:cubicBezTo>
                  <a:pt x="0" y="157151"/>
                  <a:pt x="3583" y="160734"/>
                  <a:pt x="8037" y="160734"/>
                </a:cubicBezTo>
                <a:cubicBezTo>
                  <a:pt x="12490" y="160734"/>
                  <a:pt x="16073" y="157151"/>
                  <a:pt x="16073" y="152698"/>
                </a:cubicBezTo>
                <a:lnTo>
                  <a:pt x="16073" y="65566"/>
                </a:lnTo>
                <a:close/>
                <a:moveTo>
                  <a:pt x="32147" y="89576"/>
                </a:moveTo>
                <a:lnTo>
                  <a:pt x="32147" y="128588"/>
                </a:lnTo>
                <a:cubicBezTo>
                  <a:pt x="32147" y="146335"/>
                  <a:pt x="60945" y="160734"/>
                  <a:pt x="96441" y="160734"/>
                </a:cubicBezTo>
                <a:cubicBezTo>
                  <a:pt x="131936" y="160734"/>
                  <a:pt x="160734" y="146335"/>
                  <a:pt x="160734" y="128588"/>
                </a:cubicBezTo>
                <a:lnTo>
                  <a:pt x="160734" y="89542"/>
                </a:lnTo>
                <a:lnTo>
                  <a:pt x="112882" y="109266"/>
                </a:lnTo>
                <a:cubicBezTo>
                  <a:pt x="107659" y="111409"/>
                  <a:pt x="102100" y="112514"/>
                  <a:pt x="96441" y="112514"/>
                </a:cubicBezTo>
                <a:cubicBezTo>
                  <a:pt x="90781" y="112514"/>
                  <a:pt x="85223" y="111409"/>
                  <a:pt x="79999" y="109266"/>
                </a:cubicBezTo>
                <a:lnTo>
                  <a:pt x="32147" y="89542"/>
                </a:ln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22" name="Text 20"/>
          <p:cNvSpPr/>
          <p:nvPr/>
        </p:nvSpPr>
        <p:spPr>
          <a:xfrm>
            <a:off x="4290045" y="4769644"/>
            <a:ext cx="18002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Academic Ambition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3794745" y="5169694"/>
            <a:ext cx="314325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Preparing PhD in autonomous AI for government processes, targeting top-100 global universities for Fall 2027.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7365653" y="1338263"/>
            <a:ext cx="4438650" cy="3495675"/>
          </a:xfrm>
          <a:custGeom>
            <a:avLst/>
            <a:gdLst/>
            <a:ahLst/>
            <a:cxnLst/>
            <a:rect l="l" t="t" r="r" b="b"/>
            <a:pathLst>
              <a:path w="4438650" h="3495675">
                <a:moveTo>
                  <a:pt x="76206" y="0"/>
                </a:moveTo>
                <a:lnTo>
                  <a:pt x="4362444" y="0"/>
                </a:lnTo>
                <a:cubicBezTo>
                  <a:pt x="4404503" y="0"/>
                  <a:pt x="4438650" y="34147"/>
                  <a:pt x="4438650" y="76206"/>
                </a:cubicBezTo>
                <a:lnTo>
                  <a:pt x="4438650" y="3419469"/>
                </a:lnTo>
                <a:cubicBezTo>
                  <a:pt x="4438650" y="3461557"/>
                  <a:pt x="4404532" y="3495675"/>
                  <a:pt x="4362444" y="3495675"/>
                </a:cubicBezTo>
                <a:lnTo>
                  <a:pt x="76206" y="3495675"/>
                </a:lnTo>
                <a:cubicBezTo>
                  <a:pt x="34118" y="3495675"/>
                  <a:pt x="0" y="3461557"/>
                  <a:pt x="0" y="3419469"/>
                </a:cubicBezTo>
                <a:lnTo>
                  <a:pt x="0" y="76206"/>
                </a:lnTo>
                <a:cubicBezTo>
                  <a:pt x="0" y="34147"/>
                  <a:pt x="34147" y="0"/>
                  <a:pt x="76206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 w="12700">
            <a:solidFill>
              <a:srgbClr val="4A5C6A">
                <a:alpha val="40000"/>
              </a:srgbClr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7456140" y="2178844"/>
            <a:ext cx="425767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4500" b="1" dirty="0">
                <a:solidFill>
                  <a:srgbClr val="E07A5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3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7551390" y="2826544"/>
            <a:ext cx="40671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Parallel Worlds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7560915" y="3245644"/>
            <a:ext cx="4048125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Operating simultaneously across technology, government, and entrepreneurship — building expertise in each that reinforces the others.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7365653" y="4991100"/>
            <a:ext cx="4438650" cy="1485900"/>
          </a:xfrm>
          <a:custGeom>
            <a:avLst/>
            <a:gdLst/>
            <a:ahLst/>
            <a:cxnLst/>
            <a:rect l="l" t="t" r="r" b="b"/>
            <a:pathLst>
              <a:path w="4438650" h="1485900">
                <a:moveTo>
                  <a:pt x="76197" y="0"/>
                </a:moveTo>
                <a:lnTo>
                  <a:pt x="4362453" y="0"/>
                </a:lnTo>
                <a:cubicBezTo>
                  <a:pt x="4404535" y="0"/>
                  <a:pt x="4438650" y="34115"/>
                  <a:pt x="4438650" y="76197"/>
                </a:cubicBezTo>
                <a:lnTo>
                  <a:pt x="4438650" y="1409703"/>
                </a:lnTo>
                <a:cubicBezTo>
                  <a:pt x="4438650" y="1451785"/>
                  <a:pt x="4404535" y="1485900"/>
                  <a:pt x="4362453" y="1485900"/>
                </a:cubicBezTo>
                <a:lnTo>
                  <a:pt x="76197" y="1485900"/>
                </a:lnTo>
                <a:cubicBezTo>
                  <a:pt x="34115" y="1485900"/>
                  <a:pt x="0" y="1451785"/>
                  <a:pt x="0" y="1409703"/>
                </a:cubicBezTo>
                <a:lnTo>
                  <a:pt x="0" y="76197"/>
                </a:lnTo>
                <a:cubicBezTo>
                  <a:pt x="0" y="34143"/>
                  <a:pt x="34143" y="0"/>
                  <a:pt x="76197" y="0"/>
                </a:cubicBezTo>
                <a:close/>
              </a:path>
            </a:pathLst>
          </a:custGeom>
          <a:gradFill rotWithShape="1" flip="none">
            <a:gsLst>
              <a:gs pos="0">
                <a:srgbClr val="E07A5F">
                  <a:alpha val="20000"/>
                </a:srgbClr>
              </a:gs>
              <a:gs pos="100000">
                <a:srgbClr val="E07A5F">
                  <a:alpha val="5000"/>
                </a:srgbClr>
              </a:gs>
            </a:gsLst>
            <a:lin ang="2700000" scaled="1"/>
          </a:gradFill>
          <a:ln w="12700">
            <a:solidFill>
              <a:srgbClr val="E07A5F">
                <a:alpha val="30196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9485933" y="5224463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0" y="96441"/>
                </a:moveTo>
                <a:cubicBezTo>
                  <a:pt x="0" y="66839"/>
                  <a:pt x="23976" y="42863"/>
                  <a:pt x="53578" y="42863"/>
                </a:cubicBezTo>
                <a:lnTo>
                  <a:pt x="57150" y="42863"/>
                </a:lnTo>
                <a:cubicBezTo>
                  <a:pt x="65053" y="42863"/>
                  <a:pt x="71438" y="49247"/>
                  <a:pt x="71438" y="57150"/>
                </a:cubicBezTo>
                <a:cubicBezTo>
                  <a:pt x="71438" y="65053"/>
                  <a:pt x="65053" y="71438"/>
                  <a:pt x="57150" y="71438"/>
                </a:cubicBezTo>
                <a:lnTo>
                  <a:pt x="53578" y="71438"/>
                </a:lnTo>
                <a:cubicBezTo>
                  <a:pt x="39782" y="71438"/>
                  <a:pt x="28575" y="82644"/>
                  <a:pt x="28575" y="96441"/>
                </a:cubicBezTo>
                <a:lnTo>
                  <a:pt x="28575" y="100013"/>
                </a:lnTo>
                <a:lnTo>
                  <a:pt x="57150" y="100013"/>
                </a:lnTo>
                <a:cubicBezTo>
                  <a:pt x="72911" y="100013"/>
                  <a:pt x="85725" y="112827"/>
                  <a:pt x="85725" y="128588"/>
                </a:cubicBezTo>
                <a:lnTo>
                  <a:pt x="85725" y="157163"/>
                </a:lnTo>
                <a:cubicBezTo>
                  <a:pt x="85725" y="172923"/>
                  <a:pt x="72911" y="185738"/>
                  <a:pt x="57150" y="185738"/>
                </a:cubicBezTo>
                <a:lnTo>
                  <a:pt x="28575" y="185738"/>
                </a:lnTo>
                <a:cubicBezTo>
                  <a:pt x="12814" y="185738"/>
                  <a:pt x="0" y="172923"/>
                  <a:pt x="0" y="157163"/>
                </a:cubicBezTo>
                <a:lnTo>
                  <a:pt x="0" y="96441"/>
                </a:lnTo>
                <a:close/>
                <a:moveTo>
                  <a:pt x="114300" y="96441"/>
                </a:moveTo>
                <a:cubicBezTo>
                  <a:pt x="114300" y="66839"/>
                  <a:pt x="138276" y="42863"/>
                  <a:pt x="167878" y="42863"/>
                </a:cubicBezTo>
                <a:lnTo>
                  <a:pt x="171450" y="42863"/>
                </a:lnTo>
                <a:cubicBezTo>
                  <a:pt x="179353" y="42863"/>
                  <a:pt x="185738" y="49247"/>
                  <a:pt x="185738" y="57150"/>
                </a:cubicBezTo>
                <a:cubicBezTo>
                  <a:pt x="185738" y="65053"/>
                  <a:pt x="179353" y="71438"/>
                  <a:pt x="171450" y="71438"/>
                </a:cubicBezTo>
                <a:lnTo>
                  <a:pt x="167878" y="71438"/>
                </a:lnTo>
                <a:cubicBezTo>
                  <a:pt x="154082" y="71438"/>
                  <a:pt x="142875" y="82644"/>
                  <a:pt x="142875" y="96441"/>
                </a:cubicBezTo>
                <a:lnTo>
                  <a:pt x="142875" y="100013"/>
                </a:lnTo>
                <a:lnTo>
                  <a:pt x="171450" y="100013"/>
                </a:lnTo>
                <a:cubicBezTo>
                  <a:pt x="187211" y="100013"/>
                  <a:pt x="200025" y="112827"/>
                  <a:pt x="200025" y="128588"/>
                </a:cubicBezTo>
                <a:lnTo>
                  <a:pt x="200025" y="157163"/>
                </a:lnTo>
                <a:cubicBezTo>
                  <a:pt x="200025" y="172923"/>
                  <a:pt x="187211" y="185738"/>
                  <a:pt x="171450" y="185738"/>
                </a:cubicBezTo>
                <a:lnTo>
                  <a:pt x="142875" y="185738"/>
                </a:lnTo>
                <a:cubicBezTo>
                  <a:pt x="127114" y="185738"/>
                  <a:pt x="114300" y="172923"/>
                  <a:pt x="114300" y="157163"/>
                </a:cubicBezTo>
                <a:lnTo>
                  <a:pt x="114300" y="96441"/>
                </a:ln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30" name="Text 28"/>
          <p:cNvSpPr/>
          <p:nvPr/>
        </p:nvSpPr>
        <p:spPr>
          <a:xfrm>
            <a:off x="7556153" y="5567363"/>
            <a:ext cx="4057650" cy="561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350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"The intersection of these three domains is where transformative impact happens."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images.stockcake.com/bef334b5254545bafa5e214c5e28e0f28116176e.jpg">    </p:cNvPr>
          <p:cNvPicPr>
            <a:picLocks noChangeAspect="1"/>
          </p:cNvPicPr>
          <p:nvPr/>
        </p:nvPicPr>
        <p:blipFill>
          <a:blip r:embed="rId1">
            <a:alphaModFix amt="20000"/>
          </a:blip>
          <a:srcRect l="0" r="0" t="781" b="781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A1D21"/>
              </a:gs>
              <a:gs pos="50000">
                <a:srgbClr val="1A1D21">
                  <a:alpha val="95000"/>
                </a:srgbClr>
              </a:gs>
              <a:gs pos="100000">
                <a:srgbClr val="1A1D21">
                  <a:alpha val="80000"/>
                </a:srgbClr>
              </a:gs>
            </a:gsLst>
            <a:lin ang="0" scaled="1"/>
          </a:gradFill>
          <a:ln/>
        </p:spPr>
      </p:sp>
      <p:sp>
        <p:nvSpPr>
          <p:cNvPr id="4" name="Text 1"/>
          <p:cNvSpPr/>
          <p:nvPr/>
        </p:nvSpPr>
        <p:spPr>
          <a:xfrm>
            <a:off x="381000" y="1481138"/>
            <a:ext cx="6477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120" kern="0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Chapter One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381000" y="1862138"/>
            <a:ext cx="68580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The Three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7200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Worlds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381000" y="3919537"/>
            <a:ext cx="1524000" cy="38100"/>
          </a:xfrm>
          <a:custGeom>
            <a:avLst/>
            <a:gdLst/>
            <a:ahLst/>
            <a:cxnLst/>
            <a:rect l="l" t="t" r="r" b="b"/>
            <a:pathLst>
              <a:path w="1524000" h="38100">
                <a:moveTo>
                  <a:pt x="0" y="0"/>
                </a:moveTo>
                <a:lnTo>
                  <a:pt x="1524000" y="0"/>
                </a:lnTo>
                <a:lnTo>
                  <a:pt x="1524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7" name="Text 4"/>
          <p:cNvSpPr/>
          <p:nvPr/>
        </p:nvSpPr>
        <p:spPr>
          <a:xfrm>
            <a:off x="381000" y="4262438"/>
            <a:ext cx="6515100" cy="1114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Subkhan's career trajectory is not linear—it's the story of someone building expertise across </a:t>
            </a:r>
            <a:pPr>
              <a:lnSpc>
                <a:spcPct val="140000"/>
              </a:lnSpc>
            </a:pPr>
            <a:r>
              <a:rPr lang="en-US" sz="180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technology</a:t>
            </a:r>
            <a:pPr>
              <a:lnSpc>
                <a:spcPct val="140000"/>
              </a:lnSpc>
            </a:pPr>
            <a:r>
              <a:rPr lang="en-US" sz="18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</a:t>
            </a:r>
            <a:pPr>
              <a:lnSpc>
                <a:spcPct val="140000"/>
              </a:lnSpc>
            </a:pPr>
            <a:r>
              <a:rPr lang="en-US" sz="180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government</a:t>
            </a:r>
            <a:pPr>
              <a:lnSpc>
                <a:spcPct val="140000"/>
              </a:lnSpc>
            </a:pPr>
            <a:r>
              <a:rPr lang="en-US" sz="18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and </a:t>
            </a:r>
            <a:pPr>
              <a:lnSpc>
                <a:spcPct val="140000"/>
              </a:lnSpc>
            </a:pPr>
            <a:r>
              <a:rPr lang="en-US" sz="180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entrepreneurship</a:t>
            </a:r>
            <a:pPr>
              <a:lnSpc>
                <a:spcPct val="140000"/>
              </a:lnSpc>
            </a:pPr>
            <a:r>
              <a:rPr lang="en-US" sz="18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simultaneously.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105" kern="0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World One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Technology &amp; Academia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00050" y="1181100"/>
            <a:ext cx="6781800" cy="1466850"/>
          </a:xfrm>
          <a:custGeom>
            <a:avLst/>
            <a:gdLst/>
            <a:ahLst/>
            <a:cxnLst/>
            <a:rect l="l" t="t" r="r" b="b"/>
            <a:pathLst>
              <a:path w="6781800" h="1466850">
                <a:moveTo>
                  <a:pt x="0" y="0"/>
                </a:moveTo>
                <a:lnTo>
                  <a:pt x="6705597" y="0"/>
                </a:lnTo>
                <a:cubicBezTo>
                  <a:pt x="6747655" y="0"/>
                  <a:pt x="6781800" y="34145"/>
                  <a:pt x="6781800" y="76203"/>
                </a:cubicBezTo>
                <a:lnTo>
                  <a:pt x="6781800" y="1390647"/>
                </a:lnTo>
                <a:cubicBezTo>
                  <a:pt x="6781800" y="1432705"/>
                  <a:pt x="6747655" y="1466850"/>
                  <a:pt x="6705597" y="1466850"/>
                </a:cubicBezTo>
                <a:lnTo>
                  <a:pt x="0" y="1466850"/>
                </a:lnTo>
                <a:lnTo>
                  <a:pt x="0" y="0"/>
                </a:lnTo>
                <a:close/>
              </a:path>
            </a:pathLst>
          </a:custGeom>
          <a:solidFill>
            <a:srgbClr val="4A5C6A">
              <a:alpha val="14902"/>
            </a:srgbClr>
          </a:solidFill>
          <a:ln/>
        </p:spPr>
      </p:sp>
      <p:sp>
        <p:nvSpPr>
          <p:cNvPr id="5" name="Shape 3"/>
          <p:cNvSpPr/>
          <p:nvPr/>
        </p:nvSpPr>
        <p:spPr>
          <a:xfrm>
            <a:off x="400050" y="1181100"/>
            <a:ext cx="38100" cy="1466850"/>
          </a:xfrm>
          <a:custGeom>
            <a:avLst/>
            <a:gdLst/>
            <a:ahLst/>
            <a:cxnLst/>
            <a:rect l="l" t="t" r="r" b="b"/>
            <a:pathLst>
              <a:path w="38100" h="1466850">
                <a:moveTo>
                  <a:pt x="0" y="0"/>
                </a:moveTo>
                <a:lnTo>
                  <a:pt x="38100" y="0"/>
                </a:lnTo>
                <a:lnTo>
                  <a:pt x="38100" y="1466850"/>
                </a:lnTo>
                <a:lnTo>
                  <a:pt x="0" y="1466850"/>
                </a:lnTo>
                <a:lnTo>
                  <a:pt x="0" y="0"/>
                </a:ln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6" name="Text 4"/>
          <p:cNvSpPr/>
          <p:nvPr/>
        </p:nvSpPr>
        <p:spPr>
          <a:xfrm>
            <a:off x="609600" y="1371600"/>
            <a:ext cx="6477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Technical Foundation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609600" y="1714500"/>
            <a:ext cx="645795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Computer Science degree (S.Kom.) provides deep understanding of algorithms, systems architecture, and software engineering principles. MBA in Strategic Management adds business acumen and organizational leadership perspective.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381000" y="2800350"/>
            <a:ext cx="6800850" cy="2381250"/>
          </a:xfrm>
          <a:custGeom>
            <a:avLst/>
            <a:gdLst/>
            <a:ahLst/>
            <a:cxnLst/>
            <a:rect l="l" t="t" r="r" b="b"/>
            <a:pathLst>
              <a:path w="6800850" h="2381250">
                <a:moveTo>
                  <a:pt x="76200" y="0"/>
                </a:moveTo>
                <a:lnTo>
                  <a:pt x="6724650" y="0"/>
                </a:lnTo>
                <a:cubicBezTo>
                  <a:pt x="6766706" y="0"/>
                  <a:pt x="6800850" y="34144"/>
                  <a:pt x="6800850" y="76200"/>
                </a:cubicBezTo>
                <a:lnTo>
                  <a:pt x="6800850" y="2305050"/>
                </a:lnTo>
                <a:cubicBezTo>
                  <a:pt x="6800850" y="2347106"/>
                  <a:pt x="6766706" y="2381250"/>
                  <a:pt x="6724650" y="2381250"/>
                </a:cubicBezTo>
                <a:lnTo>
                  <a:pt x="76200" y="2381250"/>
                </a:lnTo>
                <a:cubicBezTo>
                  <a:pt x="34144" y="2381250"/>
                  <a:pt x="0" y="2347106"/>
                  <a:pt x="0" y="230505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4A5C6A">
              <a:alpha val="10196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571500" y="315277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</p:sp>
      <p:sp>
        <p:nvSpPr>
          <p:cNvPr id="10" name="Shape 8"/>
          <p:cNvSpPr/>
          <p:nvPr/>
        </p:nvSpPr>
        <p:spPr>
          <a:xfrm>
            <a:off x="676275" y="3267075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71199" y="-2381"/>
                </a:moveTo>
                <a:cubicBezTo>
                  <a:pt x="69384" y="-4227"/>
                  <a:pt x="66735" y="-4971"/>
                  <a:pt x="64234" y="-4286"/>
                </a:cubicBezTo>
                <a:cubicBezTo>
                  <a:pt x="61734" y="-3602"/>
                  <a:pt x="59799" y="-1667"/>
                  <a:pt x="59174" y="833"/>
                </a:cubicBezTo>
                <a:lnTo>
                  <a:pt x="54620" y="18752"/>
                </a:lnTo>
                <a:cubicBezTo>
                  <a:pt x="54293" y="20062"/>
                  <a:pt x="52953" y="20836"/>
                  <a:pt x="51673" y="20449"/>
                </a:cubicBezTo>
                <a:lnTo>
                  <a:pt x="33873" y="15448"/>
                </a:lnTo>
                <a:cubicBezTo>
                  <a:pt x="31373" y="14734"/>
                  <a:pt x="28694" y="15448"/>
                  <a:pt x="26878" y="17264"/>
                </a:cubicBezTo>
                <a:cubicBezTo>
                  <a:pt x="25063" y="19080"/>
                  <a:pt x="24348" y="21759"/>
                  <a:pt x="25063" y="24259"/>
                </a:cubicBezTo>
                <a:lnTo>
                  <a:pt x="30093" y="42059"/>
                </a:lnTo>
                <a:cubicBezTo>
                  <a:pt x="30450" y="43339"/>
                  <a:pt x="29676" y="44678"/>
                  <a:pt x="28396" y="45006"/>
                </a:cubicBezTo>
                <a:lnTo>
                  <a:pt x="10448" y="49560"/>
                </a:lnTo>
                <a:cubicBezTo>
                  <a:pt x="7947" y="50185"/>
                  <a:pt x="5983" y="52149"/>
                  <a:pt x="5298" y="54650"/>
                </a:cubicBezTo>
                <a:cubicBezTo>
                  <a:pt x="4614" y="57150"/>
                  <a:pt x="5358" y="59799"/>
                  <a:pt x="7203" y="61615"/>
                </a:cubicBezTo>
                <a:lnTo>
                  <a:pt x="20449" y="74503"/>
                </a:lnTo>
                <a:cubicBezTo>
                  <a:pt x="21401" y="75426"/>
                  <a:pt x="21401" y="76974"/>
                  <a:pt x="20449" y="77926"/>
                </a:cubicBezTo>
                <a:lnTo>
                  <a:pt x="7233" y="90815"/>
                </a:lnTo>
                <a:cubicBezTo>
                  <a:pt x="5388" y="92631"/>
                  <a:pt x="4643" y="95280"/>
                  <a:pt x="5328" y="97780"/>
                </a:cubicBezTo>
                <a:cubicBezTo>
                  <a:pt x="6013" y="100280"/>
                  <a:pt x="7977" y="102215"/>
                  <a:pt x="10478" y="102870"/>
                </a:cubicBezTo>
                <a:lnTo>
                  <a:pt x="28396" y="107424"/>
                </a:lnTo>
                <a:cubicBezTo>
                  <a:pt x="29706" y="107752"/>
                  <a:pt x="30480" y="109091"/>
                  <a:pt x="30093" y="110371"/>
                </a:cubicBezTo>
                <a:lnTo>
                  <a:pt x="25063" y="128141"/>
                </a:lnTo>
                <a:cubicBezTo>
                  <a:pt x="24348" y="130641"/>
                  <a:pt x="25063" y="133320"/>
                  <a:pt x="26878" y="135136"/>
                </a:cubicBezTo>
                <a:cubicBezTo>
                  <a:pt x="28694" y="136952"/>
                  <a:pt x="31373" y="137666"/>
                  <a:pt x="33873" y="136952"/>
                </a:cubicBezTo>
                <a:lnTo>
                  <a:pt x="51673" y="131921"/>
                </a:lnTo>
                <a:cubicBezTo>
                  <a:pt x="52953" y="131564"/>
                  <a:pt x="54293" y="132338"/>
                  <a:pt x="54620" y="133618"/>
                </a:cubicBezTo>
                <a:lnTo>
                  <a:pt x="59174" y="151537"/>
                </a:lnTo>
                <a:cubicBezTo>
                  <a:pt x="59799" y="154037"/>
                  <a:pt x="61764" y="156002"/>
                  <a:pt x="64264" y="156686"/>
                </a:cubicBezTo>
                <a:cubicBezTo>
                  <a:pt x="66764" y="157371"/>
                  <a:pt x="69413" y="156627"/>
                  <a:pt x="71229" y="154781"/>
                </a:cubicBezTo>
                <a:lnTo>
                  <a:pt x="84118" y="141536"/>
                </a:lnTo>
                <a:cubicBezTo>
                  <a:pt x="85040" y="140583"/>
                  <a:pt x="86588" y="140583"/>
                  <a:pt x="87541" y="141536"/>
                </a:cubicBezTo>
                <a:lnTo>
                  <a:pt x="100399" y="154781"/>
                </a:lnTo>
                <a:cubicBezTo>
                  <a:pt x="102215" y="156627"/>
                  <a:pt x="104864" y="157371"/>
                  <a:pt x="107365" y="156686"/>
                </a:cubicBezTo>
                <a:cubicBezTo>
                  <a:pt x="109865" y="156002"/>
                  <a:pt x="111800" y="154037"/>
                  <a:pt x="112455" y="151537"/>
                </a:cubicBezTo>
                <a:lnTo>
                  <a:pt x="117009" y="133648"/>
                </a:lnTo>
                <a:cubicBezTo>
                  <a:pt x="117336" y="132338"/>
                  <a:pt x="118676" y="131564"/>
                  <a:pt x="119955" y="131951"/>
                </a:cubicBezTo>
                <a:lnTo>
                  <a:pt x="137755" y="136981"/>
                </a:lnTo>
                <a:cubicBezTo>
                  <a:pt x="140256" y="137696"/>
                  <a:pt x="142935" y="136981"/>
                  <a:pt x="144750" y="135166"/>
                </a:cubicBezTo>
                <a:cubicBezTo>
                  <a:pt x="146566" y="133350"/>
                  <a:pt x="147280" y="130671"/>
                  <a:pt x="146566" y="128171"/>
                </a:cubicBezTo>
                <a:lnTo>
                  <a:pt x="141536" y="110371"/>
                </a:lnTo>
                <a:cubicBezTo>
                  <a:pt x="141178" y="109091"/>
                  <a:pt x="141952" y="107752"/>
                  <a:pt x="143232" y="107424"/>
                </a:cubicBezTo>
                <a:lnTo>
                  <a:pt x="161151" y="102870"/>
                </a:lnTo>
                <a:cubicBezTo>
                  <a:pt x="163651" y="102245"/>
                  <a:pt x="165616" y="100280"/>
                  <a:pt x="166301" y="97780"/>
                </a:cubicBezTo>
                <a:cubicBezTo>
                  <a:pt x="166985" y="95280"/>
                  <a:pt x="166241" y="92601"/>
                  <a:pt x="164396" y="90815"/>
                </a:cubicBezTo>
                <a:lnTo>
                  <a:pt x="151150" y="77926"/>
                </a:lnTo>
                <a:cubicBezTo>
                  <a:pt x="150197" y="77004"/>
                  <a:pt x="150197" y="75456"/>
                  <a:pt x="151150" y="74503"/>
                </a:cubicBezTo>
                <a:lnTo>
                  <a:pt x="164396" y="61615"/>
                </a:lnTo>
                <a:cubicBezTo>
                  <a:pt x="166241" y="59799"/>
                  <a:pt x="166985" y="57150"/>
                  <a:pt x="166301" y="54650"/>
                </a:cubicBezTo>
                <a:cubicBezTo>
                  <a:pt x="165616" y="52149"/>
                  <a:pt x="163651" y="50215"/>
                  <a:pt x="161151" y="49560"/>
                </a:cubicBezTo>
                <a:lnTo>
                  <a:pt x="143232" y="45006"/>
                </a:lnTo>
                <a:cubicBezTo>
                  <a:pt x="141923" y="44678"/>
                  <a:pt x="141149" y="43339"/>
                  <a:pt x="141536" y="42059"/>
                </a:cubicBezTo>
                <a:lnTo>
                  <a:pt x="146566" y="24259"/>
                </a:lnTo>
                <a:cubicBezTo>
                  <a:pt x="147280" y="21759"/>
                  <a:pt x="146566" y="19080"/>
                  <a:pt x="144750" y="17264"/>
                </a:cubicBezTo>
                <a:cubicBezTo>
                  <a:pt x="142935" y="15448"/>
                  <a:pt x="140256" y="14734"/>
                  <a:pt x="137755" y="15448"/>
                </a:cubicBezTo>
                <a:lnTo>
                  <a:pt x="119955" y="20479"/>
                </a:lnTo>
                <a:cubicBezTo>
                  <a:pt x="118676" y="20836"/>
                  <a:pt x="117336" y="20062"/>
                  <a:pt x="117009" y="18782"/>
                </a:cubicBezTo>
                <a:lnTo>
                  <a:pt x="112455" y="833"/>
                </a:lnTo>
                <a:cubicBezTo>
                  <a:pt x="111829" y="-1667"/>
                  <a:pt x="109865" y="-3631"/>
                  <a:pt x="107365" y="-4316"/>
                </a:cubicBezTo>
                <a:cubicBezTo>
                  <a:pt x="104864" y="-5001"/>
                  <a:pt x="102215" y="-4256"/>
                  <a:pt x="100399" y="-2411"/>
                </a:cubicBezTo>
                <a:lnTo>
                  <a:pt x="87511" y="10864"/>
                </a:lnTo>
                <a:cubicBezTo>
                  <a:pt x="86588" y="11817"/>
                  <a:pt x="85040" y="11817"/>
                  <a:pt x="84088" y="10864"/>
                </a:cubicBezTo>
                <a:lnTo>
                  <a:pt x="71199" y="-2381"/>
                </a:ln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11" name="Text 9"/>
          <p:cNvSpPr/>
          <p:nvPr/>
        </p:nvSpPr>
        <p:spPr>
          <a:xfrm>
            <a:off x="1066800" y="3114675"/>
            <a:ext cx="19812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E07A5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50+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066800" y="3495675"/>
            <a:ext cx="19145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Certifications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1066800" y="3724275"/>
            <a:ext cx="1905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Digital governance &amp; IT systems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3893790" y="315277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</p:sp>
      <p:sp>
        <p:nvSpPr>
          <p:cNvPr id="15" name="Shape 13"/>
          <p:cNvSpPr/>
          <p:nvPr/>
        </p:nvSpPr>
        <p:spPr>
          <a:xfrm>
            <a:off x="4008090" y="32670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35719" y="16669"/>
                </a:moveTo>
                <a:cubicBezTo>
                  <a:pt x="35719" y="7471"/>
                  <a:pt x="43190" y="0"/>
                  <a:pt x="52388" y="0"/>
                </a:cubicBezTo>
                <a:lnTo>
                  <a:pt x="59531" y="0"/>
                </a:lnTo>
                <a:cubicBezTo>
                  <a:pt x="64800" y="0"/>
                  <a:pt x="69056" y="4256"/>
                  <a:pt x="69056" y="9525"/>
                </a:cubicBezTo>
                <a:lnTo>
                  <a:pt x="69056" y="142875"/>
                </a:lnTo>
                <a:cubicBezTo>
                  <a:pt x="69056" y="148144"/>
                  <a:pt x="64800" y="152400"/>
                  <a:pt x="59531" y="152400"/>
                </a:cubicBezTo>
                <a:lnTo>
                  <a:pt x="50006" y="152400"/>
                </a:lnTo>
                <a:cubicBezTo>
                  <a:pt x="41136" y="152400"/>
                  <a:pt x="33665" y="146328"/>
                  <a:pt x="31552" y="138113"/>
                </a:cubicBezTo>
                <a:cubicBezTo>
                  <a:pt x="31343" y="138113"/>
                  <a:pt x="31165" y="138113"/>
                  <a:pt x="30956" y="138113"/>
                </a:cubicBezTo>
                <a:cubicBezTo>
                  <a:pt x="17800" y="138113"/>
                  <a:pt x="7144" y="127456"/>
                  <a:pt x="7144" y="114300"/>
                </a:cubicBezTo>
                <a:cubicBezTo>
                  <a:pt x="7144" y="108942"/>
                  <a:pt x="8930" y="104001"/>
                  <a:pt x="11906" y="100013"/>
                </a:cubicBezTo>
                <a:cubicBezTo>
                  <a:pt x="6132" y="95667"/>
                  <a:pt x="2381" y="88761"/>
                  <a:pt x="2381" y="80962"/>
                </a:cubicBezTo>
                <a:cubicBezTo>
                  <a:pt x="2381" y="71765"/>
                  <a:pt x="7620" y="63758"/>
                  <a:pt x="15240" y="59799"/>
                </a:cubicBezTo>
                <a:cubicBezTo>
                  <a:pt x="13127" y="56227"/>
                  <a:pt x="11906" y="52060"/>
                  <a:pt x="11906" y="47625"/>
                </a:cubicBezTo>
                <a:cubicBezTo>
                  <a:pt x="11906" y="34469"/>
                  <a:pt x="22562" y="23813"/>
                  <a:pt x="35719" y="23813"/>
                </a:cubicBezTo>
                <a:lnTo>
                  <a:pt x="35719" y="16669"/>
                </a:lnTo>
                <a:close/>
                <a:moveTo>
                  <a:pt x="116681" y="16669"/>
                </a:moveTo>
                <a:lnTo>
                  <a:pt x="116681" y="23813"/>
                </a:lnTo>
                <a:cubicBezTo>
                  <a:pt x="129838" y="23813"/>
                  <a:pt x="140494" y="34469"/>
                  <a:pt x="140494" y="47625"/>
                </a:cubicBezTo>
                <a:cubicBezTo>
                  <a:pt x="140494" y="52090"/>
                  <a:pt x="139273" y="56257"/>
                  <a:pt x="137160" y="59799"/>
                </a:cubicBezTo>
                <a:cubicBezTo>
                  <a:pt x="144810" y="63758"/>
                  <a:pt x="150019" y="71735"/>
                  <a:pt x="150019" y="80962"/>
                </a:cubicBezTo>
                <a:cubicBezTo>
                  <a:pt x="150019" y="88761"/>
                  <a:pt x="146268" y="95667"/>
                  <a:pt x="140494" y="100013"/>
                </a:cubicBezTo>
                <a:cubicBezTo>
                  <a:pt x="143470" y="104001"/>
                  <a:pt x="145256" y="108942"/>
                  <a:pt x="145256" y="114300"/>
                </a:cubicBezTo>
                <a:cubicBezTo>
                  <a:pt x="145256" y="127456"/>
                  <a:pt x="134600" y="138113"/>
                  <a:pt x="121444" y="138113"/>
                </a:cubicBezTo>
                <a:cubicBezTo>
                  <a:pt x="121235" y="138113"/>
                  <a:pt x="121057" y="138113"/>
                  <a:pt x="120848" y="138113"/>
                </a:cubicBezTo>
                <a:cubicBezTo>
                  <a:pt x="118735" y="146328"/>
                  <a:pt x="111264" y="152400"/>
                  <a:pt x="102394" y="152400"/>
                </a:cubicBezTo>
                <a:lnTo>
                  <a:pt x="92869" y="152400"/>
                </a:lnTo>
                <a:cubicBezTo>
                  <a:pt x="87600" y="152400"/>
                  <a:pt x="83344" y="148144"/>
                  <a:pt x="83344" y="142875"/>
                </a:cubicBezTo>
                <a:lnTo>
                  <a:pt x="83344" y="9525"/>
                </a:lnTo>
                <a:cubicBezTo>
                  <a:pt x="83344" y="4256"/>
                  <a:pt x="87600" y="0"/>
                  <a:pt x="92869" y="0"/>
                </a:cubicBezTo>
                <a:lnTo>
                  <a:pt x="100013" y="0"/>
                </a:lnTo>
                <a:cubicBezTo>
                  <a:pt x="109210" y="0"/>
                  <a:pt x="116681" y="7471"/>
                  <a:pt x="116681" y="16669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16" name="Text 14"/>
          <p:cNvSpPr/>
          <p:nvPr/>
        </p:nvSpPr>
        <p:spPr>
          <a:xfrm>
            <a:off x="4389090" y="3114675"/>
            <a:ext cx="22288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E07A5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AI/ML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4389090" y="3495675"/>
            <a:ext cx="21621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Core Expertise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4389090" y="3724275"/>
            <a:ext cx="21526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Autonomous systems &amp; governance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71500" y="410527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</p:sp>
      <p:sp>
        <p:nvSpPr>
          <p:cNvPr id="20" name="Shape 18"/>
          <p:cNvSpPr/>
          <p:nvPr/>
        </p:nvSpPr>
        <p:spPr>
          <a:xfrm>
            <a:off x="685800" y="4219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80933" y="6013"/>
                </a:moveTo>
                <a:cubicBezTo>
                  <a:pt x="78016" y="4346"/>
                  <a:pt x="74414" y="4346"/>
                  <a:pt x="71467" y="6013"/>
                </a:cubicBezTo>
                <a:lnTo>
                  <a:pt x="4792" y="44113"/>
                </a:lnTo>
                <a:cubicBezTo>
                  <a:pt x="1042" y="46256"/>
                  <a:pt x="-804" y="50661"/>
                  <a:pt x="298" y="54828"/>
                </a:cubicBezTo>
                <a:cubicBezTo>
                  <a:pt x="1399" y="58995"/>
                  <a:pt x="5209" y="61912"/>
                  <a:pt x="9525" y="61912"/>
                </a:cubicBezTo>
                <a:lnTo>
                  <a:pt x="19050" y="61912"/>
                </a:lnTo>
                <a:lnTo>
                  <a:pt x="19050" y="123825"/>
                </a:lnTo>
                <a:lnTo>
                  <a:pt x="19050" y="123825"/>
                </a:lnTo>
                <a:lnTo>
                  <a:pt x="3810" y="135255"/>
                </a:lnTo>
                <a:cubicBezTo>
                  <a:pt x="1399" y="137041"/>
                  <a:pt x="0" y="139869"/>
                  <a:pt x="0" y="142875"/>
                </a:cubicBezTo>
                <a:cubicBezTo>
                  <a:pt x="0" y="148144"/>
                  <a:pt x="4256" y="152400"/>
                  <a:pt x="9525" y="152400"/>
                </a:cubicBezTo>
                <a:lnTo>
                  <a:pt x="142875" y="152400"/>
                </a:lnTo>
                <a:cubicBezTo>
                  <a:pt x="148144" y="152400"/>
                  <a:pt x="152400" y="148144"/>
                  <a:pt x="152400" y="142875"/>
                </a:cubicBezTo>
                <a:cubicBezTo>
                  <a:pt x="152400" y="139869"/>
                  <a:pt x="151001" y="137041"/>
                  <a:pt x="148590" y="135255"/>
                </a:cubicBezTo>
                <a:lnTo>
                  <a:pt x="133350" y="123825"/>
                </a:lnTo>
                <a:lnTo>
                  <a:pt x="133350" y="61912"/>
                </a:lnTo>
                <a:lnTo>
                  <a:pt x="142875" y="61912"/>
                </a:lnTo>
                <a:cubicBezTo>
                  <a:pt x="147191" y="61912"/>
                  <a:pt x="150971" y="58995"/>
                  <a:pt x="152073" y="54828"/>
                </a:cubicBezTo>
                <a:cubicBezTo>
                  <a:pt x="153174" y="50661"/>
                  <a:pt x="151328" y="46256"/>
                  <a:pt x="147578" y="44113"/>
                </a:cubicBezTo>
                <a:lnTo>
                  <a:pt x="80903" y="6013"/>
                </a:lnTo>
                <a:close/>
                <a:moveTo>
                  <a:pt x="119062" y="61912"/>
                </a:moveTo>
                <a:lnTo>
                  <a:pt x="119062" y="123825"/>
                </a:lnTo>
                <a:lnTo>
                  <a:pt x="100013" y="123825"/>
                </a:lnTo>
                <a:lnTo>
                  <a:pt x="100013" y="61912"/>
                </a:lnTo>
                <a:lnTo>
                  <a:pt x="119062" y="61912"/>
                </a:lnTo>
                <a:close/>
                <a:moveTo>
                  <a:pt x="85725" y="61912"/>
                </a:moveTo>
                <a:lnTo>
                  <a:pt x="85725" y="123825"/>
                </a:lnTo>
                <a:lnTo>
                  <a:pt x="66675" y="123825"/>
                </a:lnTo>
                <a:lnTo>
                  <a:pt x="66675" y="61912"/>
                </a:lnTo>
                <a:lnTo>
                  <a:pt x="85725" y="61912"/>
                </a:lnTo>
                <a:close/>
                <a:moveTo>
                  <a:pt x="52388" y="61912"/>
                </a:moveTo>
                <a:lnTo>
                  <a:pt x="52388" y="123825"/>
                </a:lnTo>
                <a:lnTo>
                  <a:pt x="33338" y="123825"/>
                </a:lnTo>
                <a:lnTo>
                  <a:pt x="33338" y="61912"/>
                </a:lnTo>
                <a:lnTo>
                  <a:pt x="52388" y="61912"/>
                </a:lnTo>
                <a:close/>
                <a:moveTo>
                  <a:pt x="76200" y="28575"/>
                </a:moveTo>
                <a:cubicBezTo>
                  <a:pt x="81457" y="28575"/>
                  <a:pt x="85725" y="32843"/>
                  <a:pt x="85725" y="38100"/>
                </a:cubicBezTo>
                <a:cubicBezTo>
                  <a:pt x="85725" y="43357"/>
                  <a:pt x="81457" y="47625"/>
                  <a:pt x="76200" y="47625"/>
                </a:cubicBezTo>
                <a:cubicBezTo>
                  <a:pt x="70943" y="47625"/>
                  <a:pt x="66675" y="43357"/>
                  <a:pt x="66675" y="38100"/>
                </a:cubicBezTo>
                <a:cubicBezTo>
                  <a:pt x="66675" y="32843"/>
                  <a:pt x="70943" y="28575"/>
                  <a:pt x="76200" y="28575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21" name="Text 19"/>
          <p:cNvSpPr/>
          <p:nvPr/>
        </p:nvSpPr>
        <p:spPr>
          <a:xfrm>
            <a:off x="1066800" y="4067175"/>
            <a:ext cx="16192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E07A5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PhD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066800" y="4448175"/>
            <a:ext cx="1552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Target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1066800" y="4676775"/>
            <a:ext cx="15430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Top-100 global university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3893790" y="410527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</p:sp>
      <p:sp>
        <p:nvSpPr>
          <p:cNvPr id="25" name="Shape 23"/>
          <p:cNvSpPr/>
          <p:nvPr/>
        </p:nvSpPr>
        <p:spPr>
          <a:xfrm>
            <a:off x="4017615" y="4219575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38100" y="0"/>
                </a:moveTo>
                <a:cubicBezTo>
                  <a:pt x="32831" y="0"/>
                  <a:pt x="28575" y="4256"/>
                  <a:pt x="28575" y="9525"/>
                </a:cubicBezTo>
                <a:lnTo>
                  <a:pt x="28575" y="19050"/>
                </a:lnTo>
                <a:lnTo>
                  <a:pt x="19050" y="19050"/>
                </a:lnTo>
                <a:cubicBezTo>
                  <a:pt x="8543" y="19050"/>
                  <a:pt x="0" y="27593"/>
                  <a:pt x="0" y="38100"/>
                </a:cubicBezTo>
                <a:lnTo>
                  <a:pt x="0" y="52388"/>
                </a:lnTo>
                <a:lnTo>
                  <a:pt x="133350" y="52388"/>
                </a:lnTo>
                <a:lnTo>
                  <a:pt x="133350" y="38100"/>
                </a:lnTo>
                <a:cubicBezTo>
                  <a:pt x="133350" y="27593"/>
                  <a:pt x="124807" y="19050"/>
                  <a:pt x="114300" y="19050"/>
                </a:cubicBezTo>
                <a:lnTo>
                  <a:pt x="104775" y="19050"/>
                </a:lnTo>
                <a:lnTo>
                  <a:pt x="104775" y="9525"/>
                </a:lnTo>
                <a:cubicBezTo>
                  <a:pt x="104775" y="4256"/>
                  <a:pt x="100519" y="0"/>
                  <a:pt x="95250" y="0"/>
                </a:cubicBezTo>
                <a:cubicBezTo>
                  <a:pt x="89981" y="0"/>
                  <a:pt x="85725" y="4256"/>
                  <a:pt x="85725" y="9525"/>
                </a:cubicBezTo>
                <a:lnTo>
                  <a:pt x="85725" y="19050"/>
                </a:lnTo>
                <a:lnTo>
                  <a:pt x="47625" y="19050"/>
                </a:lnTo>
                <a:lnTo>
                  <a:pt x="47625" y="9525"/>
                </a:lnTo>
                <a:cubicBezTo>
                  <a:pt x="47625" y="4256"/>
                  <a:pt x="43369" y="0"/>
                  <a:pt x="38100" y="0"/>
                </a:cubicBezTo>
                <a:close/>
                <a:moveTo>
                  <a:pt x="0" y="66675"/>
                </a:moveTo>
                <a:lnTo>
                  <a:pt x="0" y="123825"/>
                </a:lnTo>
                <a:cubicBezTo>
                  <a:pt x="0" y="134332"/>
                  <a:pt x="8543" y="142875"/>
                  <a:pt x="19050" y="142875"/>
                </a:cubicBezTo>
                <a:lnTo>
                  <a:pt x="114300" y="142875"/>
                </a:lnTo>
                <a:cubicBezTo>
                  <a:pt x="124807" y="142875"/>
                  <a:pt x="133350" y="134332"/>
                  <a:pt x="133350" y="123825"/>
                </a:cubicBezTo>
                <a:lnTo>
                  <a:pt x="133350" y="66675"/>
                </a:lnTo>
                <a:lnTo>
                  <a:pt x="0" y="66675"/>
                </a:ln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26" name="Text 24"/>
          <p:cNvSpPr/>
          <p:nvPr/>
        </p:nvSpPr>
        <p:spPr>
          <a:xfrm>
            <a:off x="4389090" y="4067175"/>
            <a:ext cx="15144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E07A5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2027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4389090" y="4448175"/>
            <a:ext cx="1447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Timeline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4389090" y="4676775"/>
            <a:ext cx="14382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Fall semester admission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381000" y="5334000"/>
            <a:ext cx="6800850" cy="1143000"/>
          </a:xfrm>
          <a:custGeom>
            <a:avLst/>
            <a:gdLst/>
            <a:ahLst/>
            <a:cxnLst/>
            <a:rect l="l" t="t" r="r" b="b"/>
            <a:pathLst>
              <a:path w="6800850" h="1143000">
                <a:moveTo>
                  <a:pt x="76204" y="0"/>
                </a:moveTo>
                <a:lnTo>
                  <a:pt x="6724646" y="0"/>
                </a:lnTo>
                <a:cubicBezTo>
                  <a:pt x="6766732" y="0"/>
                  <a:pt x="6800850" y="34118"/>
                  <a:pt x="6800850" y="76204"/>
                </a:cubicBezTo>
                <a:lnTo>
                  <a:pt x="6800850" y="1066796"/>
                </a:lnTo>
                <a:cubicBezTo>
                  <a:pt x="6800850" y="1108882"/>
                  <a:pt x="6766732" y="1143000"/>
                  <a:pt x="6724646" y="1143000"/>
                </a:cubicBezTo>
                <a:lnTo>
                  <a:pt x="76204" y="1143000"/>
                </a:lnTo>
                <a:cubicBezTo>
                  <a:pt x="34118" y="1143000"/>
                  <a:pt x="0" y="1108882"/>
                  <a:pt x="0" y="1066796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solidFill>
            <a:srgbClr val="4A5C6A">
              <a:alpha val="14902"/>
            </a:srgbClr>
          </a:solidFill>
          <a:ln/>
        </p:spPr>
      </p:sp>
      <p:sp>
        <p:nvSpPr>
          <p:cNvPr id="30" name="Shape 28"/>
          <p:cNvSpPr/>
          <p:nvPr/>
        </p:nvSpPr>
        <p:spPr>
          <a:xfrm>
            <a:off x="578644" y="5534025"/>
            <a:ext cx="128588" cy="171450"/>
          </a:xfrm>
          <a:custGeom>
            <a:avLst/>
            <a:gdLst/>
            <a:ahLst/>
            <a:cxnLst/>
            <a:rect l="l" t="t" r="r" b="b"/>
            <a:pathLst>
              <a:path w="128588" h="171450">
                <a:moveTo>
                  <a:pt x="98081" y="128588"/>
                </a:moveTo>
                <a:cubicBezTo>
                  <a:pt x="100526" y="121120"/>
                  <a:pt x="105415" y="114356"/>
                  <a:pt x="110940" y="108529"/>
                </a:cubicBezTo>
                <a:cubicBezTo>
                  <a:pt x="121890" y="97010"/>
                  <a:pt x="128587" y="81439"/>
                  <a:pt x="128587" y="64294"/>
                </a:cubicBezTo>
                <a:cubicBezTo>
                  <a:pt x="128587" y="28798"/>
                  <a:pt x="99789" y="0"/>
                  <a:pt x="64294" y="0"/>
                </a:cubicBezTo>
                <a:cubicBezTo>
                  <a:pt x="28798" y="0"/>
                  <a:pt x="0" y="28798"/>
                  <a:pt x="0" y="64294"/>
                </a:cubicBezTo>
                <a:cubicBezTo>
                  <a:pt x="0" y="81439"/>
                  <a:pt x="6697" y="97010"/>
                  <a:pt x="17647" y="108529"/>
                </a:cubicBezTo>
                <a:cubicBezTo>
                  <a:pt x="23173" y="114356"/>
                  <a:pt x="28095" y="121120"/>
                  <a:pt x="30506" y="128588"/>
                </a:cubicBezTo>
                <a:lnTo>
                  <a:pt x="98048" y="128588"/>
                </a:lnTo>
                <a:close/>
                <a:moveTo>
                  <a:pt x="96441" y="144661"/>
                </a:moveTo>
                <a:lnTo>
                  <a:pt x="32147" y="144661"/>
                </a:lnTo>
                <a:lnTo>
                  <a:pt x="32147" y="150019"/>
                </a:lnTo>
                <a:cubicBezTo>
                  <a:pt x="32147" y="164820"/>
                  <a:pt x="44135" y="176808"/>
                  <a:pt x="58936" y="176808"/>
                </a:cubicBezTo>
                <a:lnTo>
                  <a:pt x="69652" y="176808"/>
                </a:lnTo>
                <a:cubicBezTo>
                  <a:pt x="84453" y="176808"/>
                  <a:pt x="96441" y="164820"/>
                  <a:pt x="96441" y="150019"/>
                </a:cubicBezTo>
                <a:lnTo>
                  <a:pt x="96441" y="144661"/>
                </a:lnTo>
                <a:close/>
                <a:moveTo>
                  <a:pt x="61615" y="37505"/>
                </a:moveTo>
                <a:cubicBezTo>
                  <a:pt x="48287" y="37505"/>
                  <a:pt x="37505" y="48287"/>
                  <a:pt x="37505" y="61615"/>
                </a:cubicBezTo>
                <a:cubicBezTo>
                  <a:pt x="37505" y="66069"/>
                  <a:pt x="33922" y="69652"/>
                  <a:pt x="29468" y="69652"/>
                </a:cubicBezTo>
                <a:cubicBezTo>
                  <a:pt x="25014" y="69652"/>
                  <a:pt x="21431" y="66069"/>
                  <a:pt x="21431" y="61615"/>
                </a:cubicBezTo>
                <a:cubicBezTo>
                  <a:pt x="21431" y="39413"/>
                  <a:pt x="39413" y="21431"/>
                  <a:pt x="61615" y="21431"/>
                </a:cubicBezTo>
                <a:cubicBezTo>
                  <a:pt x="66069" y="21431"/>
                  <a:pt x="69652" y="25014"/>
                  <a:pt x="69652" y="29468"/>
                </a:cubicBezTo>
                <a:cubicBezTo>
                  <a:pt x="69652" y="33922"/>
                  <a:pt x="66069" y="37505"/>
                  <a:pt x="61615" y="37505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31" name="Text 29"/>
          <p:cNvSpPr/>
          <p:nvPr/>
        </p:nvSpPr>
        <p:spPr>
          <a:xfrm>
            <a:off x="752475" y="5486400"/>
            <a:ext cx="63627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Research Focus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533400" y="5829300"/>
            <a:ext cx="65722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Autonomous AI for government processes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exploring how artificial intelligence can transform bureaucratic workflows, reduce inefficiencies, and improve public service delivery at scale.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7335143" y="1185863"/>
            <a:ext cx="4467225" cy="3971925"/>
          </a:xfrm>
          <a:custGeom>
            <a:avLst/>
            <a:gdLst/>
            <a:ahLst/>
            <a:cxnLst/>
            <a:rect l="l" t="t" r="r" b="b"/>
            <a:pathLst>
              <a:path w="4467225" h="3971925">
                <a:moveTo>
                  <a:pt x="76182" y="0"/>
                </a:moveTo>
                <a:lnTo>
                  <a:pt x="4391043" y="0"/>
                </a:lnTo>
                <a:cubicBezTo>
                  <a:pt x="4433117" y="0"/>
                  <a:pt x="4467225" y="34108"/>
                  <a:pt x="4467225" y="76182"/>
                </a:cubicBezTo>
                <a:lnTo>
                  <a:pt x="4467225" y="3895743"/>
                </a:lnTo>
                <a:cubicBezTo>
                  <a:pt x="4467225" y="3937817"/>
                  <a:pt x="4433117" y="3971925"/>
                  <a:pt x="4391043" y="3971925"/>
                </a:cubicBezTo>
                <a:lnTo>
                  <a:pt x="76182" y="3971925"/>
                </a:lnTo>
                <a:cubicBezTo>
                  <a:pt x="34108" y="3971925"/>
                  <a:pt x="0" y="3937817"/>
                  <a:pt x="0" y="3895743"/>
                </a:cubicBezTo>
                <a:lnTo>
                  <a:pt x="0" y="76182"/>
                </a:lnTo>
                <a:cubicBezTo>
                  <a:pt x="0" y="34136"/>
                  <a:pt x="34136" y="0"/>
                  <a:pt x="76182" y="0"/>
                </a:cubicBezTo>
                <a:close/>
              </a:path>
            </a:pathLst>
          </a:custGeom>
          <a:gradFill rotWithShape="1" flip="none">
            <a:gsLst>
              <a:gs pos="0">
                <a:srgbClr val="4A5C6A">
                  <a:alpha val="30000"/>
                </a:srgbClr>
              </a:gs>
              <a:gs pos="100000">
                <a:srgbClr val="4A5C6A">
                  <a:alpha val="10000"/>
                </a:srgbClr>
              </a:gs>
            </a:gsLst>
            <a:lin ang="2700000" scaled="1"/>
          </a:gradFill>
          <a:ln w="12700">
            <a:solidFill>
              <a:srgbClr val="4A5C6A">
                <a:alpha val="40000"/>
              </a:srgbClr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7482780" y="1628775"/>
            <a:ext cx="4171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Academic Trajectory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7539930" y="2047875"/>
            <a:ext cx="19050" cy="838200"/>
          </a:xfrm>
          <a:custGeom>
            <a:avLst/>
            <a:gdLst/>
            <a:ahLst/>
            <a:cxnLst/>
            <a:rect l="l" t="t" r="r" b="b"/>
            <a:pathLst>
              <a:path w="19050" h="838200">
                <a:moveTo>
                  <a:pt x="0" y="0"/>
                </a:moveTo>
                <a:lnTo>
                  <a:pt x="19050" y="0"/>
                </a:lnTo>
                <a:lnTo>
                  <a:pt x="1905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E07A5F">
              <a:alpha val="40000"/>
            </a:srgbClr>
          </a:solidFill>
          <a:ln/>
        </p:spPr>
      </p:sp>
      <p:sp>
        <p:nvSpPr>
          <p:cNvPr id="36" name="Shape 34"/>
          <p:cNvSpPr/>
          <p:nvPr/>
        </p:nvSpPr>
        <p:spPr>
          <a:xfrm>
            <a:off x="7463730" y="20478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76200" y="0"/>
                </a:lnTo>
                <a:cubicBezTo>
                  <a:pt x="118256" y="0"/>
                  <a:pt x="152400" y="34144"/>
                  <a:pt x="152400" y="76200"/>
                </a:cubicBezTo>
                <a:lnTo>
                  <a:pt x="152400" y="76200"/>
                </a:lnTo>
                <a:cubicBezTo>
                  <a:pt x="152400" y="118256"/>
                  <a:pt x="118256" y="152400"/>
                  <a:pt x="76200" y="152400"/>
                </a:cubicBezTo>
                <a:lnTo>
                  <a:pt x="76200" y="152400"/>
                </a:lnTo>
                <a:cubicBezTo>
                  <a:pt x="34144" y="152400"/>
                  <a:pt x="0" y="118256"/>
                  <a:pt x="0" y="762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37" name="Text 35"/>
          <p:cNvSpPr/>
          <p:nvPr/>
        </p:nvSpPr>
        <p:spPr>
          <a:xfrm>
            <a:off x="7778055" y="2047875"/>
            <a:ext cx="38957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Completed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7778055" y="2276475"/>
            <a:ext cx="39147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S.Kom. — Computer Science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7778055" y="2543175"/>
            <a:ext cx="38957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Technical foundation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7539930" y="3038475"/>
            <a:ext cx="19050" cy="838200"/>
          </a:xfrm>
          <a:custGeom>
            <a:avLst/>
            <a:gdLst/>
            <a:ahLst/>
            <a:cxnLst/>
            <a:rect l="l" t="t" r="r" b="b"/>
            <a:pathLst>
              <a:path w="19050" h="838200">
                <a:moveTo>
                  <a:pt x="0" y="0"/>
                </a:moveTo>
                <a:lnTo>
                  <a:pt x="19050" y="0"/>
                </a:lnTo>
                <a:lnTo>
                  <a:pt x="1905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E07A5F">
              <a:alpha val="40000"/>
            </a:srgbClr>
          </a:solidFill>
          <a:ln/>
        </p:spPr>
      </p:sp>
      <p:sp>
        <p:nvSpPr>
          <p:cNvPr id="41" name="Shape 39"/>
          <p:cNvSpPr/>
          <p:nvPr/>
        </p:nvSpPr>
        <p:spPr>
          <a:xfrm>
            <a:off x="7463730" y="30384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76200" y="0"/>
                </a:lnTo>
                <a:cubicBezTo>
                  <a:pt x="118256" y="0"/>
                  <a:pt x="152400" y="34144"/>
                  <a:pt x="152400" y="76200"/>
                </a:cubicBezTo>
                <a:lnTo>
                  <a:pt x="152400" y="76200"/>
                </a:lnTo>
                <a:cubicBezTo>
                  <a:pt x="152400" y="118256"/>
                  <a:pt x="118256" y="152400"/>
                  <a:pt x="76200" y="152400"/>
                </a:cubicBezTo>
                <a:lnTo>
                  <a:pt x="76200" y="152400"/>
                </a:lnTo>
                <a:cubicBezTo>
                  <a:pt x="34144" y="152400"/>
                  <a:pt x="0" y="118256"/>
                  <a:pt x="0" y="762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42" name="Text 40"/>
          <p:cNvSpPr/>
          <p:nvPr/>
        </p:nvSpPr>
        <p:spPr>
          <a:xfrm>
            <a:off x="7778055" y="3038475"/>
            <a:ext cx="38957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Completed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7778055" y="3267075"/>
            <a:ext cx="39147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M.B.A. — Strategic Management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7778055" y="3533775"/>
            <a:ext cx="38957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Business &amp; leadership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7444680" y="40290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76200" y="0"/>
                </a:lnTo>
                <a:cubicBezTo>
                  <a:pt x="118256" y="0"/>
                  <a:pt x="152400" y="34144"/>
                  <a:pt x="152400" y="76200"/>
                </a:cubicBezTo>
                <a:lnTo>
                  <a:pt x="152400" y="76200"/>
                </a:lnTo>
                <a:cubicBezTo>
                  <a:pt x="152400" y="118256"/>
                  <a:pt x="118256" y="152400"/>
                  <a:pt x="76200" y="152400"/>
                </a:cubicBezTo>
                <a:lnTo>
                  <a:pt x="76200" y="152400"/>
                </a:lnTo>
                <a:cubicBezTo>
                  <a:pt x="34144" y="152400"/>
                  <a:pt x="0" y="118256"/>
                  <a:pt x="0" y="762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46" name="Text 44"/>
          <p:cNvSpPr/>
          <p:nvPr/>
        </p:nvSpPr>
        <p:spPr>
          <a:xfrm>
            <a:off x="7759005" y="4029075"/>
            <a:ext cx="3914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 Preparation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7759005" y="4257675"/>
            <a:ext cx="39338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PhD — Autonomous AI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7759005" y="4524375"/>
            <a:ext cx="3914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Target: Fall 2027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7335143" y="5319713"/>
            <a:ext cx="4467225" cy="1152525"/>
          </a:xfrm>
          <a:custGeom>
            <a:avLst/>
            <a:gdLst/>
            <a:ahLst/>
            <a:cxnLst/>
            <a:rect l="l" t="t" r="r" b="b"/>
            <a:pathLst>
              <a:path w="4467225" h="1152525">
                <a:moveTo>
                  <a:pt x="76205" y="0"/>
                </a:moveTo>
                <a:lnTo>
                  <a:pt x="4391020" y="0"/>
                </a:lnTo>
                <a:cubicBezTo>
                  <a:pt x="4433107" y="0"/>
                  <a:pt x="4467225" y="34118"/>
                  <a:pt x="4467225" y="76205"/>
                </a:cubicBezTo>
                <a:lnTo>
                  <a:pt x="4467225" y="1076320"/>
                </a:lnTo>
                <a:cubicBezTo>
                  <a:pt x="4467225" y="1118407"/>
                  <a:pt x="4433107" y="1152525"/>
                  <a:pt x="4391020" y="1152525"/>
                </a:cubicBezTo>
                <a:lnTo>
                  <a:pt x="76205" y="1152525"/>
                </a:lnTo>
                <a:cubicBezTo>
                  <a:pt x="34118" y="1152525"/>
                  <a:pt x="0" y="1118407"/>
                  <a:pt x="0" y="1076320"/>
                </a:cubicBezTo>
                <a:lnTo>
                  <a:pt x="0" y="76205"/>
                </a:lnTo>
                <a:cubicBezTo>
                  <a:pt x="0" y="34146"/>
                  <a:pt x="34146" y="0"/>
                  <a:pt x="76205" y="0"/>
                </a:cubicBezTo>
                <a:close/>
              </a:path>
            </a:pathLst>
          </a:custGeom>
          <a:solidFill>
            <a:srgbClr val="E07A5F">
              <a:alpha val="10196"/>
            </a:srgbClr>
          </a:solidFill>
          <a:ln w="12700">
            <a:solidFill>
              <a:srgbClr val="E07A5F">
                <a:alpha val="30196"/>
              </a:srgbClr>
            </a:solidFill>
            <a:prstDash val="solid"/>
          </a:ln>
        </p:spPr>
      </p:sp>
      <p:sp>
        <p:nvSpPr>
          <p:cNvPr id="50" name="Shape 48"/>
          <p:cNvSpPr/>
          <p:nvPr/>
        </p:nvSpPr>
        <p:spPr>
          <a:xfrm>
            <a:off x="7526834" y="5524500"/>
            <a:ext cx="150019" cy="171450"/>
          </a:xfrm>
          <a:custGeom>
            <a:avLst/>
            <a:gdLst/>
            <a:ahLst/>
            <a:cxnLst/>
            <a:rect l="l" t="t" r="r" b="b"/>
            <a:pathLst>
              <a:path w="150019" h="171450">
                <a:moveTo>
                  <a:pt x="0" y="72330"/>
                </a:moveTo>
                <a:cubicBezTo>
                  <a:pt x="0" y="50129"/>
                  <a:pt x="17982" y="32147"/>
                  <a:pt x="40184" y="32147"/>
                </a:cubicBezTo>
                <a:lnTo>
                  <a:pt x="42863" y="32147"/>
                </a:lnTo>
                <a:cubicBezTo>
                  <a:pt x="48790" y="32147"/>
                  <a:pt x="53578" y="36935"/>
                  <a:pt x="53578" y="42863"/>
                </a:cubicBezTo>
                <a:cubicBezTo>
                  <a:pt x="53578" y="48790"/>
                  <a:pt x="48790" y="53578"/>
                  <a:pt x="42863" y="53578"/>
                </a:cubicBezTo>
                <a:lnTo>
                  <a:pt x="40184" y="53578"/>
                </a:lnTo>
                <a:cubicBezTo>
                  <a:pt x="29836" y="53578"/>
                  <a:pt x="21431" y="61983"/>
                  <a:pt x="21431" y="72330"/>
                </a:cubicBezTo>
                <a:lnTo>
                  <a:pt x="21431" y="75009"/>
                </a:lnTo>
                <a:lnTo>
                  <a:pt x="42863" y="75009"/>
                </a:lnTo>
                <a:cubicBezTo>
                  <a:pt x="54683" y="75009"/>
                  <a:pt x="64294" y="84620"/>
                  <a:pt x="64294" y="96441"/>
                </a:cubicBezTo>
                <a:lnTo>
                  <a:pt x="64294" y="117872"/>
                </a:lnTo>
                <a:cubicBezTo>
                  <a:pt x="64294" y="129693"/>
                  <a:pt x="54683" y="139303"/>
                  <a:pt x="42863" y="139303"/>
                </a:cubicBezTo>
                <a:lnTo>
                  <a:pt x="21431" y="139303"/>
                </a:lnTo>
                <a:cubicBezTo>
                  <a:pt x="9611" y="139303"/>
                  <a:pt x="0" y="129693"/>
                  <a:pt x="0" y="117872"/>
                </a:cubicBezTo>
                <a:lnTo>
                  <a:pt x="0" y="72330"/>
                </a:lnTo>
                <a:close/>
                <a:moveTo>
                  <a:pt x="85725" y="72330"/>
                </a:moveTo>
                <a:cubicBezTo>
                  <a:pt x="85725" y="50129"/>
                  <a:pt x="103707" y="32147"/>
                  <a:pt x="125909" y="32147"/>
                </a:cubicBezTo>
                <a:lnTo>
                  <a:pt x="128588" y="32147"/>
                </a:lnTo>
                <a:cubicBezTo>
                  <a:pt x="134515" y="32147"/>
                  <a:pt x="139303" y="36935"/>
                  <a:pt x="139303" y="42863"/>
                </a:cubicBezTo>
                <a:cubicBezTo>
                  <a:pt x="139303" y="48790"/>
                  <a:pt x="134515" y="53578"/>
                  <a:pt x="128588" y="53578"/>
                </a:cubicBezTo>
                <a:lnTo>
                  <a:pt x="125909" y="53578"/>
                </a:lnTo>
                <a:cubicBezTo>
                  <a:pt x="115561" y="53578"/>
                  <a:pt x="107156" y="61983"/>
                  <a:pt x="107156" y="72330"/>
                </a:cubicBezTo>
                <a:lnTo>
                  <a:pt x="107156" y="75009"/>
                </a:lnTo>
                <a:lnTo>
                  <a:pt x="128588" y="75009"/>
                </a:lnTo>
                <a:cubicBezTo>
                  <a:pt x="140408" y="75009"/>
                  <a:pt x="150019" y="84620"/>
                  <a:pt x="150019" y="96441"/>
                </a:cubicBezTo>
                <a:lnTo>
                  <a:pt x="150019" y="117872"/>
                </a:lnTo>
                <a:cubicBezTo>
                  <a:pt x="150019" y="129693"/>
                  <a:pt x="140408" y="139303"/>
                  <a:pt x="128588" y="139303"/>
                </a:cubicBezTo>
                <a:lnTo>
                  <a:pt x="107156" y="139303"/>
                </a:lnTo>
                <a:cubicBezTo>
                  <a:pt x="95336" y="139303"/>
                  <a:pt x="85725" y="129693"/>
                  <a:pt x="85725" y="117872"/>
                </a:cubicBezTo>
                <a:lnTo>
                  <a:pt x="85725" y="72330"/>
                </a:ln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51" name="Text 49"/>
          <p:cNvSpPr/>
          <p:nvPr/>
        </p:nvSpPr>
        <p:spPr>
          <a:xfrm>
            <a:off x="7820918" y="5476875"/>
            <a:ext cx="723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Mindset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7492305" y="5819775"/>
            <a:ext cx="42291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"Technical expertise without application is theory. Application without understanding is guesswork. Both are necessary."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105" kern="0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World Two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Government &amp; Digital Transformation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00050" y="1181100"/>
            <a:ext cx="5619750" cy="1466850"/>
          </a:xfrm>
          <a:custGeom>
            <a:avLst/>
            <a:gdLst/>
            <a:ahLst/>
            <a:cxnLst/>
            <a:rect l="l" t="t" r="r" b="b"/>
            <a:pathLst>
              <a:path w="5619750" h="1466850">
                <a:moveTo>
                  <a:pt x="0" y="0"/>
                </a:moveTo>
                <a:lnTo>
                  <a:pt x="5543547" y="0"/>
                </a:lnTo>
                <a:cubicBezTo>
                  <a:pt x="5585605" y="0"/>
                  <a:pt x="5619750" y="34145"/>
                  <a:pt x="5619750" y="76203"/>
                </a:cubicBezTo>
                <a:lnTo>
                  <a:pt x="5619750" y="1390647"/>
                </a:lnTo>
                <a:cubicBezTo>
                  <a:pt x="5619750" y="1432705"/>
                  <a:pt x="5585605" y="1466850"/>
                  <a:pt x="5543547" y="1466850"/>
                </a:cubicBezTo>
                <a:lnTo>
                  <a:pt x="0" y="1466850"/>
                </a:lnTo>
                <a:lnTo>
                  <a:pt x="0" y="0"/>
                </a:lnTo>
                <a:close/>
              </a:path>
            </a:pathLst>
          </a:custGeom>
          <a:solidFill>
            <a:srgbClr val="4A5C6A">
              <a:alpha val="14902"/>
            </a:srgbClr>
          </a:solidFill>
          <a:ln/>
        </p:spPr>
      </p:sp>
      <p:sp>
        <p:nvSpPr>
          <p:cNvPr id="5" name="Shape 3"/>
          <p:cNvSpPr/>
          <p:nvPr/>
        </p:nvSpPr>
        <p:spPr>
          <a:xfrm>
            <a:off x="400050" y="1181100"/>
            <a:ext cx="38100" cy="1466850"/>
          </a:xfrm>
          <a:custGeom>
            <a:avLst/>
            <a:gdLst/>
            <a:ahLst/>
            <a:cxnLst/>
            <a:rect l="l" t="t" r="r" b="b"/>
            <a:pathLst>
              <a:path w="38100" h="1466850">
                <a:moveTo>
                  <a:pt x="0" y="0"/>
                </a:moveTo>
                <a:lnTo>
                  <a:pt x="38100" y="0"/>
                </a:lnTo>
                <a:lnTo>
                  <a:pt x="38100" y="1466850"/>
                </a:lnTo>
                <a:lnTo>
                  <a:pt x="0" y="1466850"/>
                </a:lnTo>
                <a:lnTo>
                  <a:pt x="0" y="0"/>
                </a:ln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6" name="Text 4"/>
          <p:cNvSpPr/>
          <p:nvPr/>
        </p:nvSpPr>
        <p:spPr>
          <a:xfrm>
            <a:off x="609600" y="1371600"/>
            <a:ext cx="5314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KemenPKP — Ministry of Housing &amp; Settlement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609600" y="1714500"/>
            <a:ext cx="52959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Active civil servant driving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digital transformation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at the national level. Not just implementing technology, but reimagining how government serves 270 million Indonesians through intelligent systems.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381000" y="2800350"/>
            <a:ext cx="5638800" cy="3676650"/>
          </a:xfrm>
          <a:custGeom>
            <a:avLst/>
            <a:gdLst/>
            <a:ahLst/>
            <a:cxnLst/>
            <a:rect l="l" t="t" r="r" b="b"/>
            <a:pathLst>
              <a:path w="5638800" h="3676650">
                <a:moveTo>
                  <a:pt x="76217" y="0"/>
                </a:moveTo>
                <a:lnTo>
                  <a:pt x="5562583" y="0"/>
                </a:lnTo>
                <a:cubicBezTo>
                  <a:pt x="5604677" y="0"/>
                  <a:pt x="5638800" y="34123"/>
                  <a:pt x="5638800" y="76217"/>
                </a:cubicBezTo>
                <a:lnTo>
                  <a:pt x="5638800" y="3600433"/>
                </a:lnTo>
                <a:cubicBezTo>
                  <a:pt x="5638800" y="3642527"/>
                  <a:pt x="5604677" y="3676650"/>
                  <a:pt x="5562583" y="3676650"/>
                </a:cubicBezTo>
                <a:lnTo>
                  <a:pt x="76217" y="3676650"/>
                </a:lnTo>
                <a:cubicBezTo>
                  <a:pt x="34123" y="3676650"/>
                  <a:pt x="0" y="3642527"/>
                  <a:pt x="0" y="3600433"/>
                </a:cubicBezTo>
                <a:lnTo>
                  <a:pt x="0" y="76217"/>
                </a:lnTo>
                <a:cubicBezTo>
                  <a:pt x="0" y="34152"/>
                  <a:pt x="34152" y="0"/>
                  <a:pt x="76217" y="0"/>
                </a:cubicBezTo>
                <a:close/>
              </a:path>
            </a:pathLst>
          </a:custGeom>
          <a:solidFill>
            <a:srgbClr val="4A5C6A">
              <a:alpha val="10196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583406" y="3457575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15156" y="-7032"/>
                </a:moveTo>
                <a:cubicBezTo>
                  <a:pt x="113630" y="-10009"/>
                  <a:pt x="110542" y="-11906"/>
                  <a:pt x="107193" y="-11906"/>
                </a:cubicBezTo>
                <a:cubicBezTo>
                  <a:pt x="103845" y="-11906"/>
                  <a:pt x="100757" y="-10009"/>
                  <a:pt x="99231" y="-7032"/>
                </a:cubicBezTo>
                <a:lnTo>
                  <a:pt x="71847" y="46620"/>
                </a:lnTo>
                <a:lnTo>
                  <a:pt x="12353" y="56071"/>
                </a:lnTo>
                <a:cubicBezTo>
                  <a:pt x="9041" y="56592"/>
                  <a:pt x="6288" y="58936"/>
                  <a:pt x="5246" y="62136"/>
                </a:cubicBezTo>
                <a:cubicBezTo>
                  <a:pt x="4204" y="65336"/>
                  <a:pt x="5060" y="68833"/>
                  <a:pt x="7404" y="71214"/>
                </a:cubicBezTo>
                <a:lnTo>
                  <a:pt x="49969" y="113816"/>
                </a:lnTo>
                <a:lnTo>
                  <a:pt x="40593" y="173310"/>
                </a:lnTo>
                <a:cubicBezTo>
                  <a:pt x="40072" y="176622"/>
                  <a:pt x="41449" y="179970"/>
                  <a:pt x="44165" y="181942"/>
                </a:cubicBezTo>
                <a:cubicBezTo>
                  <a:pt x="46881" y="183914"/>
                  <a:pt x="50453" y="184212"/>
                  <a:pt x="53467" y="182687"/>
                </a:cubicBezTo>
                <a:lnTo>
                  <a:pt x="107193" y="155377"/>
                </a:lnTo>
                <a:lnTo>
                  <a:pt x="160883" y="182687"/>
                </a:lnTo>
                <a:cubicBezTo>
                  <a:pt x="163860" y="184212"/>
                  <a:pt x="167469" y="183914"/>
                  <a:pt x="170185" y="181942"/>
                </a:cubicBezTo>
                <a:cubicBezTo>
                  <a:pt x="172901" y="179970"/>
                  <a:pt x="174278" y="176659"/>
                  <a:pt x="173757" y="173310"/>
                </a:cubicBezTo>
                <a:lnTo>
                  <a:pt x="164343" y="113816"/>
                </a:lnTo>
                <a:lnTo>
                  <a:pt x="206908" y="71214"/>
                </a:lnTo>
                <a:cubicBezTo>
                  <a:pt x="209290" y="68833"/>
                  <a:pt x="210108" y="65336"/>
                  <a:pt x="209066" y="62136"/>
                </a:cubicBezTo>
                <a:cubicBezTo>
                  <a:pt x="208025" y="58936"/>
                  <a:pt x="205308" y="56592"/>
                  <a:pt x="201960" y="56071"/>
                </a:cubicBezTo>
                <a:lnTo>
                  <a:pt x="142503" y="46620"/>
                </a:lnTo>
                <a:lnTo>
                  <a:pt x="115156" y="-7032"/>
                </a:ln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10" name="Text 8"/>
          <p:cNvSpPr/>
          <p:nvPr/>
        </p:nvSpPr>
        <p:spPr>
          <a:xfrm>
            <a:off x="809625" y="3419475"/>
            <a:ext cx="51149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Key Impact Areas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71500" y="383857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</p:sp>
      <p:sp>
        <p:nvSpPr>
          <p:cNvPr id="12" name="Shape 10"/>
          <p:cNvSpPr/>
          <p:nvPr/>
        </p:nvSpPr>
        <p:spPr>
          <a:xfrm>
            <a:off x="667941" y="3924300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13" name="Text 11"/>
          <p:cNvSpPr/>
          <p:nvPr/>
        </p:nvSpPr>
        <p:spPr>
          <a:xfrm>
            <a:off x="990600" y="3838575"/>
            <a:ext cx="33337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Digital Platform Development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990600" y="4067175"/>
            <a:ext cx="33242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Building systems that modernize bureaucratic workflows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71500" y="437197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</p:sp>
      <p:sp>
        <p:nvSpPr>
          <p:cNvPr id="16" name="Shape 14"/>
          <p:cNvSpPr/>
          <p:nvPr/>
        </p:nvSpPr>
        <p:spPr>
          <a:xfrm>
            <a:off x="667941" y="4457700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17" name="Text 15"/>
          <p:cNvSpPr/>
          <p:nvPr/>
        </p:nvSpPr>
        <p:spPr>
          <a:xfrm>
            <a:off x="990600" y="4371975"/>
            <a:ext cx="32670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Integration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990600" y="4600575"/>
            <a:ext cx="32575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Implementing autonomous systems for data processing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71500" y="490537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</p:sp>
      <p:sp>
        <p:nvSpPr>
          <p:cNvPr id="20" name="Shape 18"/>
          <p:cNvSpPr/>
          <p:nvPr/>
        </p:nvSpPr>
        <p:spPr>
          <a:xfrm>
            <a:off x="667941" y="4991100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21" name="Text 19"/>
          <p:cNvSpPr/>
          <p:nvPr/>
        </p:nvSpPr>
        <p:spPr>
          <a:xfrm>
            <a:off x="990600" y="4905375"/>
            <a:ext cx="29813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Cross-Functional Leadership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990600" y="5133975"/>
            <a:ext cx="29718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Coordinating teams across departments and levels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571500" y="543877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</p:sp>
      <p:sp>
        <p:nvSpPr>
          <p:cNvPr id="24" name="Shape 22"/>
          <p:cNvSpPr/>
          <p:nvPr/>
        </p:nvSpPr>
        <p:spPr>
          <a:xfrm>
            <a:off x="667941" y="5524500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25" name="Text 23"/>
          <p:cNvSpPr/>
          <p:nvPr/>
        </p:nvSpPr>
        <p:spPr>
          <a:xfrm>
            <a:off x="990600" y="5438775"/>
            <a:ext cx="29051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Policy Implementation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990600" y="5667375"/>
            <a:ext cx="28956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Translating digital strategy into operational reality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6176963" y="1185863"/>
            <a:ext cx="5629275" cy="4391025"/>
          </a:xfrm>
          <a:custGeom>
            <a:avLst/>
            <a:gdLst/>
            <a:ahLst/>
            <a:cxnLst/>
            <a:rect l="l" t="t" r="r" b="b"/>
            <a:pathLst>
              <a:path w="5629275" h="4391025">
                <a:moveTo>
                  <a:pt x="76184" y="0"/>
                </a:moveTo>
                <a:lnTo>
                  <a:pt x="5553091" y="0"/>
                </a:lnTo>
                <a:cubicBezTo>
                  <a:pt x="5595138" y="0"/>
                  <a:pt x="5629275" y="34137"/>
                  <a:pt x="5629275" y="76184"/>
                </a:cubicBezTo>
                <a:lnTo>
                  <a:pt x="5629275" y="4314841"/>
                </a:lnTo>
                <a:cubicBezTo>
                  <a:pt x="5629275" y="4356916"/>
                  <a:pt x="5595166" y="4391025"/>
                  <a:pt x="5553091" y="4391025"/>
                </a:cubicBezTo>
                <a:lnTo>
                  <a:pt x="76184" y="4391025"/>
                </a:lnTo>
                <a:cubicBezTo>
                  <a:pt x="34137" y="4391025"/>
                  <a:pt x="0" y="4356888"/>
                  <a:pt x="0" y="4314841"/>
                </a:cubicBezTo>
                <a:lnTo>
                  <a:pt x="0" y="76184"/>
                </a:lnTo>
                <a:cubicBezTo>
                  <a:pt x="0" y="34109"/>
                  <a:pt x="34109" y="0"/>
                  <a:pt x="76184" y="0"/>
                </a:cubicBezTo>
                <a:close/>
              </a:path>
            </a:pathLst>
          </a:custGeom>
          <a:gradFill rotWithShape="1" flip="none">
            <a:gsLst>
              <a:gs pos="0">
                <a:srgbClr val="E07A5F">
                  <a:alpha val="20000"/>
                </a:srgbClr>
              </a:gs>
              <a:gs pos="100000">
                <a:srgbClr val="E07A5F">
                  <a:alpha val="5000"/>
                </a:srgbClr>
              </a:gs>
            </a:gsLst>
            <a:lin ang="2700000" scaled="1"/>
          </a:gradFill>
          <a:ln w="12700">
            <a:solidFill>
              <a:srgbClr val="E07A5F">
                <a:alpha val="30196"/>
              </a:srgbClr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6315075" y="1612106"/>
            <a:ext cx="53530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SIBARU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334125" y="2069306"/>
            <a:ext cx="53149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Autonomous AI System for Housing Subsidy Processing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372225" y="2564606"/>
            <a:ext cx="2562225" cy="838200"/>
          </a:xfrm>
          <a:custGeom>
            <a:avLst/>
            <a:gdLst/>
            <a:ahLst/>
            <a:cxnLst/>
            <a:rect l="l" t="t" r="r" b="b"/>
            <a:pathLst>
              <a:path w="2562225" h="838200">
                <a:moveTo>
                  <a:pt x="76201" y="0"/>
                </a:moveTo>
                <a:lnTo>
                  <a:pt x="2486024" y="0"/>
                </a:lnTo>
                <a:cubicBezTo>
                  <a:pt x="2528109" y="0"/>
                  <a:pt x="2562225" y="34116"/>
                  <a:pt x="2562225" y="76201"/>
                </a:cubicBezTo>
                <a:lnTo>
                  <a:pt x="2562225" y="761999"/>
                </a:lnTo>
                <a:cubicBezTo>
                  <a:pt x="2562225" y="804084"/>
                  <a:pt x="2528109" y="838200"/>
                  <a:pt x="2486024" y="838200"/>
                </a:cubicBezTo>
                <a:lnTo>
                  <a:pt x="76201" y="838200"/>
                </a:lnTo>
                <a:cubicBezTo>
                  <a:pt x="34116" y="838200"/>
                  <a:pt x="0" y="804084"/>
                  <a:pt x="0" y="76199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1A1D21">
              <a:alpha val="50196"/>
            </a:srgbClr>
          </a:solidFill>
          <a:ln/>
        </p:spPr>
      </p:sp>
      <p:sp>
        <p:nvSpPr>
          <p:cNvPr id="31" name="Text 29"/>
          <p:cNvSpPr/>
          <p:nvPr/>
        </p:nvSpPr>
        <p:spPr>
          <a:xfrm>
            <a:off x="6400800" y="2678906"/>
            <a:ext cx="25050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700" b="1" dirty="0">
                <a:solidFill>
                  <a:srgbClr val="E07A5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500K+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6453188" y="3098006"/>
            <a:ext cx="24003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Citizen Data Records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9048750" y="2564606"/>
            <a:ext cx="2562225" cy="838200"/>
          </a:xfrm>
          <a:custGeom>
            <a:avLst/>
            <a:gdLst/>
            <a:ahLst/>
            <a:cxnLst/>
            <a:rect l="l" t="t" r="r" b="b"/>
            <a:pathLst>
              <a:path w="2562225" h="838200">
                <a:moveTo>
                  <a:pt x="76201" y="0"/>
                </a:moveTo>
                <a:lnTo>
                  <a:pt x="2486024" y="0"/>
                </a:lnTo>
                <a:cubicBezTo>
                  <a:pt x="2528109" y="0"/>
                  <a:pt x="2562225" y="34116"/>
                  <a:pt x="2562225" y="76201"/>
                </a:cubicBezTo>
                <a:lnTo>
                  <a:pt x="2562225" y="761999"/>
                </a:lnTo>
                <a:cubicBezTo>
                  <a:pt x="2562225" y="804084"/>
                  <a:pt x="2528109" y="838200"/>
                  <a:pt x="2486024" y="838200"/>
                </a:cubicBezTo>
                <a:lnTo>
                  <a:pt x="76201" y="838200"/>
                </a:lnTo>
                <a:cubicBezTo>
                  <a:pt x="34116" y="838200"/>
                  <a:pt x="0" y="804084"/>
                  <a:pt x="0" y="76199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1A1D21">
              <a:alpha val="50196"/>
            </a:srgbClr>
          </a:solidFill>
          <a:ln/>
        </p:spPr>
      </p:sp>
      <p:sp>
        <p:nvSpPr>
          <p:cNvPr id="34" name="Text 32"/>
          <p:cNvSpPr/>
          <p:nvPr/>
        </p:nvSpPr>
        <p:spPr>
          <a:xfrm>
            <a:off x="9077325" y="2678906"/>
            <a:ext cx="25050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700" b="1" dirty="0">
                <a:solidFill>
                  <a:srgbClr val="E07A5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514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9129713" y="3098006"/>
            <a:ext cx="24003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Districts Covered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372225" y="3555206"/>
            <a:ext cx="5238750" cy="819150"/>
          </a:xfrm>
          <a:custGeom>
            <a:avLst/>
            <a:gdLst/>
            <a:ahLst/>
            <a:cxnLst/>
            <a:rect l="l" t="t" r="r" b="b"/>
            <a:pathLst>
              <a:path w="5238750" h="819150">
                <a:moveTo>
                  <a:pt x="76197" y="0"/>
                </a:moveTo>
                <a:lnTo>
                  <a:pt x="5162553" y="0"/>
                </a:lnTo>
                <a:cubicBezTo>
                  <a:pt x="5204635" y="0"/>
                  <a:pt x="5238750" y="34115"/>
                  <a:pt x="5238750" y="76197"/>
                </a:cubicBezTo>
                <a:lnTo>
                  <a:pt x="5238750" y="742953"/>
                </a:lnTo>
                <a:cubicBezTo>
                  <a:pt x="5238750" y="785035"/>
                  <a:pt x="5204635" y="819150"/>
                  <a:pt x="5162553" y="819150"/>
                </a:cubicBezTo>
                <a:lnTo>
                  <a:pt x="76197" y="819150"/>
                </a:lnTo>
                <a:cubicBezTo>
                  <a:pt x="34115" y="819150"/>
                  <a:pt x="0" y="785035"/>
                  <a:pt x="0" y="742953"/>
                </a:cubicBezTo>
                <a:lnTo>
                  <a:pt x="0" y="76197"/>
                </a:lnTo>
                <a:cubicBezTo>
                  <a:pt x="0" y="34143"/>
                  <a:pt x="34143" y="0"/>
                  <a:pt x="76197" y="0"/>
                </a:cubicBezTo>
                <a:close/>
              </a:path>
            </a:pathLst>
          </a:custGeom>
          <a:solidFill>
            <a:srgbClr val="1A1D21">
              <a:alpha val="50196"/>
            </a:srgbClr>
          </a:solidFill>
          <a:ln/>
        </p:spPr>
      </p:sp>
      <p:sp>
        <p:nvSpPr>
          <p:cNvPr id="37" name="Shape 35"/>
          <p:cNvSpPr/>
          <p:nvPr/>
        </p:nvSpPr>
        <p:spPr>
          <a:xfrm>
            <a:off x="8177064" y="3717131"/>
            <a:ext cx="214313" cy="171450"/>
          </a:xfrm>
          <a:custGeom>
            <a:avLst/>
            <a:gdLst/>
            <a:ahLst/>
            <a:cxnLst/>
            <a:rect l="l" t="t" r="r" b="b"/>
            <a:pathLst>
              <a:path w="214313" h="171450">
                <a:moveTo>
                  <a:pt x="117872" y="0"/>
                </a:moveTo>
                <a:cubicBezTo>
                  <a:pt x="117872" y="-5927"/>
                  <a:pt x="113083" y="-10716"/>
                  <a:pt x="107156" y="-10716"/>
                </a:cubicBezTo>
                <a:cubicBezTo>
                  <a:pt x="101229" y="-10716"/>
                  <a:pt x="96441" y="-5927"/>
                  <a:pt x="96441" y="0"/>
                </a:cubicBezTo>
                <a:lnTo>
                  <a:pt x="96441" y="21431"/>
                </a:lnTo>
                <a:lnTo>
                  <a:pt x="64294" y="21431"/>
                </a:lnTo>
                <a:cubicBezTo>
                  <a:pt x="46546" y="21431"/>
                  <a:pt x="32147" y="35830"/>
                  <a:pt x="32147" y="53578"/>
                </a:cubicBezTo>
                <a:lnTo>
                  <a:pt x="32147" y="128588"/>
                </a:lnTo>
                <a:cubicBezTo>
                  <a:pt x="32147" y="146335"/>
                  <a:pt x="46546" y="160734"/>
                  <a:pt x="64294" y="160734"/>
                </a:cubicBezTo>
                <a:lnTo>
                  <a:pt x="150019" y="160734"/>
                </a:lnTo>
                <a:cubicBezTo>
                  <a:pt x="167767" y="160734"/>
                  <a:pt x="182166" y="146335"/>
                  <a:pt x="182166" y="128588"/>
                </a:cubicBezTo>
                <a:lnTo>
                  <a:pt x="182166" y="53578"/>
                </a:lnTo>
                <a:cubicBezTo>
                  <a:pt x="182166" y="35830"/>
                  <a:pt x="167767" y="21431"/>
                  <a:pt x="150019" y="21431"/>
                </a:cubicBezTo>
                <a:lnTo>
                  <a:pt x="117872" y="21431"/>
                </a:lnTo>
                <a:lnTo>
                  <a:pt x="117872" y="0"/>
                </a:lnTo>
                <a:close/>
                <a:moveTo>
                  <a:pt x="53578" y="123230"/>
                </a:moveTo>
                <a:cubicBezTo>
                  <a:pt x="53578" y="118776"/>
                  <a:pt x="57161" y="115193"/>
                  <a:pt x="61615" y="115193"/>
                </a:cubicBezTo>
                <a:lnTo>
                  <a:pt x="72330" y="115193"/>
                </a:lnTo>
                <a:cubicBezTo>
                  <a:pt x="76784" y="115193"/>
                  <a:pt x="80367" y="118776"/>
                  <a:pt x="80367" y="123230"/>
                </a:cubicBezTo>
                <a:cubicBezTo>
                  <a:pt x="80367" y="127683"/>
                  <a:pt x="76784" y="131266"/>
                  <a:pt x="72330" y="131266"/>
                </a:cubicBezTo>
                <a:lnTo>
                  <a:pt x="61615" y="131266"/>
                </a:lnTo>
                <a:cubicBezTo>
                  <a:pt x="57161" y="131266"/>
                  <a:pt x="53578" y="127683"/>
                  <a:pt x="53578" y="123230"/>
                </a:cubicBezTo>
                <a:close/>
                <a:moveTo>
                  <a:pt x="93762" y="123230"/>
                </a:moveTo>
                <a:cubicBezTo>
                  <a:pt x="93762" y="118776"/>
                  <a:pt x="97345" y="115193"/>
                  <a:pt x="101798" y="115193"/>
                </a:cubicBezTo>
                <a:lnTo>
                  <a:pt x="112514" y="115193"/>
                </a:lnTo>
                <a:cubicBezTo>
                  <a:pt x="116968" y="115193"/>
                  <a:pt x="120551" y="118776"/>
                  <a:pt x="120551" y="123230"/>
                </a:cubicBezTo>
                <a:cubicBezTo>
                  <a:pt x="120551" y="127683"/>
                  <a:pt x="116968" y="131266"/>
                  <a:pt x="112514" y="131266"/>
                </a:cubicBezTo>
                <a:lnTo>
                  <a:pt x="101798" y="131266"/>
                </a:lnTo>
                <a:cubicBezTo>
                  <a:pt x="97345" y="131266"/>
                  <a:pt x="93762" y="127683"/>
                  <a:pt x="93762" y="123230"/>
                </a:cubicBezTo>
                <a:close/>
                <a:moveTo>
                  <a:pt x="133945" y="123230"/>
                </a:moveTo>
                <a:cubicBezTo>
                  <a:pt x="133945" y="118776"/>
                  <a:pt x="137528" y="115193"/>
                  <a:pt x="141982" y="115193"/>
                </a:cubicBezTo>
                <a:lnTo>
                  <a:pt x="152698" y="115193"/>
                </a:lnTo>
                <a:cubicBezTo>
                  <a:pt x="157151" y="115193"/>
                  <a:pt x="160734" y="118776"/>
                  <a:pt x="160734" y="123230"/>
                </a:cubicBezTo>
                <a:cubicBezTo>
                  <a:pt x="160734" y="127683"/>
                  <a:pt x="157151" y="131266"/>
                  <a:pt x="152698" y="131266"/>
                </a:cubicBezTo>
                <a:lnTo>
                  <a:pt x="141982" y="131266"/>
                </a:lnTo>
                <a:cubicBezTo>
                  <a:pt x="137528" y="131266"/>
                  <a:pt x="133945" y="127683"/>
                  <a:pt x="133945" y="123230"/>
                </a:cubicBezTo>
                <a:close/>
                <a:moveTo>
                  <a:pt x="75009" y="58936"/>
                </a:moveTo>
                <a:cubicBezTo>
                  <a:pt x="83881" y="58936"/>
                  <a:pt x="91083" y="66138"/>
                  <a:pt x="91083" y="75009"/>
                </a:cubicBezTo>
                <a:cubicBezTo>
                  <a:pt x="91083" y="83881"/>
                  <a:pt x="83881" y="91083"/>
                  <a:pt x="75009" y="91083"/>
                </a:cubicBezTo>
                <a:cubicBezTo>
                  <a:pt x="66138" y="91083"/>
                  <a:pt x="58936" y="83881"/>
                  <a:pt x="58936" y="75009"/>
                </a:cubicBezTo>
                <a:cubicBezTo>
                  <a:pt x="58936" y="66138"/>
                  <a:pt x="66138" y="58936"/>
                  <a:pt x="75009" y="58936"/>
                </a:cubicBezTo>
                <a:close/>
                <a:moveTo>
                  <a:pt x="123230" y="75009"/>
                </a:moveTo>
                <a:cubicBezTo>
                  <a:pt x="123230" y="66138"/>
                  <a:pt x="130432" y="58936"/>
                  <a:pt x="139303" y="58936"/>
                </a:cubicBezTo>
                <a:cubicBezTo>
                  <a:pt x="148174" y="58936"/>
                  <a:pt x="155377" y="66138"/>
                  <a:pt x="155377" y="75009"/>
                </a:cubicBezTo>
                <a:cubicBezTo>
                  <a:pt x="155377" y="83881"/>
                  <a:pt x="148174" y="91083"/>
                  <a:pt x="139303" y="91083"/>
                </a:cubicBezTo>
                <a:cubicBezTo>
                  <a:pt x="130432" y="91083"/>
                  <a:pt x="123230" y="83881"/>
                  <a:pt x="123230" y="75009"/>
                </a:cubicBezTo>
                <a:close/>
                <a:moveTo>
                  <a:pt x="21431" y="75009"/>
                </a:moveTo>
                <a:cubicBezTo>
                  <a:pt x="21431" y="69082"/>
                  <a:pt x="16643" y="64294"/>
                  <a:pt x="10716" y="64294"/>
                </a:cubicBezTo>
                <a:cubicBezTo>
                  <a:pt x="4789" y="64294"/>
                  <a:pt x="0" y="69082"/>
                  <a:pt x="0" y="75009"/>
                </a:cubicBezTo>
                <a:lnTo>
                  <a:pt x="0" y="107156"/>
                </a:lnTo>
                <a:cubicBezTo>
                  <a:pt x="0" y="113083"/>
                  <a:pt x="4789" y="117872"/>
                  <a:pt x="10716" y="117872"/>
                </a:cubicBezTo>
                <a:cubicBezTo>
                  <a:pt x="16643" y="117872"/>
                  <a:pt x="21431" y="113083"/>
                  <a:pt x="21431" y="107156"/>
                </a:cubicBezTo>
                <a:lnTo>
                  <a:pt x="21431" y="75009"/>
                </a:lnTo>
                <a:close/>
                <a:moveTo>
                  <a:pt x="203597" y="64294"/>
                </a:moveTo>
                <a:cubicBezTo>
                  <a:pt x="197670" y="64294"/>
                  <a:pt x="192881" y="69082"/>
                  <a:pt x="192881" y="75009"/>
                </a:cubicBezTo>
                <a:lnTo>
                  <a:pt x="192881" y="107156"/>
                </a:lnTo>
                <a:cubicBezTo>
                  <a:pt x="192881" y="113083"/>
                  <a:pt x="197670" y="117872"/>
                  <a:pt x="203597" y="117872"/>
                </a:cubicBezTo>
                <a:cubicBezTo>
                  <a:pt x="209524" y="117872"/>
                  <a:pt x="214313" y="113083"/>
                  <a:pt x="214313" y="107156"/>
                </a:cubicBezTo>
                <a:lnTo>
                  <a:pt x="214313" y="75009"/>
                </a:lnTo>
                <a:cubicBezTo>
                  <a:pt x="214313" y="69082"/>
                  <a:pt x="209524" y="64294"/>
                  <a:pt x="203597" y="64294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38" name="Text 36"/>
          <p:cNvSpPr/>
          <p:nvPr/>
        </p:nvSpPr>
        <p:spPr>
          <a:xfrm>
            <a:off x="8465195" y="3669506"/>
            <a:ext cx="14287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Fully Autonomous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6448425" y="4012406"/>
            <a:ext cx="50863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Operates without human intervention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6372225" y="4488656"/>
            <a:ext cx="5238750" cy="666750"/>
          </a:xfrm>
          <a:custGeom>
            <a:avLst/>
            <a:gdLst/>
            <a:ahLst/>
            <a:cxnLst/>
            <a:rect l="l" t="t" r="r" b="b"/>
            <a:pathLst>
              <a:path w="5238750" h="666750">
                <a:moveTo>
                  <a:pt x="76203" y="0"/>
                </a:moveTo>
                <a:lnTo>
                  <a:pt x="5162547" y="0"/>
                </a:lnTo>
                <a:cubicBezTo>
                  <a:pt x="5204605" y="0"/>
                  <a:pt x="5238750" y="34145"/>
                  <a:pt x="5238750" y="76203"/>
                </a:cubicBezTo>
                <a:lnTo>
                  <a:pt x="5238750" y="590547"/>
                </a:lnTo>
                <a:cubicBezTo>
                  <a:pt x="5238750" y="632605"/>
                  <a:pt x="5204605" y="666750"/>
                  <a:pt x="5162547" y="666750"/>
                </a:cubicBezTo>
                <a:lnTo>
                  <a:pt x="76203" y="666750"/>
                </a:lnTo>
                <a:cubicBezTo>
                  <a:pt x="34145" y="666750"/>
                  <a:pt x="0" y="632605"/>
                  <a:pt x="0" y="590547"/>
                </a:cubicBezTo>
                <a:lnTo>
                  <a:pt x="0" y="76203"/>
                </a:lnTo>
                <a:cubicBezTo>
                  <a:pt x="0" y="34145"/>
                  <a:pt x="34145" y="0"/>
                  <a:pt x="76203" y="0"/>
                </a:cubicBezTo>
                <a:close/>
              </a:path>
            </a:pathLst>
          </a:custGeom>
          <a:solidFill>
            <a:srgbClr val="E07A5F">
              <a:alpha val="10196"/>
            </a:srgbClr>
          </a:solidFill>
          <a:ln/>
        </p:spPr>
      </p:sp>
      <p:sp>
        <p:nvSpPr>
          <p:cNvPr id="41" name="Text 39"/>
          <p:cNvSpPr/>
          <p:nvPr/>
        </p:nvSpPr>
        <p:spPr>
          <a:xfrm>
            <a:off x="6453188" y="4602956"/>
            <a:ext cx="507682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"This is not just a system—it's proof that AI can transform how government serves its people at national scale."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6176963" y="5738813"/>
            <a:ext cx="5629275" cy="733425"/>
          </a:xfrm>
          <a:custGeom>
            <a:avLst/>
            <a:gdLst/>
            <a:ahLst/>
            <a:cxnLst/>
            <a:rect l="l" t="t" r="r" b="b"/>
            <a:pathLst>
              <a:path w="5629275" h="733425">
                <a:moveTo>
                  <a:pt x="76203" y="0"/>
                </a:moveTo>
                <a:lnTo>
                  <a:pt x="5553072" y="0"/>
                </a:lnTo>
                <a:cubicBezTo>
                  <a:pt x="5595130" y="0"/>
                  <a:pt x="5629275" y="34145"/>
                  <a:pt x="5629275" y="76203"/>
                </a:cubicBezTo>
                <a:lnTo>
                  <a:pt x="5629275" y="657222"/>
                </a:lnTo>
                <a:cubicBezTo>
                  <a:pt x="5629275" y="699280"/>
                  <a:pt x="5595130" y="733425"/>
                  <a:pt x="5553072" y="733425"/>
                </a:cubicBezTo>
                <a:lnTo>
                  <a:pt x="76203" y="733425"/>
                </a:lnTo>
                <a:cubicBezTo>
                  <a:pt x="34145" y="733425"/>
                  <a:pt x="0" y="699280"/>
                  <a:pt x="0" y="657222"/>
                </a:cubicBezTo>
                <a:lnTo>
                  <a:pt x="0" y="76203"/>
                </a:lnTo>
                <a:cubicBezTo>
                  <a:pt x="0" y="34145"/>
                  <a:pt x="34145" y="0"/>
                  <a:pt x="76203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 w="12700">
            <a:solidFill>
              <a:srgbClr val="4A5C6A">
                <a:alpha val="40000"/>
              </a:srgbClr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6334125" y="5991225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>
                <a:moveTo>
                  <a:pt x="257175" y="21431"/>
                </a:moveTo>
                <a:cubicBezTo>
                  <a:pt x="257175" y="16475"/>
                  <a:pt x="254630" y="11876"/>
                  <a:pt x="250388" y="9287"/>
                </a:cubicBezTo>
                <a:cubicBezTo>
                  <a:pt x="246147" y="6697"/>
                  <a:pt x="240923" y="6429"/>
                  <a:pt x="236503" y="8662"/>
                </a:cubicBezTo>
                <a:lnTo>
                  <a:pt x="184621" y="34603"/>
                </a:lnTo>
                <a:lnTo>
                  <a:pt x="104522" y="7858"/>
                </a:lnTo>
                <a:cubicBezTo>
                  <a:pt x="100905" y="6653"/>
                  <a:pt x="97021" y="6921"/>
                  <a:pt x="93628" y="8617"/>
                </a:cubicBezTo>
                <a:lnTo>
                  <a:pt x="36478" y="37192"/>
                </a:lnTo>
                <a:cubicBezTo>
                  <a:pt x="31611" y="39648"/>
                  <a:pt x="28575" y="44604"/>
                  <a:pt x="28575" y="50006"/>
                </a:cubicBezTo>
                <a:lnTo>
                  <a:pt x="28575" y="207169"/>
                </a:lnTo>
                <a:cubicBezTo>
                  <a:pt x="28575" y="212125"/>
                  <a:pt x="31120" y="216724"/>
                  <a:pt x="35362" y="219313"/>
                </a:cubicBezTo>
                <a:cubicBezTo>
                  <a:pt x="39603" y="221903"/>
                  <a:pt x="44827" y="222171"/>
                  <a:pt x="49247" y="219938"/>
                </a:cubicBezTo>
                <a:lnTo>
                  <a:pt x="101084" y="193997"/>
                </a:lnTo>
                <a:lnTo>
                  <a:pt x="178460" y="219804"/>
                </a:lnTo>
                <a:cubicBezTo>
                  <a:pt x="176540" y="216947"/>
                  <a:pt x="174665" y="213955"/>
                  <a:pt x="172834" y="210919"/>
                </a:cubicBezTo>
                <a:cubicBezTo>
                  <a:pt x="167923" y="202749"/>
                  <a:pt x="163056" y="193372"/>
                  <a:pt x="159440" y="183326"/>
                </a:cubicBezTo>
                <a:lnTo>
                  <a:pt x="114255" y="168280"/>
                </a:lnTo>
                <a:lnTo>
                  <a:pt x="114255" y="41255"/>
                </a:lnTo>
                <a:lnTo>
                  <a:pt x="171405" y="60320"/>
                </a:lnTo>
                <a:lnTo>
                  <a:pt x="171405" y="104656"/>
                </a:lnTo>
                <a:cubicBezTo>
                  <a:pt x="185246" y="88672"/>
                  <a:pt x="205785" y="78581"/>
                  <a:pt x="228555" y="78581"/>
                </a:cubicBezTo>
                <a:cubicBezTo>
                  <a:pt x="238646" y="78581"/>
                  <a:pt x="248290" y="80546"/>
                  <a:pt x="257130" y="84162"/>
                </a:cubicBezTo>
                <a:lnTo>
                  <a:pt x="257175" y="21431"/>
                </a:lnTo>
                <a:close/>
                <a:moveTo>
                  <a:pt x="228600" y="100013"/>
                </a:moveTo>
                <a:cubicBezTo>
                  <a:pt x="198998" y="100013"/>
                  <a:pt x="175022" y="123587"/>
                  <a:pt x="175022" y="152653"/>
                </a:cubicBezTo>
                <a:cubicBezTo>
                  <a:pt x="175022" y="183416"/>
                  <a:pt x="203642" y="219804"/>
                  <a:pt x="219045" y="237173"/>
                </a:cubicBezTo>
                <a:cubicBezTo>
                  <a:pt x="224224" y="242977"/>
                  <a:pt x="233020" y="242977"/>
                  <a:pt x="238199" y="237173"/>
                </a:cubicBezTo>
                <a:cubicBezTo>
                  <a:pt x="253603" y="219804"/>
                  <a:pt x="282223" y="183416"/>
                  <a:pt x="282223" y="152653"/>
                </a:cubicBezTo>
                <a:cubicBezTo>
                  <a:pt x="282223" y="123587"/>
                  <a:pt x="258247" y="100013"/>
                  <a:pt x="228645" y="100013"/>
                </a:cubicBezTo>
                <a:close/>
                <a:moveTo>
                  <a:pt x="210741" y="153591"/>
                </a:moveTo>
                <a:cubicBezTo>
                  <a:pt x="210741" y="143734"/>
                  <a:pt x="218743" y="135731"/>
                  <a:pt x="228600" y="135731"/>
                </a:cubicBezTo>
                <a:cubicBezTo>
                  <a:pt x="238457" y="135731"/>
                  <a:pt x="246459" y="143734"/>
                  <a:pt x="246459" y="153591"/>
                </a:cubicBezTo>
                <a:cubicBezTo>
                  <a:pt x="246459" y="163447"/>
                  <a:pt x="238457" y="171450"/>
                  <a:pt x="228600" y="171450"/>
                </a:cubicBezTo>
                <a:cubicBezTo>
                  <a:pt x="218743" y="171450"/>
                  <a:pt x="210741" y="163447"/>
                  <a:pt x="210741" y="153591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44" name="Text 42"/>
          <p:cNvSpPr/>
          <p:nvPr/>
        </p:nvSpPr>
        <p:spPr>
          <a:xfrm>
            <a:off x="6734175" y="5895975"/>
            <a:ext cx="2152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National Coverage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6734175" y="6124575"/>
            <a:ext cx="2143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Serving all districts across Indonesia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105" kern="0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World Three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Entrepreneurship &amp; Community Leadership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00050" y="1181100"/>
            <a:ext cx="3686175" cy="1714500"/>
          </a:xfrm>
          <a:custGeom>
            <a:avLst/>
            <a:gdLst/>
            <a:ahLst/>
            <a:cxnLst/>
            <a:rect l="l" t="t" r="r" b="b"/>
            <a:pathLst>
              <a:path w="3686175" h="1714500">
                <a:moveTo>
                  <a:pt x="0" y="0"/>
                </a:moveTo>
                <a:lnTo>
                  <a:pt x="3609983" y="0"/>
                </a:lnTo>
                <a:cubicBezTo>
                  <a:pt x="3652063" y="0"/>
                  <a:pt x="3686175" y="34112"/>
                  <a:pt x="3686175" y="76192"/>
                </a:cubicBezTo>
                <a:lnTo>
                  <a:pt x="3686175" y="1638308"/>
                </a:lnTo>
                <a:cubicBezTo>
                  <a:pt x="3686175" y="1680388"/>
                  <a:pt x="3652063" y="1714500"/>
                  <a:pt x="3609983" y="1714500"/>
                </a:cubicBezTo>
                <a:lnTo>
                  <a:pt x="0" y="1714500"/>
                </a:lnTo>
                <a:lnTo>
                  <a:pt x="0" y="0"/>
                </a:lnTo>
                <a:close/>
              </a:path>
            </a:pathLst>
          </a:custGeom>
          <a:solidFill>
            <a:srgbClr val="4A5C6A">
              <a:alpha val="14902"/>
            </a:srgbClr>
          </a:solidFill>
          <a:ln/>
        </p:spPr>
      </p:sp>
      <p:sp>
        <p:nvSpPr>
          <p:cNvPr id="5" name="Shape 3"/>
          <p:cNvSpPr/>
          <p:nvPr/>
        </p:nvSpPr>
        <p:spPr>
          <a:xfrm>
            <a:off x="400050" y="1181100"/>
            <a:ext cx="38100" cy="1714500"/>
          </a:xfrm>
          <a:custGeom>
            <a:avLst/>
            <a:gdLst/>
            <a:ahLst/>
            <a:cxnLst/>
            <a:rect l="l" t="t" r="r" b="b"/>
            <a:pathLst>
              <a:path w="38100" h="1714500">
                <a:moveTo>
                  <a:pt x="0" y="0"/>
                </a:moveTo>
                <a:lnTo>
                  <a:pt x="38100" y="0"/>
                </a:lnTo>
                <a:lnTo>
                  <a:pt x="38100" y="1714500"/>
                </a:lnTo>
                <a:lnTo>
                  <a:pt x="0" y="1714500"/>
                </a:lnTo>
                <a:lnTo>
                  <a:pt x="0" y="0"/>
                </a:ln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6" name="Text 4"/>
          <p:cNvSpPr/>
          <p:nvPr/>
        </p:nvSpPr>
        <p:spPr>
          <a:xfrm>
            <a:off x="609600" y="1371600"/>
            <a:ext cx="33813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DNO Startup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609600" y="1714500"/>
            <a:ext cx="3362325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Founded and scaled a startup with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stable revenue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and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consistent margin growth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. Proof of ability to identify market opportunities, build products, and execute business strategy.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381000" y="3048000"/>
            <a:ext cx="3705225" cy="3429000"/>
          </a:xfrm>
          <a:custGeom>
            <a:avLst/>
            <a:gdLst/>
            <a:ahLst/>
            <a:cxnLst/>
            <a:rect l="l" t="t" r="r" b="b"/>
            <a:pathLst>
              <a:path w="3705225" h="3429000">
                <a:moveTo>
                  <a:pt x="76192" y="0"/>
                </a:moveTo>
                <a:lnTo>
                  <a:pt x="3629033" y="0"/>
                </a:lnTo>
                <a:cubicBezTo>
                  <a:pt x="3671113" y="0"/>
                  <a:pt x="3705225" y="34112"/>
                  <a:pt x="3705225" y="76192"/>
                </a:cubicBezTo>
                <a:lnTo>
                  <a:pt x="3705225" y="3352808"/>
                </a:lnTo>
                <a:cubicBezTo>
                  <a:pt x="3705225" y="3394888"/>
                  <a:pt x="3671113" y="3429000"/>
                  <a:pt x="3629033" y="3429000"/>
                </a:cubicBezTo>
                <a:lnTo>
                  <a:pt x="76192" y="3429000"/>
                </a:lnTo>
                <a:cubicBezTo>
                  <a:pt x="34112" y="3429000"/>
                  <a:pt x="0" y="3394888"/>
                  <a:pt x="0" y="3352808"/>
                </a:cubicBezTo>
                <a:lnTo>
                  <a:pt x="0" y="76192"/>
                </a:lnTo>
                <a:cubicBezTo>
                  <a:pt x="0" y="34141"/>
                  <a:pt x="34141" y="0"/>
                  <a:pt x="76192" y="0"/>
                </a:cubicBezTo>
                <a:close/>
              </a:path>
            </a:pathLst>
          </a:custGeom>
          <a:solidFill>
            <a:srgbClr val="4A5C6A">
              <a:alpha val="10196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595313" y="39909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21431" y="21431"/>
                </a:moveTo>
                <a:cubicBezTo>
                  <a:pt x="21431" y="15504"/>
                  <a:pt x="16643" y="10716"/>
                  <a:pt x="10716" y="10716"/>
                </a:cubicBezTo>
                <a:cubicBezTo>
                  <a:pt x="4789" y="10716"/>
                  <a:pt x="0" y="15504"/>
                  <a:pt x="0" y="21431"/>
                </a:cubicBezTo>
                <a:lnTo>
                  <a:pt x="0" y="133945"/>
                </a:lnTo>
                <a:cubicBezTo>
                  <a:pt x="0" y="148746"/>
                  <a:pt x="11988" y="160734"/>
                  <a:pt x="26789" y="160734"/>
                </a:cubicBezTo>
                <a:lnTo>
                  <a:pt x="160734" y="160734"/>
                </a:lnTo>
                <a:cubicBezTo>
                  <a:pt x="166661" y="160734"/>
                  <a:pt x="171450" y="155946"/>
                  <a:pt x="171450" y="150019"/>
                </a:cubicBezTo>
                <a:cubicBezTo>
                  <a:pt x="171450" y="144092"/>
                  <a:pt x="166661" y="139303"/>
                  <a:pt x="160734" y="139303"/>
                </a:cubicBezTo>
                <a:lnTo>
                  <a:pt x="26789" y="139303"/>
                </a:lnTo>
                <a:cubicBezTo>
                  <a:pt x="23842" y="139303"/>
                  <a:pt x="21431" y="136892"/>
                  <a:pt x="21431" y="133945"/>
                </a:cubicBezTo>
                <a:lnTo>
                  <a:pt x="21431" y="21431"/>
                </a:lnTo>
                <a:close/>
                <a:moveTo>
                  <a:pt x="157587" y="50430"/>
                </a:moveTo>
                <a:cubicBezTo>
                  <a:pt x="161772" y="46245"/>
                  <a:pt x="161772" y="39447"/>
                  <a:pt x="157587" y="35261"/>
                </a:cubicBezTo>
                <a:cubicBezTo>
                  <a:pt x="153401" y="31075"/>
                  <a:pt x="146603" y="31075"/>
                  <a:pt x="142417" y="35261"/>
                </a:cubicBezTo>
                <a:lnTo>
                  <a:pt x="107156" y="70556"/>
                </a:lnTo>
                <a:lnTo>
                  <a:pt x="87935" y="51368"/>
                </a:lnTo>
                <a:cubicBezTo>
                  <a:pt x="83749" y="47182"/>
                  <a:pt x="76952" y="47182"/>
                  <a:pt x="72766" y="51368"/>
                </a:cubicBezTo>
                <a:lnTo>
                  <a:pt x="40619" y="83515"/>
                </a:lnTo>
                <a:cubicBezTo>
                  <a:pt x="36433" y="87701"/>
                  <a:pt x="36433" y="94498"/>
                  <a:pt x="40619" y="98684"/>
                </a:cubicBezTo>
                <a:cubicBezTo>
                  <a:pt x="44805" y="102870"/>
                  <a:pt x="51602" y="102870"/>
                  <a:pt x="55788" y="98684"/>
                </a:cubicBezTo>
                <a:lnTo>
                  <a:pt x="80367" y="74105"/>
                </a:lnTo>
                <a:lnTo>
                  <a:pt x="99588" y="93326"/>
                </a:lnTo>
                <a:cubicBezTo>
                  <a:pt x="103774" y="97512"/>
                  <a:pt x="110572" y="97512"/>
                  <a:pt x="114758" y="93326"/>
                </a:cubicBezTo>
                <a:lnTo>
                  <a:pt x="157620" y="50464"/>
                </a:ln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10" name="Text 8"/>
          <p:cNvSpPr/>
          <p:nvPr/>
        </p:nvSpPr>
        <p:spPr>
          <a:xfrm>
            <a:off x="790575" y="3943350"/>
            <a:ext cx="31908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Business Metrics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71500" y="4324350"/>
            <a:ext cx="1209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Revenue Stability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3437037" y="4324350"/>
            <a:ext cx="533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Proven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71500" y="4591050"/>
            <a:ext cx="3324225" cy="76200"/>
          </a:xfrm>
          <a:custGeom>
            <a:avLst/>
            <a:gdLst/>
            <a:ahLst/>
            <a:cxnLst/>
            <a:rect l="l" t="t" r="r" b="b"/>
            <a:pathLst>
              <a:path w="3324225" h="76200">
                <a:moveTo>
                  <a:pt x="38100" y="0"/>
                </a:moveTo>
                <a:lnTo>
                  <a:pt x="3286125" y="0"/>
                </a:lnTo>
                <a:cubicBezTo>
                  <a:pt x="3307153" y="0"/>
                  <a:pt x="3324225" y="17072"/>
                  <a:pt x="3324225" y="38100"/>
                </a:cubicBezTo>
                <a:lnTo>
                  <a:pt x="3324225" y="38100"/>
                </a:lnTo>
                <a:cubicBezTo>
                  <a:pt x="3324225" y="59128"/>
                  <a:pt x="3307153" y="76200"/>
                  <a:pt x="3286125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14" name="Shape 12"/>
          <p:cNvSpPr/>
          <p:nvPr/>
        </p:nvSpPr>
        <p:spPr>
          <a:xfrm>
            <a:off x="571500" y="4591050"/>
            <a:ext cx="2828925" cy="76200"/>
          </a:xfrm>
          <a:custGeom>
            <a:avLst/>
            <a:gdLst/>
            <a:ahLst/>
            <a:cxnLst/>
            <a:rect l="l" t="t" r="r" b="b"/>
            <a:pathLst>
              <a:path w="2828925" h="76200">
                <a:moveTo>
                  <a:pt x="38100" y="0"/>
                </a:moveTo>
                <a:lnTo>
                  <a:pt x="2790825" y="0"/>
                </a:lnTo>
                <a:cubicBezTo>
                  <a:pt x="2811853" y="0"/>
                  <a:pt x="2828925" y="17072"/>
                  <a:pt x="2828925" y="38100"/>
                </a:cubicBezTo>
                <a:lnTo>
                  <a:pt x="2828925" y="38100"/>
                </a:lnTo>
                <a:cubicBezTo>
                  <a:pt x="2828925" y="59128"/>
                  <a:pt x="2811853" y="76200"/>
                  <a:pt x="2790825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15" name="Text 13"/>
          <p:cNvSpPr/>
          <p:nvPr/>
        </p:nvSpPr>
        <p:spPr>
          <a:xfrm>
            <a:off x="571500" y="4781550"/>
            <a:ext cx="1066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Margin Growth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3016597" y="4781550"/>
            <a:ext cx="9620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Consistent ↑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571500" y="5048250"/>
            <a:ext cx="3324225" cy="76200"/>
          </a:xfrm>
          <a:custGeom>
            <a:avLst/>
            <a:gdLst/>
            <a:ahLst/>
            <a:cxnLst/>
            <a:rect l="l" t="t" r="r" b="b"/>
            <a:pathLst>
              <a:path w="3324225" h="76200">
                <a:moveTo>
                  <a:pt x="38100" y="0"/>
                </a:moveTo>
                <a:lnTo>
                  <a:pt x="3286125" y="0"/>
                </a:lnTo>
                <a:cubicBezTo>
                  <a:pt x="3307153" y="0"/>
                  <a:pt x="3324225" y="17072"/>
                  <a:pt x="3324225" y="38100"/>
                </a:cubicBezTo>
                <a:lnTo>
                  <a:pt x="3324225" y="38100"/>
                </a:lnTo>
                <a:cubicBezTo>
                  <a:pt x="3324225" y="59128"/>
                  <a:pt x="3307153" y="76200"/>
                  <a:pt x="3286125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18" name="Shape 16"/>
          <p:cNvSpPr/>
          <p:nvPr/>
        </p:nvSpPr>
        <p:spPr>
          <a:xfrm>
            <a:off x="571500" y="5048250"/>
            <a:ext cx="2495550" cy="76200"/>
          </a:xfrm>
          <a:custGeom>
            <a:avLst/>
            <a:gdLst/>
            <a:ahLst/>
            <a:cxnLst/>
            <a:rect l="l" t="t" r="r" b="b"/>
            <a:pathLst>
              <a:path w="2495550" h="76200">
                <a:moveTo>
                  <a:pt x="38100" y="0"/>
                </a:moveTo>
                <a:lnTo>
                  <a:pt x="2457450" y="0"/>
                </a:lnTo>
                <a:cubicBezTo>
                  <a:pt x="2478478" y="0"/>
                  <a:pt x="2495550" y="17072"/>
                  <a:pt x="2495550" y="38100"/>
                </a:cubicBezTo>
                <a:lnTo>
                  <a:pt x="2495550" y="38100"/>
                </a:lnTo>
                <a:cubicBezTo>
                  <a:pt x="2495550" y="59128"/>
                  <a:pt x="2478478" y="76200"/>
                  <a:pt x="245745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19" name="Text 17"/>
          <p:cNvSpPr/>
          <p:nvPr/>
        </p:nvSpPr>
        <p:spPr>
          <a:xfrm>
            <a:off x="571500" y="5238750"/>
            <a:ext cx="1104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Market Traction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3617193" y="5238750"/>
            <a:ext cx="3619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Real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571500" y="5505450"/>
            <a:ext cx="3324225" cy="76200"/>
          </a:xfrm>
          <a:custGeom>
            <a:avLst/>
            <a:gdLst/>
            <a:ahLst/>
            <a:cxnLst/>
            <a:rect l="l" t="t" r="r" b="b"/>
            <a:pathLst>
              <a:path w="3324225" h="76200">
                <a:moveTo>
                  <a:pt x="38100" y="0"/>
                </a:moveTo>
                <a:lnTo>
                  <a:pt x="3286125" y="0"/>
                </a:lnTo>
                <a:cubicBezTo>
                  <a:pt x="3307153" y="0"/>
                  <a:pt x="3324225" y="17072"/>
                  <a:pt x="3324225" y="38100"/>
                </a:cubicBezTo>
                <a:lnTo>
                  <a:pt x="3324225" y="38100"/>
                </a:lnTo>
                <a:cubicBezTo>
                  <a:pt x="3324225" y="59128"/>
                  <a:pt x="3307153" y="76200"/>
                  <a:pt x="3286125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22" name="Shape 20"/>
          <p:cNvSpPr/>
          <p:nvPr/>
        </p:nvSpPr>
        <p:spPr>
          <a:xfrm>
            <a:off x="571500" y="5505450"/>
            <a:ext cx="2657475" cy="76200"/>
          </a:xfrm>
          <a:custGeom>
            <a:avLst/>
            <a:gdLst/>
            <a:ahLst/>
            <a:cxnLst/>
            <a:rect l="l" t="t" r="r" b="b"/>
            <a:pathLst>
              <a:path w="2657475" h="76200">
                <a:moveTo>
                  <a:pt x="38100" y="0"/>
                </a:moveTo>
                <a:lnTo>
                  <a:pt x="2619375" y="0"/>
                </a:lnTo>
                <a:cubicBezTo>
                  <a:pt x="2640403" y="0"/>
                  <a:pt x="2657475" y="17072"/>
                  <a:pt x="2657475" y="38100"/>
                </a:cubicBezTo>
                <a:lnTo>
                  <a:pt x="2657475" y="38100"/>
                </a:lnTo>
                <a:cubicBezTo>
                  <a:pt x="2657475" y="59128"/>
                  <a:pt x="2640403" y="76200"/>
                  <a:pt x="2619375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23" name="Shape 21"/>
          <p:cNvSpPr/>
          <p:nvPr/>
        </p:nvSpPr>
        <p:spPr>
          <a:xfrm>
            <a:off x="4246513" y="1185863"/>
            <a:ext cx="3695700" cy="5286375"/>
          </a:xfrm>
          <a:custGeom>
            <a:avLst/>
            <a:gdLst/>
            <a:ahLst/>
            <a:cxnLst/>
            <a:rect l="l" t="t" r="r" b="b"/>
            <a:pathLst>
              <a:path w="3695700" h="5286375">
                <a:moveTo>
                  <a:pt x="76205" y="0"/>
                </a:moveTo>
                <a:lnTo>
                  <a:pt x="3619495" y="0"/>
                </a:lnTo>
                <a:cubicBezTo>
                  <a:pt x="3661582" y="0"/>
                  <a:pt x="3695700" y="34118"/>
                  <a:pt x="3695700" y="76205"/>
                </a:cubicBezTo>
                <a:lnTo>
                  <a:pt x="3695700" y="5210170"/>
                </a:lnTo>
                <a:cubicBezTo>
                  <a:pt x="3695700" y="5252257"/>
                  <a:pt x="3661582" y="5286375"/>
                  <a:pt x="3619495" y="5286375"/>
                </a:cubicBezTo>
                <a:lnTo>
                  <a:pt x="76205" y="5286375"/>
                </a:lnTo>
                <a:cubicBezTo>
                  <a:pt x="34118" y="5286375"/>
                  <a:pt x="0" y="5252257"/>
                  <a:pt x="0" y="5210170"/>
                </a:cubicBezTo>
                <a:lnTo>
                  <a:pt x="0" y="76205"/>
                </a:lnTo>
                <a:cubicBezTo>
                  <a:pt x="0" y="34146"/>
                  <a:pt x="34146" y="0"/>
                  <a:pt x="76205" y="0"/>
                </a:cubicBezTo>
                <a:close/>
              </a:path>
            </a:pathLst>
          </a:custGeom>
          <a:gradFill rotWithShape="1" flip="none">
            <a:gsLst>
              <a:gs pos="0">
                <a:srgbClr val="4A5C6A">
                  <a:alpha val="30000"/>
                </a:srgbClr>
              </a:gs>
              <a:gs pos="100000">
                <a:srgbClr val="4A5C6A">
                  <a:alpha val="10000"/>
                </a:srgbClr>
              </a:gs>
            </a:gsLst>
            <a:lin ang="2700000" scaled="1"/>
          </a:gradFill>
          <a:ln w="12700">
            <a:solidFill>
              <a:srgbClr val="4A5C6A">
                <a:alpha val="40000"/>
              </a:srgbClr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4394150" y="1910953"/>
            <a:ext cx="3400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PPTI Leadership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4403675" y="2330053"/>
            <a:ext cx="3381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Head of Secretariat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4441775" y="2825353"/>
            <a:ext cx="1600200" cy="800100"/>
          </a:xfrm>
          <a:custGeom>
            <a:avLst/>
            <a:gdLst/>
            <a:ahLst/>
            <a:cxnLst/>
            <a:rect l="l" t="t" r="r" b="b"/>
            <a:pathLst>
              <a:path w="1600200" h="800100">
                <a:moveTo>
                  <a:pt x="76202" y="0"/>
                </a:moveTo>
                <a:lnTo>
                  <a:pt x="1523998" y="0"/>
                </a:lnTo>
                <a:cubicBezTo>
                  <a:pt x="1566083" y="0"/>
                  <a:pt x="1600200" y="34117"/>
                  <a:pt x="1600200" y="76202"/>
                </a:cubicBezTo>
                <a:lnTo>
                  <a:pt x="1600200" y="723898"/>
                </a:lnTo>
                <a:cubicBezTo>
                  <a:pt x="1600200" y="765955"/>
                  <a:pt x="1566055" y="800100"/>
                  <a:pt x="1523998" y="800100"/>
                </a:cubicBezTo>
                <a:lnTo>
                  <a:pt x="76202" y="800100"/>
                </a:lnTo>
                <a:cubicBezTo>
                  <a:pt x="34117" y="800100"/>
                  <a:pt x="0" y="765983"/>
                  <a:pt x="0" y="7238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1A1D21">
              <a:alpha val="50196"/>
            </a:srgbClr>
          </a:solidFill>
          <a:ln/>
        </p:spPr>
      </p:sp>
      <p:sp>
        <p:nvSpPr>
          <p:cNvPr id="27" name="Text 25"/>
          <p:cNvSpPr/>
          <p:nvPr/>
        </p:nvSpPr>
        <p:spPr>
          <a:xfrm>
            <a:off x="4484638" y="2939653"/>
            <a:ext cx="15144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E07A5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1,500+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4522738" y="3320653"/>
            <a:ext cx="14382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Active Members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153076" y="2825353"/>
            <a:ext cx="1600200" cy="800100"/>
          </a:xfrm>
          <a:custGeom>
            <a:avLst/>
            <a:gdLst/>
            <a:ahLst/>
            <a:cxnLst/>
            <a:rect l="l" t="t" r="r" b="b"/>
            <a:pathLst>
              <a:path w="1600200" h="800100">
                <a:moveTo>
                  <a:pt x="76202" y="0"/>
                </a:moveTo>
                <a:lnTo>
                  <a:pt x="1523998" y="0"/>
                </a:lnTo>
                <a:cubicBezTo>
                  <a:pt x="1566083" y="0"/>
                  <a:pt x="1600200" y="34117"/>
                  <a:pt x="1600200" y="76202"/>
                </a:cubicBezTo>
                <a:lnTo>
                  <a:pt x="1600200" y="723898"/>
                </a:lnTo>
                <a:cubicBezTo>
                  <a:pt x="1600200" y="765955"/>
                  <a:pt x="1566055" y="800100"/>
                  <a:pt x="1523998" y="800100"/>
                </a:cubicBezTo>
                <a:lnTo>
                  <a:pt x="76202" y="800100"/>
                </a:lnTo>
                <a:cubicBezTo>
                  <a:pt x="34117" y="800100"/>
                  <a:pt x="0" y="765983"/>
                  <a:pt x="0" y="7238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1A1D21">
              <a:alpha val="50196"/>
            </a:srgbClr>
          </a:solidFill>
          <a:ln/>
        </p:spPr>
      </p:sp>
      <p:sp>
        <p:nvSpPr>
          <p:cNvPr id="30" name="Text 28"/>
          <p:cNvSpPr/>
          <p:nvPr/>
        </p:nvSpPr>
        <p:spPr>
          <a:xfrm>
            <a:off x="6195938" y="2939653"/>
            <a:ext cx="15144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E07A5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10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6234038" y="3320653"/>
            <a:ext cx="14382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Regional Chapters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4441775" y="3777853"/>
            <a:ext cx="3305175" cy="1409700"/>
          </a:xfrm>
          <a:custGeom>
            <a:avLst/>
            <a:gdLst/>
            <a:ahLst/>
            <a:cxnLst/>
            <a:rect l="l" t="t" r="r" b="b"/>
            <a:pathLst>
              <a:path w="3305175" h="1409700">
                <a:moveTo>
                  <a:pt x="76194" y="0"/>
                </a:moveTo>
                <a:lnTo>
                  <a:pt x="3228981" y="0"/>
                </a:lnTo>
                <a:cubicBezTo>
                  <a:pt x="3271033" y="0"/>
                  <a:pt x="3305175" y="34142"/>
                  <a:pt x="3305175" y="76194"/>
                </a:cubicBezTo>
                <a:lnTo>
                  <a:pt x="3305175" y="1333506"/>
                </a:lnTo>
                <a:cubicBezTo>
                  <a:pt x="3305175" y="1375587"/>
                  <a:pt x="3271062" y="1409700"/>
                  <a:pt x="3228981" y="1409700"/>
                </a:cubicBezTo>
                <a:lnTo>
                  <a:pt x="76194" y="1409700"/>
                </a:lnTo>
                <a:cubicBezTo>
                  <a:pt x="34142" y="1409700"/>
                  <a:pt x="0" y="1375558"/>
                  <a:pt x="0" y="1333506"/>
                </a:cubicBezTo>
                <a:lnTo>
                  <a:pt x="0" y="76194"/>
                </a:lnTo>
                <a:cubicBezTo>
                  <a:pt x="0" y="34142"/>
                  <a:pt x="34142" y="0"/>
                  <a:pt x="76194" y="0"/>
                </a:cubicBezTo>
                <a:close/>
              </a:path>
            </a:pathLst>
          </a:custGeom>
          <a:solidFill>
            <a:srgbClr val="1A1D21">
              <a:alpha val="50196"/>
            </a:srgbClr>
          </a:solidFill>
          <a:ln/>
        </p:spPr>
      </p:sp>
      <p:sp>
        <p:nvSpPr>
          <p:cNvPr id="33" name="Text 31"/>
          <p:cNvSpPr/>
          <p:nvPr/>
        </p:nvSpPr>
        <p:spPr>
          <a:xfrm>
            <a:off x="4517975" y="3892153"/>
            <a:ext cx="31527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Key Responsibilities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4598938" y="4235053"/>
            <a:ext cx="57150" cy="114300"/>
          </a:xfrm>
          <a:custGeom>
            <a:avLst/>
            <a:gdLst/>
            <a:ahLst/>
            <a:cxnLst/>
            <a:rect l="l" t="t" r="r" b="b"/>
            <a:pathLst>
              <a:path w="57150" h="114300">
                <a:moveTo>
                  <a:pt x="55163" y="52105"/>
                </a:moveTo>
                <a:cubicBezTo>
                  <a:pt x="57954" y="54895"/>
                  <a:pt x="57954" y="59427"/>
                  <a:pt x="55163" y="62218"/>
                </a:cubicBezTo>
                <a:lnTo>
                  <a:pt x="19444" y="97936"/>
                </a:lnTo>
                <a:cubicBezTo>
                  <a:pt x="16654" y="100727"/>
                  <a:pt x="12122" y="100727"/>
                  <a:pt x="9332" y="97936"/>
                </a:cubicBezTo>
                <a:cubicBezTo>
                  <a:pt x="6541" y="95146"/>
                  <a:pt x="6541" y="90614"/>
                  <a:pt x="9332" y="87823"/>
                </a:cubicBezTo>
                <a:lnTo>
                  <a:pt x="40005" y="57150"/>
                </a:lnTo>
                <a:lnTo>
                  <a:pt x="9354" y="26477"/>
                </a:lnTo>
                <a:cubicBezTo>
                  <a:pt x="6563" y="23686"/>
                  <a:pt x="6563" y="19154"/>
                  <a:pt x="9354" y="16364"/>
                </a:cubicBezTo>
                <a:cubicBezTo>
                  <a:pt x="12144" y="13573"/>
                  <a:pt x="16676" y="13573"/>
                  <a:pt x="19467" y="16364"/>
                </a:cubicBezTo>
                <a:lnTo>
                  <a:pt x="55185" y="52082"/>
                </a:ln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35" name="Text 33"/>
          <p:cNvSpPr/>
          <p:nvPr/>
        </p:nvSpPr>
        <p:spPr>
          <a:xfrm>
            <a:off x="4775150" y="4196953"/>
            <a:ext cx="1762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Strategic planning &amp; direction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4598938" y="4463653"/>
            <a:ext cx="57150" cy="114300"/>
          </a:xfrm>
          <a:custGeom>
            <a:avLst/>
            <a:gdLst/>
            <a:ahLst/>
            <a:cxnLst/>
            <a:rect l="l" t="t" r="r" b="b"/>
            <a:pathLst>
              <a:path w="57150" h="114300">
                <a:moveTo>
                  <a:pt x="55163" y="52105"/>
                </a:moveTo>
                <a:cubicBezTo>
                  <a:pt x="57954" y="54895"/>
                  <a:pt x="57954" y="59427"/>
                  <a:pt x="55163" y="62218"/>
                </a:cubicBezTo>
                <a:lnTo>
                  <a:pt x="19444" y="97936"/>
                </a:lnTo>
                <a:cubicBezTo>
                  <a:pt x="16654" y="100727"/>
                  <a:pt x="12122" y="100727"/>
                  <a:pt x="9332" y="97936"/>
                </a:cubicBezTo>
                <a:cubicBezTo>
                  <a:pt x="6541" y="95146"/>
                  <a:pt x="6541" y="90614"/>
                  <a:pt x="9332" y="87823"/>
                </a:cubicBezTo>
                <a:lnTo>
                  <a:pt x="40005" y="57150"/>
                </a:lnTo>
                <a:lnTo>
                  <a:pt x="9354" y="26477"/>
                </a:lnTo>
                <a:cubicBezTo>
                  <a:pt x="6563" y="23686"/>
                  <a:pt x="6563" y="19154"/>
                  <a:pt x="9354" y="16364"/>
                </a:cubicBezTo>
                <a:cubicBezTo>
                  <a:pt x="12144" y="13573"/>
                  <a:pt x="16676" y="13573"/>
                  <a:pt x="19467" y="16364"/>
                </a:cubicBezTo>
                <a:lnTo>
                  <a:pt x="55185" y="52082"/>
                </a:ln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37" name="Text 35"/>
          <p:cNvSpPr/>
          <p:nvPr/>
        </p:nvSpPr>
        <p:spPr>
          <a:xfrm>
            <a:off x="4775150" y="4425553"/>
            <a:ext cx="1285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Chapter coordination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4598938" y="4692253"/>
            <a:ext cx="57150" cy="114300"/>
          </a:xfrm>
          <a:custGeom>
            <a:avLst/>
            <a:gdLst/>
            <a:ahLst/>
            <a:cxnLst/>
            <a:rect l="l" t="t" r="r" b="b"/>
            <a:pathLst>
              <a:path w="57150" h="114300">
                <a:moveTo>
                  <a:pt x="55163" y="52105"/>
                </a:moveTo>
                <a:cubicBezTo>
                  <a:pt x="57954" y="54895"/>
                  <a:pt x="57954" y="59427"/>
                  <a:pt x="55163" y="62218"/>
                </a:cubicBezTo>
                <a:lnTo>
                  <a:pt x="19444" y="97936"/>
                </a:lnTo>
                <a:cubicBezTo>
                  <a:pt x="16654" y="100727"/>
                  <a:pt x="12122" y="100727"/>
                  <a:pt x="9332" y="97936"/>
                </a:cubicBezTo>
                <a:cubicBezTo>
                  <a:pt x="6541" y="95146"/>
                  <a:pt x="6541" y="90614"/>
                  <a:pt x="9332" y="87823"/>
                </a:cubicBezTo>
                <a:lnTo>
                  <a:pt x="40005" y="57150"/>
                </a:lnTo>
                <a:lnTo>
                  <a:pt x="9354" y="26477"/>
                </a:lnTo>
                <a:cubicBezTo>
                  <a:pt x="6563" y="23686"/>
                  <a:pt x="6563" y="19154"/>
                  <a:pt x="9354" y="16364"/>
                </a:cubicBezTo>
                <a:cubicBezTo>
                  <a:pt x="12144" y="13573"/>
                  <a:pt x="16676" y="13573"/>
                  <a:pt x="19467" y="16364"/>
                </a:cubicBezTo>
                <a:lnTo>
                  <a:pt x="55185" y="52082"/>
                </a:ln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39" name="Text 37"/>
          <p:cNvSpPr/>
          <p:nvPr/>
        </p:nvSpPr>
        <p:spPr>
          <a:xfrm>
            <a:off x="4775150" y="4654153"/>
            <a:ext cx="12954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Member engagement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4598938" y="4920853"/>
            <a:ext cx="57150" cy="114300"/>
          </a:xfrm>
          <a:custGeom>
            <a:avLst/>
            <a:gdLst/>
            <a:ahLst/>
            <a:cxnLst/>
            <a:rect l="l" t="t" r="r" b="b"/>
            <a:pathLst>
              <a:path w="57150" h="114300">
                <a:moveTo>
                  <a:pt x="55163" y="52105"/>
                </a:moveTo>
                <a:cubicBezTo>
                  <a:pt x="57954" y="54895"/>
                  <a:pt x="57954" y="59427"/>
                  <a:pt x="55163" y="62218"/>
                </a:cubicBezTo>
                <a:lnTo>
                  <a:pt x="19444" y="97936"/>
                </a:lnTo>
                <a:cubicBezTo>
                  <a:pt x="16654" y="100727"/>
                  <a:pt x="12122" y="100727"/>
                  <a:pt x="9332" y="97936"/>
                </a:cubicBezTo>
                <a:cubicBezTo>
                  <a:pt x="6541" y="95146"/>
                  <a:pt x="6541" y="90614"/>
                  <a:pt x="9332" y="87823"/>
                </a:cubicBezTo>
                <a:lnTo>
                  <a:pt x="40005" y="57150"/>
                </a:lnTo>
                <a:lnTo>
                  <a:pt x="9354" y="26477"/>
                </a:lnTo>
                <a:cubicBezTo>
                  <a:pt x="6563" y="23686"/>
                  <a:pt x="6563" y="19154"/>
                  <a:pt x="9354" y="16364"/>
                </a:cubicBezTo>
                <a:cubicBezTo>
                  <a:pt x="12144" y="13573"/>
                  <a:pt x="16676" y="13573"/>
                  <a:pt x="19467" y="16364"/>
                </a:cubicBezTo>
                <a:lnTo>
                  <a:pt x="55185" y="52082"/>
                </a:ln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41" name="Text 39"/>
          <p:cNvSpPr/>
          <p:nvPr/>
        </p:nvSpPr>
        <p:spPr>
          <a:xfrm>
            <a:off x="4775150" y="4882753"/>
            <a:ext cx="13525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Program development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4441775" y="5301853"/>
            <a:ext cx="3305175" cy="447675"/>
          </a:xfrm>
          <a:custGeom>
            <a:avLst/>
            <a:gdLst/>
            <a:ahLst/>
            <a:cxnLst/>
            <a:rect l="l" t="t" r="r" b="b"/>
            <a:pathLst>
              <a:path w="3305175" h="447675">
                <a:moveTo>
                  <a:pt x="76199" y="0"/>
                </a:moveTo>
                <a:lnTo>
                  <a:pt x="3228976" y="0"/>
                </a:lnTo>
                <a:cubicBezTo>
                  <a:pt x="3271060" y="0"/>
                  <a:pt x="3305175" y="34115"/>
                  <a:pt x="3305175" y="76199"/>
                </a:cubicBezTo>
                <a:lnTo>
                  <a:pt x="3305175" y="371476"/>
                </a:lnTo>
                <a:cubicBezTo>
                  <a:pt x="3305175" y="413560"/>
                  <a:pt x="3271060" y="447675"/>
                  <a:pt x="3228976" y="447675"/>
                </a:cubicBezTo>
                <a:lnTo>
                  <a:pt x="76199" y="447675"/>
                </a:lnTo>
                <a:cubicBezTo>
                  <a:pt x="34115" y="447675"/>
                  <a:pt x="0" y="413560"/>
                  <a:pt x="0" y="371476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E07A5F">
              <a:alpha val="10196"/>
            </a:srgbClr>
          </a:solidFill>
          <a:ln/>
        </p:spPr>
      </p:sp>
      <p:sp>
        <p:nvSpPr>
          <p:cNvPr id="43" name="Text 41"/>
          <p:cNvSpPr/>
          <p:nvPr/>
        </p:nvSpPr>
        <p:spPr>
          <a:xfrm>
            <a:off x="4522738" y="5416153"/>
            <a:ext cx="314325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"Building communities that create impact at scale."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8102575" y="1181100"/>
            <a:ext cx="3705225" cy="3105150"/>
          </a:xfrm>
          <a:custGeom>
            <a:avLst/>
            <a:gdLst/>
            <a:ahLst/>
            <a:cxnLst/>
            <a:rect l="l" t="t" r="r" b="b"/>
            <a:pathLst>
              <a:path w="3705225" h="3105150">
                <a:moveTo>
                  <a:pt x="76200" y="0"/>
                </a:moveTo>
                <a:lnTo>
                  <a:pt x="3629025" y="0"/>
                </a:lnTo>
                <a:cubicBezTo>
                  <a:pt x="3671109" y="0"/>
                  <a:pt x="3705225" y="34116"/>
                  <a:pt x="3705225" y="76200"/>
                </a:cubicBezTo>
                <a:lnTo>
                  <a:pt x="3705225" y="3028950"/>
                </a:lnTo>
                <a:cubicBezTo>
                  <a:pt x="3705225" y="3071034"/>
                  <a:pt x="3671109" y="3105150"/>
                  <a:pt x="3629025" y="3105150"/>
                </a:cubicBezTo>
                <a:lnTo>
                  <a:pt x="76200" y="3105150"/>
                </a:lnTo>
                <a:cubicBezTo>
                  <a:pt x="34116" y="3105150"/>
                  <a:pt x="0" y="3071034"/>
                  <a:pt x="0" y="302895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4A5C6A">
              <a:alpha val="14902"/>
            </a:srgbClr>
          </a:solidFill>
          <a:ln/>
        </p:spPr>
      </p:sp>
      <p:sp>
        <p:nvSpPr>
          <p:cNvPr id="45" name="Shape 43"/>
          <p:cNvSpPr/>
          <p:nvPr/>
        </p:nvSpPr>
        <p:spPr>
          <a:xfrm>
            <a:off x="8316888" y="141922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725" y="36132"/>
                </a:moveTo>
                <a:lnTo>
                  <a:pt x="80702" y="29167"/>
                </a:lnTo>
                <a:cubicBezTo>
                  <a:pt x="72330" y="17580"/>
                  <a:pt x="58902" y="10716"/>
                  <a:pt x="44570" y="10716"/>
                </a:cubicBezTo>
                <a:cubicBezTo>
                  <a:pt x="19958" y="10716"/>
                  <a:pt x="0" y="30673"/>
                  <a:pt x="0" y="55286"/>
                </a:cubicBezTo>
                <a:lnTo>
                  <a:pt x="0" y="56157"/>
                </a:lnTo>
                <a:cubicBezTo>
                  <a:pt x="0" y="64059"/>
                  <a:pt x="2076" y="72230"/>
                  <a:pt x="5559" y="80367"/>
                </a:cubicBezTo>
                <a:lnTo>
                  <a:pt x="41054" y="80367"/>
                </a:lnTo>
                <a:cubicBezTo>
                  <a:pt x="42126" y="80367"/>
                  <a:pt x="43097" y="79731"/>
                  <a:pt x="43532" y="78726"/>
                </a:cubicBezTo>
                <a:lnTo>
                  <a:pt x="54181" y="53176"/>
                </a:lnTo>
                <a:cubicBezTo>
                  <a:pt x="55420" y="50229"/>
                  <a:pt x="58300" y="48287"/>
                  <a:pt x="61481" y="48220"/>
                </a:cubicBezTo>
                <a:cubicBezTo>
                  <a:pt x="64662" y="48153"/>
                  <a:pt x="67609" y="50029"/>
                  <a:pt x="68915" y="52942"/>
                </a:cubicBezTo>
                <a:lnTo>
                  <a:pt x="86093" y="91083"/>
                </a:lnTo>
                <a:lnTo>
                  <a:pt x="99957" y="63356"/>
                </a:lnTo>
                <a:cubicBezTo>
                  <a:pt x="101330" y="60644"/>
                  <a:pt x="104109" y="58902"/>
                  <a:pt x="107156" y="58902"/>
                </a:cubicBezTo>
                <a:cubicBezTo>
                  <a:pt x="110204" y="58902"/>
                  <a:pt x="112983" y="60610"/>
                  <a:pt x="114356" y="63356"/>
                </a:cubicBezTo>
                <a:lnTo>
                  <a:pt x="122125" y="78860"/>
                </a:lnTo>
                <a:cubicBezTo>
                  <a:pt x="122593" y="79764"/>
                  <a:pt x="123498" y="80334"/>
                  <a:pt x="124536" y="80334"/>
                </a:cubicBezTo>
                <a:lnTo>
                  <a:pt x="165925" y="80334"/>
                </a:lnTo>
                <a:cubicBezTo>
                  <a:pt x="169441" y="72197"/>
                  <a:pt x="171483" y="64026"/>
                  <a:pt x="171483" y="56123"/>
                </a:cubicBezTo>
                <a:lnTo>
                  <a:pt x="171483" y="55252"/>
                </a:lnTo>
                <a:cubicBezTo>
                  <a:pt x="171450" y="30673"/>
                  <a:pt x="151492" y="10716"/>
                  <a:pt x="126880" y="10716"/>
                </a:cubicBezTo>
                <a:cubicBezTo>
                  <a:pt x="112581" y="10716"/>
                  <a:pt x="99120" y="17580"/>
                  <a:pt x="90748" y="29167"/>
                </a:cubicBezTo>
                <a:lnTo>
                  <a:pt x="85725" y="36098"/>
                </a:lnTo>
                <a:close/>
                <a:moveTo>
                  <a:pt x="157252" y="96441"/>
                </a:moveTo>
                <a:lnTo>
                  <a:pt x="124502" y="96441"/>
                </a:lnTo>
                <a:cubicBezTo>
                  <a:pt x="117403" y="96441"/>
                  <a:pt x="110907" y="92422"/>
                  <a:pt x="107726" y="86060"/>
                </a:cubicBezTo>
                <a:lnTo>
                  <a:pt x="107156" y="84921"/>
                </a:lnTo>
                <a:lnTo>
                  <a:pt x="92925" y="113418"/>
                </a:lnTo>
                <a:cubicBezTo>
                  <a:pt x="91552" y="116198"/>
                  <a:pt x="88672" y="117939"/>
                  <a:pt x="85558" y="117872"/>
                </a:cubicBezTo>
                <a:cubicBezTo>
                  <a:pt x="82443" y="117805"/>
                  <a:pt x="79664" y="115963"/>
                  <a:pt x="78391" y="113150"/>
                </a:cubicBezTo>
                <a:lnTo>
                  <a:pt x="61883" y="76483"/>
                </a:lnTo>
                <a:lnTo>
                  <a:pt x="58367" y="84921"/>
                </a:lnTo>
                <a:cubicBezTo>
                  <a:pt x="55453" y="91920"/>
                  <a:pt x="48622" y="96474"/>
                  <a:pt x="41054" y="96474"/>
                </a:cubicBezTo>
                <a:lnTo>
                  <a:pt x="14198" y="96474"/>
                </a:lnTo>
                <a:cubicBezTo>
                  <a:pt x="30004" y="121187"/>
                  <a:pt x="55386" y="143924"/>
                  <a:pt x="71259" y="156046"/>
                </a:cubicBezTo>
                <a:cubicBezTo>
                  <a:pt x="75411" y="159194"/>
                  <a:pt x="80501" y="160768"/>
                  <a:pt x="85692" y="160768"/>
                </a:cubicBezTo>
                <a:cubicBezTo>
                  <a:pt x="90882" y="160768"/>
                  <a:pt x="96005" y="159227"/>
                  <a:pt x="100124" y="156046"/>
                </a:cubicBezTo>
                <a:cubicBezTo>
                  <a:pt x="116064" y="143891"/>
                  <a:pt x="141446" y="121154"/>
                  <a:pt x="157252" y="96441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46" name="Text 44"/>
          <p:cNvSpPr/>
          <p:nvPr/>
        </p:nvSpPr>
        <p:spPr>
          <a:xfrm>
            <a:off x="8512150" y="1371600"/>
            <a:ext cx="31908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TB Eradication Initiative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8297838" y="1757363"/>
            <a:ext cx="3314700" cy="1228725"/>
          </a:xfrm>
          <a:custGeom>
            <a:avLst/>
            <a:gdLst/>
            <a:ahLst/>
            <a:cxnLst/>
            <a:rect l="l" t="t" r="r" b="b"/>
            <a:pathLst>
              <a:path w="3314700" h="1228725">
                <a:moveTo>
                  <a:pt x="76206" y="0"/>
                </a:moveTo>
                <a:lnTo>
                  <a:pt x="3238494" y="0"/>
                </a:lnTo>
                <a:cubicBezTo>
                  <a:pt x="3280582" y="0"/>
                  <a:pt x="3314700" y="34118"/>
                  <a:pt x="3314700" y="76206"/>
                </a:cubicBezTo>
                <a:lnTo>
                  <a:pt x="3314700" y="1152519"/>
                </a:lnTo>
                <a:cubicBezTo>
                  <a:pt x="3314700" y="1194607"/>
                  <a:pt x="3280582" y="1228725"/>
                  <a:pt x="3238494" y="1228725"/>
                </a:cubicBezTo>
                <a:lnTo>
                  <a:pt x="76206" y="1228725"/>
                </a:lnTo>
                <a:cubicBezTo>
                  <a:pt x="34118" y="1228725"/>
                  <a:pt x="0" y="1194607"/>
                  <a:pt x="0" y="1152519"/>
                </a:cubicBezTo>
                <a:lnTo>
                  <a:pt x="0" y="76206"/>
                </a:lnTo>
                <a:cubicBezTo>
                  <a:pt x="0" y="34147"/>
                  <a:pt x="34147" y="0"/>
                  <a:pt x="76206" y="0"/>
                </a:cubicBezTo>
                <a:close/>
              </a:path>
            </a:pathLst>
          </a:custGeom>
          <a:gradFill rotWithShape="1" flip="none">
            <a:gsLst>
              <a:gs pos="0">
                <a:srgbClr val="E07A5F">
                  <a:alpha val="20000"/>
                </a:srgbClr>
              </a:gs>
              <a:gs pos="100000">
                <a:srgbClr val="E07A5F">
                  <a:alpha val="5000"/>
                </a:srgbClr>
              </a:gs>
            </a:gsLst>
            <a:lin ang="2700000" scaled="1"/>
          </a:gradFill>
          <a:ln w="12700">
            <a:solidFill>
              <a:srgbClr val="E07A5F">
                <a:alpha val="30196"/>
              </a:srgbClr>
            </a:solidFill>
            <a:prstDash val="solid"/>
          </a:ln>
        </p:spPr>
      </p:sp>
      <p:sp>
        <p:nvSpPr>
          <p:cNvPr id="48" name="Text 46"/>
          <p:cNvSpPr/>
          <p:nvPr/>
        </p:nvSpPr>
        <p:spPr>
          <a:xfrm>
            <a:off x="8369275" y="1914525"/>
            <a:ext cx="31718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700" b="1" dirty="0">
                <a:solidFill>
                  <a:srgbClr val="E07A5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Rp 11.5B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8416900" y="2371725"/>
            <a:ext cx="3076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Project Value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8421663" y="2638425"/>
            <a:ext cx="30670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Partnership with Global Fund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8293075" y="3105150"/>
            <a:ext cx="3400425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Leading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high-stakes, high-budget social impact project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—demonstrating ability to manage complex initiatives with significant resources and real-world consequences.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8102575" y="4438650"/>
            <a:ext cx="3705225" cy="2038350"/>
          </a:xfrm>
          <a:custGeom>
            <a:avLst/>
            <a:gdLst/>
            <a:ahLst/>
            <a:cxnLst/>
            <a:rect l="l" t="t" r="r" b="b"/>
            <a:pathLst>
              <a:path w="3705225" h="2038350">
                <a:moveTo>
                  <a:pt x="76194" y="0"/>
                </a:moveTo>
                <a:lnTo>
                  <a:pt x="3629031" y="0"/>
                </a:lnTo>
                <a:cubicBezTo>
                  <a:pt x="3671112" y="0"/>
                  <a:pt x="3705225" y="34113"/>
                  <a:pt x="3705225" y="76194"/>
                </a:cubicBezTo>
                <a:lnTo>
                  <a:pt x="3705225" y="1962156"/>
                </a:lnTo>
                <a:cubicBezTo>
                  <a:pt x="3705225" y="2004237"/>
                  <a:pt x="3671112" y="2038350"/>
                  <a:pt x="3629031" y="2038350"/>
                </a:cubicBezTo>
                <a:lnTo>
                  <a:pt x="76194" y="2038350"/>
                </a:lnTo>
                <a:cubicBezTo>
                  <a:pt x="34113" y="2038350"/>
                  <a:pt x="0" y="2004237"/>
                  <a:pt x="0" y="1962156"/>
                </a:cubicBezTo>
                <a:lnTo>
                  <a:pt x="0" y="76194"/>
                </a:lnTo>
                <a:cubicBezTo>
                  <a:pt x="0" y="34113"/>
                  <a:pt x="34113" y="0"/>
                  <a:pt x="76194" y="0"/>
                </a:cubicBezTo>
                <a:close/>
              </a:path>
            </a:pathLst>
          </a:custGeom>
          <a:solidFill>
            <a:srgbClr val="4A5C6A">
              <a:alpha val="10196"/>
            </a:srgbClr>
          </a:solidFill>
          <a:ln/>
        </p:spPr>
      </p:sp>
      <p:sp>
        <p:nvSpPr>
          <p:cNvPr id="53" name="Shape 51"/>
          <p:cNvSpPr/>
          <p:nvPr/>
        </p:nvSpPr>
        <p:spPr>
          <a:xfrm>
            <a:off x="8295456" y="4819650"/>
            <a:ext cx="214313" cy="171450"/>
          </a:xfrm>
          <a:custGeom>
            <a:avLst/>
            <a:gdLst/>
            <a:ahLst/>
            <a:cxnLst/>
            <a:rect l="l" t="t" r="r" b="b"/>
            <a:pathLst>
              <a:path w="214313" h="171450">
                <a:moveTo>
                  <a:pt x="107156" y="5358"/>
                </a:moveTo>
                <a:cubicBezTo>
                  <a:pt x="126377" y="5358"/>
                  <a:pt x="141982" y="20963"/>
                  <a:pt x="141982" y="40184"/>
                </a:cubicBezTo>
                <a:cubicBezTo>
                  <a:pt x="141982" y="59404"/>
                  <a:pt x="126377" y="75009"/>
                  <a:pt x="107156" y="75009"/>
                </a:cubicBezTo>
                <a:cubicBezTo>
                  <a:pt x="87935" y="75009"/>
                  <a:pt x="72330" y="59404"/>
                  <a:pt x="72330" y="40184"/>
                </a:cubicBezTo>
                <a:cubicBezTo>
                  <a:pt x="72330" y="20963"/>
                  <a:pt x="87935" y="5358"/>
                  <a:pt x="107156" y="5358"/>
                </a:cubicBezTo>
                <a:close/>
                <a:moveTo>
                  <a:pt x="32147" y="29468"/>
                </a:moveTo>
                <a:cubicBezTo>
                  <a:pt x="45454" y="29468"/>
                  <a:pt x="56257" y="40271"/>
                  <a:pt x="56257" y="53578"/>
                </a:cubicBezTo>
                <a:cubicBezTo>
                  <a:pt x="56257" y="66885"/>
                  <a:pt x="45454" y="77688"/>
                  <a:pt x="32147" y="77688"/>
                </a:cubicBezTo>
                <a:cubicBezTo>
                  <a:pt x="18840" y="77688"/>
                  <a:pt x="8037" y="66885"/>
                  <a:pt x="8037" y="53578"/>
                </a:cubicBezTo>
                <a:cubicBezTo>
                  <a:pt x="8037" y="40271"/>
                  <a:pt x="18840" y="29468"/>
                  <a:pt x="32147" y="29468"/>
                </a:cubicBezTo>
                <a:close/>
                <a:moveTo>
                  <a:pt x="0" y="139303"/>
                </a:moveTo>
                <a:cubicBezTo>
                  <a:pt x="0" y="115628"/>
                  <a:pt x="19188" y="96441"/>
                  <a:pt x="42863" y="96441"/>
                </a:cubicBezTo>
                <a:cubicBezTo>
                  <a:pt x="47149" y="96441"/>
                  <a:pt x="51301" y="97077"/>
                  <a:pt x="55219" y="98249"/>
                </a:cubicBezTo>
                <a:cubicBezTo>
                  <a:pt x="44202" y="110572"/>
                  <a:pt x="37505" y="126846"/>
                  <a:pt x="37505" y="144661"/>
                </a:cubicBezTo>
                <a:lnTo>
                  <a:pt x="37505" y="150019"/>
                </a:lnTo>
                <a:cubicBezTo>
                  <a:pt x="37505" y="153836"/>
                  <a:pt x="38308" y="157453"/>
                  <a:pt x="39748" y="160734"/>
                </a:cubicBezTo>
                <a:lnTo>
                  <a:pt x="10716" y="160734"/>
                </a:lnTo>
                <a:cubicBezTo>
                  <a:pt x="4789" y="160734"/>
                  <a:pt x="0" y="155946"/>
                  <a:pt x="0" y="150019"/>
                </a:cubicBezTo>
                <a:lnTo>
                  <a:pt x="0" y="139303"/>
                </a:lnTo>
                <a:close/>
                <a:moveTo>
                  <a:pt x="174564" y="160734"/>
                </a:moveTo>
                <a:cubicBezTo>
                  <a:pt x="176004" y="157453"/>
                  <a:pt x="176808" y="153836"/>
                  <a:pt x="176808" y="150019"/>
                </a:cubicBezTo>
                <a:lnTo>
                  <a:pt x="176808" y="144661"/>
                </a:lnTo>
                <a:cubicBezTo>
                  <a:pt x="176808" y="126846"/>
                  <a:pt x="170111" y="110572"/>
                  <a:pt x="159094" y="98249"/>
                </a:cubicBezTo>
                <a:cubicBezTo>
                  <a:pt x="163011" y="97077"/>
                  <a:pt x="167164" y="96441"/>
                  <a:pt x="171450" y="96441"/>
                </a:cubicBezTo>
                <a:cubicBezTo>
                  <a:pt x="195125" y="96441"/>
                  <a:pt x="214313" y="115628"/>
                  <a:pt x="214313" y="139303"/>
                </a:cubicBezTo>
                <a:lnTo>
                  <a:pt x="214313" y="150019"/>
                </a:lnTo>
                <a:cubicBezTo>
                  <a:pt x="214313" y="155946"/>
                  <a:pt x="209524" y="160734"/>
                  <a:pt x="203597" y="160734"/>
                </a:cubicBezTo>
                <a:lnTo>
                  <a:pt x="174564" y="160734"/>
                </a:lnTo>
                <a:close/>
                <a:moveTo>
                  <a:pt x="158055" y="53578"/>
                </a:moveTo>
                <a:cubicBezTo>
                  <a:pt x="158055" y="40271"/>
                  <a:pt x="168859" y="29468"/>
                  <a:pt x="182166" y="29468"/>
                </a:cubicBezTo>
                <a:cubicBezTo>
                  <a:pt x="195472" y="29468"/>
                  <a:pt x="206276" y="40271"/>
                  <a:pt x="206276" y="53578"/>
                </a:cubicBezTo>
                <a:cubicBezTo>
                  <a:pt x="206276" y="66885"/>
                  <a:pt x="195472" y="77688"/>
                  <a:pt x="182166" y="77688"/>
                </a:cubicBezTo>
                <a:cubicBezTo>
                  <a:pt x="168859" y="77688"/>
                  <a:pt x="158055" y="66885"/>
                  <a:pt x="158055" y="53578"/>
                </a:cubicBezTo>
                <a:close/>
                <a:moveTo>
                  <a:pt x="53578" y="144661"/>
                </a:moveTo>
                <a:cubicBezTo>
                  <a:pt x="53578" y="115059"/>
                  <a:pt x="77554" y="91083"/>
                  <a:pt x="107156" y="91083"/>
                </a:cubicBezTo>
                <a:cubicBezTo>
                  <a:pt x="136758" y="91083"/>
                  <a:pt x="160734" y="115059"/>
                  <a:pt x="160734" y="144661"/>
                </a:cubicBezTo>
                <a:lnTo>
                  <a:pt x="160734" y="150019"/>
                </a:lnTo>
                <a:cubicBezTo>
                  <a:pt x="160734" y="155946"/>
                  <a:pt x="155946" y="160734"/>
                  <a:pt x="150019" y="160734"/>
                </a:cubicBezTo>
                <a:lnTo>
                  <a:pt x="64294" y="160734"/>
                </a:lnTo>
                <a:cubicBezTo>
                  <a:pt x="58367" y="160734"/>
                  <a:pt x="53578" y="155946"/>
                  <a:pt x="53578" y="150019"/>
                </a:cubicBezTo>
                <a:lnTo>
                  <a:pt x="53578" y="144661"/>
                </a:ln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54" name="Text 52"/>
          <p:cNvSpPr/>
          <p:nvPr/>
        </p:nvSpPr>
        <p:spPr>
          <a:xfrm>
            <a:off x="8512150" y="4772025"/>
            <a:ext cx="31908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Akademi Crypto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8293075" y="5153025"/>
            <a:ext cx="3400425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Active contributor and leader in cryptocurrency education community, bridging technical knowledge with accessible learning for broader audiences.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thumbs.dreamstime.com/a1bf3dbb4bf8d6238c7ee890e59eb777c58138d7.jpg">    </p:cNvPr>
          <p:cNvPicPr>
            <a:picLocks noChangeAspect="1"/>
          </p:cNvPicPr>
          <p:nvPr/>
        </p:nvPicPr>
        <p:blipFill>
          <a:blip r:embed="rId1">
            <a:alphaModFix amt="20000"/>
          </a:blip>
          <a:srcRect l="111" r="111" t="0" b="0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A1D21"/>
              </a:gs>
              <a:gs pos="50000">
                <a:srgbClr val="1A1D21">
                  <a:alpha val="95000"/>
                </a:srgbClr>
              </a:gs>
              <a:gs pos="100000">
                <a:srgbClr val="1A1D21">
                  <a:alpha val="80000"/>
                </a:srgbClr>
              </a:gs>
            </a:gsLst>
            <a:lin ang="0" scaled="1"/>
          </a:gradFill>
          <a:ln/>
        </p:spPr>
      </p:sp>
      <p:sp>
        <p:nvSpPr>
          <p:cNvPr id="4" name="Text 1"/>
          <p:cNvSpPr/>
          <p:nvPr/>
        </p:nvSpPr>
        <p:spPr>
          <a:xfrm>
            <a:off x="381000" y="1481138"/>
            <a:ext cx="6477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120" kern="0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Chapter Two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381000" y="1862138"/>
            <a:ext cx="68580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Proof of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7200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Impact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381000" y="3919537"/>
            <a:ext cx="1524000" cy="38100"/>
          </a:xfrm>
          <a:custGeom>
            <a:avLst/>
            <a:gdLst/>
            <a:ahLst/>
            <a:cxnLst/>
            <a:rect l="l" t="t" r="r" b="b"/>
            <a:pathLst>
              <a:path w="1524000" h="38100">
                <a:moveTo>
                  <a:pt x="0" y="0"/>
                </a:moveTo>
                <a:lnTo>
                  <a:pt x="1524000" y="0"/>
                </a:lnTo>
                <a:lnTo>
                  <a:pt x="1524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7" name="Text 4"/>
          <p:cNvSpPr/>
          <p:nvPr/>
        </p:nvSpPr>
        <p:spPr>
          <a:xfrm>
            <a:off x="381000" y="4262438"/>
            <a:ext cx="6515100" cy="1114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achievements that demonstrate Subkhan's ability to </a:t>
            </a:r>
            <a:pPr>
              <a:lnSpc>
                <a:spcPct val="140000"/>
              </a:lnSpc>
            </a:pPr>
            <a:r>
              <a:rPr lang="en-US" sz="180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execute at scale</a:t>
            </a:r>
            <a:pPr>
              <a:lnSpc>
                <a:spcPct val="140000"/>
              </a:lnSpc>
            </a:pPr>
            <a:r>
              <a:rPr lang="en-US" sz="18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across all three worlds—technology, government, and entrepreneurship.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105" kern="0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Flagship Achievement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SIBARU: AI at National Scale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00050" y="1181100"/>
            <a:ext cx="5619750" cy="2038350"/>
          </a:xfrm>
          <a:custGeom>
            <a:avLst/>
            <a:gdLst/>
            <a:ahLst/>
            <a:cxnLst/>
            <a:rect l="l" t="t" r="r" b="b"/>
            <a:pathLst>
              <a:path w="5619750" h="2038350">
                <a:moveTo>
                  <a:pt x="0" y="0"/>
                </a:moveTo>
                <a:lnTo>
                  <a:pt x="5543556" y="0"/>
                </a:lnTo>
                <a:cubicBezTo>
                  <a:pt x="5585637" y="0"/>
                  <a:pt x="5619750" y="34113"/>
                  <a:pt x="5619750" y="76194"/>
                </a:cubicBezTo>
                <a:lnTo>
                  <a:pt x="5619750" y="1962156"/>
                </a:lnTo>
                <a:cubicBezTo>
                  <a:pt x="5619750" y="2004237"/>
                  <a:pt x="5585637" y="2038350"/>
                  <a:pt x="5543556" y="2038350"/>
                </a:cubicBezTo>
                <a:lnTo>
                  <a:pt x="0" y="2038350"/>
                </a:lnTo>
                <a:lnTo>
                  <a:pt x="0" y="0"/>
                </a:lnTo>
                <a:close/>
              </a:path>
            </a:pathLst>
          </a:custGeom>
          <a:solidFill>
            <a:srgbClr val="4A5C6A">
              <a:alpha val="14902"/>
            </a:srgbClr>
          </a:solidFill>
          <a:ln/>
        </p:spPr>
      </p:sp>
      <p:sp>
        <p:nvSpPr>
          <p:cNvPr id="5" name="Shape 3"/>
          <p:cNvSpPr/>
          <p:nvPr/>
        </p:nvSpPr>
        <p:spPr>
          <a:xfrm>
            <a:off x="400050" y="1181100"/>
            <a:ext cx="38100" cy="2038350"/>
          </a:xfrm>
          <a:custGeom>
            <a:avLst/>
            <a:gdLst/>
            <a:ahLst/>
            <a:cxnLst/>
            <a:rect l="l" t="t" r="r" b="b"/>
            <a:pathLst>
              <a:path w="38100" h="2038350">
                <a:moveTo>
                  <a:pt x="0" y="0"/>
                </a:moveTo>
                <a:lnTo>
                  <a:pt x="38100" y="0"/>
                </a:lnTo>
                <a:lnTo>
                  <a:pt x="38100" y="2038350"/>
                </a:lnTo>
                <a:lnTo>
                  <a:pt x="0" y="2038350"/>
                </a:lnTo>
                <a:lnTo>
                  <a:pt x="0" y="0"/>
                </a:ln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6" name="Text 4"/>
          <p:cNvSpPr/>
          <p:nvPr/>
        </p:nvSpPr>
        <p:spPr>
          <a:xfrm>
            <a:off x="609600" y="1371600"/>
            <a:ext cx="5314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What is SIBARU?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609600" y="1714500"/>
            <a:ext cx="52959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Sistem Informasi Bantuan Rumah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—an 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07A5F"/>
                </a:solidFill>
                <a:highlight>
                  <a:srgbClr val="E07A5F">
                    <a:alpha val="2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autonomous AI system 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that processes housing subsidy applications and data for Indonesian citizens.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609600" y="2286000"/>
            <a:ext cx="52959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This is not just software. It's a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fundamental transformation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in how government delivers social services—moving from manual, paper-based processes to intelligent, automated decision-making.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381000" y="3371850"/>
            <a:ext cx="5638800" cy="3409950"/>
          </a:xfrm>
          <a:custGeom>
            <a:avLst/>
            <a:gdLst/>
            <a:ahLst/>
            <a:cxnLst/>
            <a:rect l="l" t="t" r="r" b="b"/>
            <a:pathLst>
              <a:path w="5638800" h="3409950">
                <a:moveTo>
                  <a:pt x="76212" y="0"/>
                </a:moveTo>
                <a:lnTo>
                  <a:pt x="5562588" y="0"/>
                </a:lnTo>
                <a:cubicBezTo>
                  <a:pt x="5604679" y="0"/>
                  <a:pt x="5638800" y="34121"/>
                  <a:pt x="5638800" y="76212"/>
                </a:cubicBezTo>
                <a:lnTo>
                  <a:pt x="5638800" y="3333738"/>
                </a:lnTo>
                <a:cubicBezTo>
                  <a:pt x="5638800" y="3375829"/>
                  <a:pt x="5604679" y="3409950"/>
                  <a:pt x="5562588" y="3409950"/>
                </a:cubicBezTo>
                <a:lnTo>
                  <a:pt x="76212" y="3409950"/>
                </a:lnTo>
                <a:cubicBezTo>
                  <a:pt x="34121" y="3409950"/>
                  <a:pt x="0" y="3375829"/>
                  <a:pt x="0" y="3333738"/>
                </a:cubicBezTo>
                <a:lnTo>
                  <a:pt x="0" y="76212"/>
                </a:lnTo>
                <a:cubicBezTo>
                  <a:pt x="0" y="34150"/>
                  <a:pt x="34150" y="0"/>
                  <a:pt x="76212" y="0"/>
                </a:cubicBezTo>
                <a:close/>
              </a:path>
            </a:pathLst>
          </a:custGeom>
          <a:solidFill>
            <a:srgbClr val="4A5C6A">
              <a:alpha val="10196"/>
            </a:srgbClr>
          </a:solidFill>
          <a:ln/>
        </p:spPr>
      </p:sp>
      <p:sp>
        <p:nvSpPr>
          <p:cNvPr id="10" name="Shape 8"/>
          <p:cNvSpPr/>
          <p:nvPr/>
        </p:nvSpPr>
        <p:spPr>
          <a:xfrm>
            <a:off x="571500" y="3969544"/>
            <a:ext cx="238125" cy="190500"/>
          </a:xfrm>
          <a:custGeom>
            <a:avLst/>
            <a:gdLst/>
            <a:ahLst/>
            <a:cxnLst/>
            <a:rect l="l" t="t" r="r" b="b"/>
            <a:pathLst>
              <a:path w="238125" h="190500">
                <a:moveTo>
                  <a:pt x="154744" y="78321"/>
                </a:moveTo>
                <a:cubicBezTo>
                  <a:pt x="159283" y="77093"/>
                  <a:pt x="164046" y="79251"/>
                  <a:pt x="166092" y="83455"/>
                </a:cubicBezTo>
                <a:lnTo>
                  <a:pt x="173013" y="97445"/>
                </a:lnTo>
                <a:cubicBezTo>
                  <a:pt x="176845" y="97966"/>
                  <a:pt x="180603" y="99008"/>
                  <a:pt x="184138" y="100459"/>
                </a:cubicBezTo>
                <a:lnTo>
                  <a:pt x="197160" y="91790"/>
                </a:lnTo>
                <a:cubicBezTo>
                  <a:pt x="201067" y="89185"/>
                  <a:pt x="206239" y="89706"/>
                  <a:pt x="209550" y="93018"/>
                </a:cubicBezTo>
                <a:lnTo>
                  <a:pt x="216694" y="100161"/>
                </a:lnTo>
                <a:cubicBezTo>
                  <a:pt x="220005" y="103473"/>
                  <a:pt x="220526" y="108682"/>
                  <a:pt x="217922" y="112551"/>
                </a:cubicBezTo>
                <a:lnTo>
                  <a:pt x="209252" y="125537"/>
                </a:lnTo>
                <a:cubicBezTo>
                  <a:pt x="209959" y="127285"/>
                  <a:pt x="210592" y="129108"/>
                  <a:pt x="211113" y="131006"/>
                </a:cubicBezTo>
                <a:cubicBezTo>
                  <a:pt x="211634" y="132904"/>
                  <a:pt x="211968" y="134764"/>
                  <a:pt x="212229" y="136661"/>
                </a:cubicBezTo>
                <a:lnTo>
                  <a:pt x="226256" y="143582"/>
                </a:lnTo>
                <a:cubicBezTo>
                  <a:pt x="230460" y="145666"/>
                  <a:pt x="232618" y="150428"/>
                  <a:pt x="231391" y="154930"/>
                </a:cubicBezTo>
                <a:lnTo>
                  <a:pt x="228786" y="164678"/>
                </a:lnTo>
                <a:cubicBezTo>
                  <a:pt x="227558" y="169180"/>
                  <a:pt x="223354" y="172231"/>
                  <a:pt x="218666" y="171934"/>
                </a:cubicBezTo>
                <a:lnTo>
                  <a:pt x="203039" y="170929"/>
                </a:lnTo>
                <a:cubicBezTo>
                  <a:pt x="200695" y="173943"/>
                  <a:pt x="197979" y="176733"/>
                  <a:pt x="194890" y="179115"/>
                </a:cubicBezTo>
                <a:lnTo>
                  <a:pt x="195895" y="194704"/>
                </a:lnTo>
                <a:cubicBezTo>
                  <a:pt x="196193" y="199392"/>
                  <a:pt x="193142" y="203634"/>
                  <a:pt x="188640" y="204825"/>
                </a:cubicBezTo>
                <a:lnTo>
                  <a:pt x="178891" y="207429"/>
                </a:lnTo>
                <a:cubicBezTo>
                  <a:pt x="174352" y="208657"/>
                  <a:pt x="169627" y="206499"/>
                  <a:pt x="167543" y="202295"/>
                </a:cubicBezTo>
                <a:lnTo>
                  <a:pt x="160623" y="188305"/>
                </a:lnTo>
                <a:cubicBezTo>
                  <a:pt x="156790" y="187784"/>
                  <a:pt x="153033" y="186742"/>
                  <a:pt x="149498" y="185291"/>
                </a:cubicBezTo>
                <a:lnTo>
                  <a:pt x="136475" y="193960"/>
                </a:lnTo>
                <a:cubicBezTo>
                  <a:pt x="132569" y="196565"/>
                  <a:pt x="127397" y="196044"/>
                  <a:pt x="124085" y="192732"/>
                </a:cubicBezTo>
                <a:lnTo>
                  <a:pt x="116942" y="185589"/>
                </a:lnTo>
                <a:cubicBezTo>
                  <a:pt x="113630" y="182277"/>
                  <a:pt x="113109" y="177105"/>
                  <a:pt x="115714" y="173199"/>
                </a:cubicBezTo>
                <a:lnTo>
                  <a:pt x="124383" y="160176"/>
                </a:lnTo>
                <a:cubicBezTo>
                  <a:pt x="123676" y="158428"/>
                  <a:pt x="123044" y="156604"/>
                  <a:pt x="122523" y="154707"/>
                </a:cubicBezTo>
                <a:cubicBezTo>
                  <a:pt x="122002" y="152809"/>
                  <a:pt x="121667" y="150912"/>
                  <a:pt x="121407" y="149051"/>
                </a:cubicBezTo>
                <a:lnTo>
                  <a:pt x="107379" y="142131"/>
                </a:lnTo>
                <a:cubicBezTo>
                  <a:pt x="103175" y="140047"/>
                  <a:pt x="101054" y="135285"/>
                  <a:pt x="102245" y="130783"/>
                </a:cubicBezTo>
                <a:lnTo>
                  <a:pt x="104849" y="121034"/>
                </a:lnTo>
                <a:cubicBezTo>
                  <a:pt x="106077" y="116532"/>
                  <a:pt x="110282" y="113481"/>
                  <a:pt x="114970" y="113779"/>
                </a:cubicBezTo>
                <a:lnTo>
                  <a:pt x="130559" y="114784"/>
                </a:lnTo>
                <a:cubicBezTo>
                  <a:pt x="132904" y="111770"/>
                  <a:pt x="135620" y="108979"/>
                  <a:pt x="138708" y="106598"/>
                </a:cubicBezTo>
                <a:lnTo>
                  <a:pt x="137703" y="91046"/>
                </a:lnTo>
                <a:cubicBezTo>
                  <a:pt x="137406" y="86358"/>
                  <a:pt x="140457" y="82116"/>
                  <a:pt x="144959" y="80925"/>
                </a:cubicBezTo>
                <a:lnTo>
                  <a:pt x="154707" y="78321"/>
                </a:lnTo>
                <a:close/>
                <a:moveTo>
                  <a:pt x="166836" y="126504"/>
                </a:moveTo>
                <a:cubicBezTo>
                  <a:pt x="157801" y="126514"/>
                  <a:pt x="150474" y="133858"/>
                  <a:pt x="150484" y="142894"/>
                </a:cubicBezTo>
                <a:cubicBezTo>
                  <a:pt x="150494" y="151929"/>
                  <a:pt x="157838" y="159256"/>
                  <a:pt x="166874" y="159246"/>
                </a:cubicBezTo>
                <a:cubicBezTo>
                  <a:pt x="175909" y="159236"/>
                  <a:pt x="183236" y="151892"/>
                  <a:pt x="183226" y="142856"/>
                </a:cubicBezTo>
                <a:cubicBezTo>
                  <a:pt x="183216" y="133821"/>
                  <a:pt x="175872" y="126494"/>
                  <a:pt x="166836" y="126504"/>
                </a:cubicBezTo>
                <a:close/>
                <a:moveTo>
                  <a:pt x="83679" y="-16929"/>
                </a:moveTo>
                <a:lnTo>
                  <a:pt x="93427" y="-14325"/>
                </a:lnTo>
                <a:cubicBezTo>
                  <a:pt x="97929" y="-13097"/>
                  <a:pt x="100980" y="-8855"/>
                  <a:pt x="100682" y="-4204"/>
                </a:cubicBezTo>
                <a:lnTo>
                  <a:pt x="99678" y="11348"/>
                </a:lnTo>
                <a:cubicBezTo>
                  <a:pt x="102766" y="13729"/>
                  <a:pt x="105482" y="16483"/>
                  <a:pt x="107826" y="19534"/>
                </a:cubicBezTo>
                <a:lnTo>
                  <a:pt x="123453" y="18529"/>
                </a:lnTo>
                <a:cubicBezTo>
                  <a:pt x="128104" y="18231"/>
                  <a:pt x="132345" y="21282"/>
                  <a:pt x="133573" y="25784"/>
                </a:cubicBezTo>
                <a:lnTo>
                  <a:pt x="136178" y="35533"/>
                </a:lnTo>
                <a:cubicBezTo>
                  <a:pt x="137368" y="40035"/>
                  <a:pt x="135248" y="44797"/>
                  <a:pt x="131043" y="46881"/>
                </a:cubicBezTo>
                <a:lnTo>
                  <a:pt x="117016" y="53801"/>
                </a:lnTo>
                <a:cubicBezTo>
                  <a:pt x="116756" y="55699"/>
                  <a:pt x="116384" y="57596"/>
                  <a:pt x="115900" y="59457"/>
                </a:cubicBezTo>
                <a:cubicBezTo>
                  <a:pt x="115416" y="61317"/>
                  <a:pt x="114746" y="63178"/>
                  <a:pt x="114040" y="64926"/>
                </a:cubicBezTo>
                <a:lnTo>
                  <a:pt x="122709" y="77949"/>
                </a:lnTo>
                <a:cubicBezTo>
                  <a:pt x="125313" y="81855"/>
                  <a:pt x="124792" y="87027"/>
                  <a:pt x="121481" y="90339"/>
                </a:cubicBezTo>
                <a:lnTo>
                  <a:pt x="114337" y="97482"/>
                </a:lnTo>
                <a:cubicBezTo>
                  <a:pt x="111026" y="100794"/>
                  <a:pt x="105854" y="101315"/>
                  <a:pt x="101947" y="98710"/>
                </a:cubicBezTo>
                <a:lnTo>
                  <a:pt x="88925" y="90041"/>
                </a:lnTo>
                <a:cubicBezTo>
                  <a:pt x="85390" y="91492"/>
                  <a:pt x="81632" y="92534"/>
                  <a:pt x="77800" y="93055"/>
                </a:cubicBezTo>
                <a:lnTo>
                  <a:pt x="70879" y="107045"/>
                </a:lnTo>
                <a:cubicBezTo>
                  <a:pt x="68796" y="111249"/>
                  <a:pt x="64033" y="113370"/>
                  <a:pt x="59531" y="112179"/>
                </a:cubicBezTo>
                <a:lnTo>
                  <a:pt x="49783" y="109575"/>
                </a:lnTo>
                <a:cubicBezTo>
                  <a:pt x="45244" y="108347"/>
                  <a:pt x="42230" y="104105"/>
                  <a:pt x="42528" y="99454"/>
                </a:cubicBezTo>
                <a:lnTo>
                  <a:pt x="43532" y="83865"/>
                </a:lnTo>
                <a:cubicBezTo>
                  <a:pt x="40444" y="81483"/>
                  <a:pt x="37728" y="78730"/>
                  <a:pt x="35384" y="75679"/>
                </a:cubicBezTo>
                <a:lnTo>
                  <a:pt x="19757" y="76684"/>
                </a:lnTo>
                <a:cubicBezTo>
                  <a:pt x="15106" y="76981"/>
                  <a:pt x="10864" y="73930"/>
                  <a:pt x="9637" y="69428"/>
                </a:cubicBezTo>
                <a:lnTo>
                  <a:pt x="7032" y="59680"/>
                </a:lnTo>
                <a:cubicBezTo>
                  <a:pt x="5842" y="55178"/>
                  <a:pt x="7962" y="50416"/>
                  <a:pt x="12167" y="48332"/>
                </a:cubicBezTo>
                <a:lnTo>
                  <a:pt x="26194" y="41411"/>
                </a:lnTo>
                <a:cubicBezTo>
                  <a:pt x="26454" y="39514"/>
                  <a:pt x="26826" y="37654"/>
                  <a:pt x="27310" y="35756"/>
                </a:cubicBezTo>
                <a:cubicBezTo>
                  <a:pt x="27831" y="33858"/>
                  <a:pt x="28426" y="32035"/>
                  <a:pt x="29170" y="30287"/>
                </a:cubicBezTo>
                <a:lnTo>
                  <a:pt x="20501" y="17301"/>
                </a:lnTo>
                <a:cubicBezTo>
                  <a:pt x="17897" y="13395"/>
                  <a:pt x="18417" y="8223"/>
                  <a:pt x="21729" y="4911"/>
                </a:cubicBezTo>
                <a:lnTo>
                  <a:pt x="28873" y="-2232"/>
                </a:lnTo>
                <a:cubicBezTo>
                  <a:pt x="32184" y="-5544"/>
                  <a:pt x="37356" y="-6065"/>
                  <a:pt x="41263" y="-3460"/>
                </a:cubicBezTo>
                <a:lnTo>
                  <a:pt x="54285" y="5209"/>
                </a:lnTo>
                <a:cubicBezTo>
                  <a:pt x="57820" y="3758"/>
                  <a:pt x="61578" y="2716"/>
                  <a:pt x="65410" y="2195"/>
                </a:cubicBezTo>
                <a:lnTo>
                  <a:pt x="72330" y="-11795"/>
                </a:lnTo>
                <a:cubicBezTo>
                  <a:pt x="74414" y="-15999"/>
                  <a:pt x="79139" y="-18120"/>
                  <a:pt x="83679" y="-16929"/>
                </a:cubicBezTo>
                <a:close/>
                <a:moveTo>
                  <a:pt x="71586" y="31254"/>
                </a:moveTo>
                <a:cubicBezTo>
                  <a:pt x="62551" y="31254"/>
                  <a:pt x="55215" y="38590"/>
                  <a:pt x="55215" y="47625"/>
                </a:cubicBezTo>
                <a:cubicBezTo>
                  <a:pt x="55215" y="56660"/>
                  <a:pt x="62551" y="63996"/>
                  <a:pt x="71586" y="63996"/>
                </a:cubicBezTo>
                <a:cubicBezTo>
                  <a:pt x="80622" y="63996"/>
                  <a:pt x="87957" y="56660"/>
                  <a:pt x="87957" y="47625"/>
                </a:cubicBezTo>
                <a:cubicBezTo>
                  <a:pt x="87957" y="38590"/>
                  <a:pt x="80622" y="31254"/>
                  <a:pt x="71586" y="31254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11" name="Text 9"/>
          <p:cNvSpPr/>
          <p:nvPr/>
        </p:nvSpPr>
        <p:spPr>
          <a:xfrm>
            <a:off x="809625" y="3931444"/>
            <a:ext cx="51149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Technical Architecture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71500" y="431244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</p:sp>
      <p:sp>
        <p:nvSpPr>
          <p:cNvPr id="13" name="Shape 11"/>
          <p:cNvSpPr/>
          <p:nvPr/>
        </p:nvSpPr>
        <p:spPr>
          <a:xfrm>
            <a:off x="667941" y="4398169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6681" y="53600"/>
                </a:moveTo>
                <a:cubicBezTo>
                  <a:pt x="112827" y="56153"/>
                  <a:pt x="108399" y="58210"/>
                  <a:pt x="103789" y="59851"/>
                </a:cubicBezTo>
                <a:cubicBezTo>
                  <a:pt x="91548" y="64227"/>
                  <a:pt x="75478" y="66675"/>
                  <a:pt x="58341" y="66675"/>
                </a:cubicBezTo>
                <a:cubicBezTo>
                  <a:pt x="41203" y="66675"/>
                  <a:pt x="25107" y="64201"/>
                  <a:pt x="12892" y="59851"/>
                </a:cubicBezTo>
                <a:cubicBezTo>
                  <a:pt x="8308" y="58210"/>
                  <a:pt x="3855" y="56153"/>
                  <a:pt x="0" y="53600"/>
                </a:cubicBezTo>
                <a:lnTo>
                  <a:pt x="0" y="75009"/>
                </a:lnTo>
                <a:cubicBezTo>
                  <a:pt x="0" y="86521"/>
                  <a:pt x="26123" y="95845"/>
                  <a:pt x="58341" y="95845"/>
                </a:cubicBezTo>
                <a:cubicBezTo>
                  <a:pt x="90558" y="95845"/>
                  <a:pt x="116681" y="86521"/>
                  <a:pt x="116681" y="75009"/>
                </a:cubicBezTo>
                <a:lnTo>
                  <a:pt x="116681" y="53600"/>
                </a:lnTo>
                <a:close/>
                <a:moveTo>
                  <a:pt x="116681" y="33337"/>
                </a:moveTo>
                <a:lnTo>
                  <a:pt x="116681" y="20836"/>
                </a:lnTo>
                <a:cubicBezTo>
                  <a:pt x="116681" y="9324"/>
                  <a:pt x="90558" y="0"/>
                  <a:pt x="58341" y="0"/>
                </a:cubicBezTo>
                <a:cubicBezTo>
                  <a:pt x="26123" y="0"/>
                  <a:pt x="0" y="9324"/>
                  <a:pt x="0" y="20836"/>
                </a:cubicBezTo>
                <a:lnTo>
                  <a:pt x="0" y="33337"/>
                </a:lnTo>
                <a:cubicBezTo>
                  <a:pt x="0" y="44849"/>
                  <a:pt x="26123" y="54173"/>
                  <a:pt x="58341" y="54173"/>
                </a:cubicBezTo>
                <a:cubicBezTo>
                  <a:pt x="90558" y="54173"/>
                  <a:pt x="116681" y="44849"/>
                  <a:pt x="116681" y="33337"/>
                </a:cubicBezTo>
                <a:close/>
                <a:moveTo>
                  <a:pt x="103789" y="101523"/>
                </a:moveTo>
                <a:cubicBezTo>
                  <a:pt x="91574" y="105873"/>
                  <a:pt x="75504" y="108347"/>
                  <a:pt x="58341" y="108347"/>
                </a:cubicBezTo>
                <a:cubicBezTo>
                  <a:pt x="41177" y="108347"/>
                  <a:pt x="25107" y="105873"/>
                  <a:pt x="12892" y="101523"/>
                </a:cubicBezTo>
                <a:cubicBezTo>
                  <a:pt x="8308" y="99882"/>
                  <a:pt x="3855" y="97825"/>
                  <a:pt x="0" y="95272"/>
                </a:cubicBezTo>
                <a:lnTo>
                  <a:pt x="0" y="112514"/>
                </a:lnTo>
                <a:cubicBezTo>
                  <a:pt x="0" y="124026"/>
                  <a:pt x="26123" y="133350"/>
                  <a:pt x="58341" y="133350"/>
                </a:cubicBezTo>
                <a:cubicBezTo>
                  <a:pt x="90558" y="133350"/>
                  <a:pt x="116681" y="124026"/>
                  <a:pt x="116681" y="112514"/>
                </a:cubicBezTo>
                <a:lnTo>
                  <a:pt x="116681" y="95272"/>
                </a:lnTo>
                <a:cubicBezTo>
                  <a:pt x="112827" y="97825"/>
                  <a:pt x="108399" y="99882"/>
                  <a:pt x="103789" y="101523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14" name="Text 12"/>
          <p:cNvSpPr/>
          <p:nvPr/>
        </p:nvSpPr>
        <p:spPr>
          <a:xfrm>
            <a:off x="990600" y="4312444"/>
            <a:ext cx="2695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Data Integration Layer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990600" y="4541044"/>
            <a:ext cx="26860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Aggregates citizen data from multiple sources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71500" y="480774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</p:sp>
      <p:sp>
        <p:nvSpPr>
          <p:cNvPr id="17" name="Shape 15"/>
          <p:cNvSpPr/>
          <p:nvPr/>
        </p:nvSpPr>
        <p:spPr>
          <a:xfrm>
            <a:off x="659606" y="4893469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31254" y="14585"/>
                </a:moveTo>
                <a:cubicBezTo>
                  <a:pt x="31254" y="6537"/>
                  <a:pt x="37791" y="0"/>
                  <a:pt x="45839" y="0"/>
                </a:cubicBezTo>
                <a:lnTo>
                  <a:pt x="52090" y="0"/>
                </a:lnTo>
                <a:cubicBezTo>
                  <a:pt x="56700" y="0"/>
                  <a:pt x="60424" y="3724"/>
                  <a:pt x="60424" y="8334"/>
                </a:cubicBezTo>
                <a:lnTo>
                  <a:pt x="60424" y="125016"/>
                </a:lnTo>
                <a:cubicBezTo>
                  <a:pt x="60424" y="129626"/>
                  <a:pt x="56700" y="133350"/>
                  <a:pt x="52090" y="133350"/>
                </a:cubicBezTo>
                <a:lnTo>
                  <a:pt x="43755" y="133350"/>
                </a:lnTo>
                <a:cubicBezTo>
                  <a:pt x="35994" y="133350"/>
                  <a:pt x="29457" y="128037"/>
                  <a:pt x="27608" y="120848"/>
                </a:cubicBezTo>
                <a:cubicBezTo>
                  <a:pt x="27425" y="120848"/>
                  <a:pt x="27269" y="120848"/>
                  <a:pt x="27087" y="120848"/>
                </a:cubicBezTo>
                <a:cubicBezTo>
                  <a:pt x="15575" y="120848"/>
                  <a:pt x="6251" y="111524"/>
                  <a:pt x="6251" y="100013"/>
                </a:cubicBezTo>
                <a:cubicBezTo>
                  <a:pt x="6251" y="95324"/>
                  <a:pt x="7813" y="91001"/>
                  <a:pt x="10418" y="87511"/>
                </a:cubicBezTo>
                <a:cubicBezTo>
                  <a:pt x="5365" y="83708"/>
                  <a:pt x="2084" y="77666"/>
                  <a:pt x="2084" y="70842"/>
                </a:cubicBezTo>
                <a:cubicBezTo>
                  <a:pt x="2084" y="62794"/>
                  <a:pt x="6668" y="55788"/>
                  <a:pt x="13335" y="52324"/>
                </a:cubicBezTo>
                <a:cubicBezTo>
                  <a:pt x="11486" y="49199"/>
                  <a:pt x="10418" y="45553"/>
                  <a:pt x="10418" y="41672"/>
                </a:cubicBezTo>
                <a:cubicBezTo>
                  <a:pt x="10418" y="30160"/>
                  <a:pt x="19742" y="20836"/>
                  <a:pt x="31254" y="20836"/>
                </a:cubicBezTo>
                <a:lnTo>
                  <a:pt x="31254" y="14585"/>
                </a:lnTo>
                <a:close/>
                <a:moveTo>
                  <a:pt x="102096" y="14585"/>
                </a:moveTo>
                <a:lnTo>
                  <a:pt x="102096" y="20836"/>
                </a:lnTo>
                <a:cubicBezTo>
                  <a:pt x="113608" y="20836"/>
                  <a:pt x="122932" y="30160"/>
                  <a:pt x="122932" y="41672"/>
                </a:cubicBezTo>
                <a:cubicBezTo>
                  <a:pt x="122932" y="45579"/>
                  <a:pt x="121864" y="49225"/>
                  <a:pt x="120015" y="52324"/>
                </a:cubicBezTo>
                <a:cubicBezTo>
                  <a:pt x="126709" y="55788"/>
                  <a:pt x="131266" y="62768"/>
                  <a:pt x="131266" y="70842"/>
                </a:cubicBezTo>
                <a:cubicBezTo>
                  <a:pt x="131266" y="77666"/>
                  <a:pt x="127985" y="83708"/>
                  <a:pt x="122932" y="87511"/>
                </a:cubicBezTo>
                <a:cubicBezTo>
                  <a:pt x="125537" y="91001"/>
                  <a:pt x="127099" y="95324"/>
                  <a:pt x="127099" y="100013"/>
                </a:cubicBezTo>
                <a:cubicBezTo>
                  <a:pt x="127099" y="111524"/>
                  <a:pt x="117775" y="120848"/>
                  <a:pt x="106263" y="120848"/>
                </a:cubicBezTo>
                <a:cubicBezTo>
                  <a:pt x="106081" y="120848"/>
                  <a:pt x="105925" y="120848"/>
                  <a:pt x="105742" y="120848"/>
                </a:cubicBezTo>
                <a:cubicBezTo>
                  <a:pt x="103893" y="128037"/>
                  <a:pt x="97356" y="133350"/>
                  <a:pt x="89595" y="133350"/>
                </a:cubicBezTo>
                <a:lnTo>
                  <a:pt x="81260" y="133350"/>
                </a:lnTo>
                <a:cubicBezTo>
                  <a:pt x="76650" y="133350"/>
                  <a:pt x="72926" y="129626"/>
                  <a:pt x="72926" y="125016"/>
                </a:cubicBezTo>
                <a:lnTo>
                  <a:pt x="72926" y="8334"/>
                </a:lnTo>
                <a:cubicBezTo>
                  <a:pt x="72926" y="3724"/>
                  <a:pt x="76650" y="0"/>
                  <a:pt x="81260" y="0"/>
                </a:cubicBezTo>
                <a:lnTo>
                  <a:pt x="87511" y="0"/>
                </a:lnTo>
                <a:cubicBezTo>
                  <a:pt x="95559" y="0"/>
                  <a:pt x="102096" y="6537"/>
                  <a:pt x="102096" y="14585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18" name="Text 16"/>
          <p:cNvSpPr/>
          <p:nvPr/>
        </p:nvSpPr>
        <p:spPr>
          <a:xfrm>
            <a:off x="990600" y="4807744"/>
            <a:ext cx="26479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Processing Engine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990600" y="5036344"/>
            <a:ext cx="26384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Autonomous validation and decision-making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71500" y="530304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</p:sp>
      <p:sp>
        <p:nvSpPr>
          <p:cNvPr id="21" name="Shape 19"/>
          <p:cNvSpPr/>
          <p:nvPr/>
        </p:nvSpPr>
        <p:spPr>
          <a:xfrm>
            <a:off x="659606" y="5388769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0"/>
                </a:moveTo>
                <a:cubicBezTo>
                  <a:pt x="67873" y="0"/>
                  <a:pt x="69071" y="260"/>
                  <a:pt x="70165" y="755"/>
                </a:cubicBezTo>
                <a:lnTo>
                  <a:pt x="119234" y="21565"/>
                </a:lnTo>
                <a:cubicBezTo>
                  <a:pt x="124964" y="23987"/>
                  <a:pt x="129235" y="29639"/>
                  <a:pt x="129209" y="36463"/>
                </a:cubicBezTo>
                <a:cubicBezTo>
                  <a:pt x="129079" y="62299"/>
                  <a:pt x="118452" y="109571"/>
                  <a:pt x="73577" y="131058"/>
                </a:cubicBezTo>
                <a:cubicBezTo>
                  <a:pt x="69227" y="133142"/>
                  <a:pt x="64175" y="133142"/>
                  <a:pt x="59825" y="131058"/>
                </a:cubicBezTo>
                <a:cubicBezTo>
                  <a:pt x="14924" y="109571"/>
                  <a:pt x="4323" y="62299"/>
                  <a:pt x="4193" y="36463"/>
                </a:cubicBezTo>
                <a:cubicBezTo>
                  <a:pt x="4167" y="29639"/>
                  <a:pt x="8439" y="23987"/>
                  <a:pt x="14168" y="21565"/>
                </a:cubicBezTo>
                <a:lnTo>
                  <a:pt x="63211" y="755"/>
                </a:lnTo>
                <a:cubicBezTo>
                  <a:pt x="64305" y="260"/>
                  <a:pt x="65477" y="0"/>
                  <a:pt x="66675" y="0"/>
                </a:cubicBezTo>
                <a:close/>
                <a:moveTo>
                  <a:pt x="66675" y="17398"/>
                </a:moveTo>
                <a:lnTo>
                  <a:pt x="66675" y="115874"/>
                </a:lnTo>
                <a:cubicBezTo>
                  <a:pt x="102617" y="98476"/>
                  <a:pt x="112280" y="59929"/>
                  <a:pt x="112514" y="36854"/>
                </a:cubicBezTo>
                <a:lnTo>
                  <a:pt x="66675" y="17424"/>
                </a:lnTo>
                <a:lnTo>
                  <a:pt x="66675" y="17424"/>
                </a:ln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22" name="Text 20"/>
          <p:cNvSpPr/>
          <p:nvPr/>
        </p:nvSpPr>
        <p:spPr>
          <a:xfrm>
            <a:off x="990600" y="5303044"/>
            <a:ext cx="21050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Security &amp; Compliance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990600" y="5531644"/>
            <a:ext cx="2095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Government-grade data protection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571500" y="579834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</p:sp>
      <p:sp>
        <p:nvSpPr>
          <p:cNvPr id="25" name="Shape 23"/>
          <p:cNvSpPr/>
          <p:nvPr/>
        </p:nvSpPr>
        <p:spPr>
          <a:xfrm>
            <a:off x="659606" y="5884069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8334" y="8334"/>
                </a:moveTo>
                <a:cubicBezTo>
                  <a:pt x="12944" y="8334"/>
                  <a:pt x="16669" y="12059"/>
                  <a:pt x="16669" y="16669"/>
                </a:cubicBezTo>
                <a:lnTo>
                  <a:pt x="16669" y="104180"/>
                </a:lnTo>
                <a:cubicBezTo>
                  <a:pt x="16669" y="106472"/>
                  <a:pt x="18544" y="108347"/>
                  <a:pt x="20836" y="108347"/>
                </a:cubicBezTo>
                <a:lnTo>
                  <a:pt x="125016" y="108347"/>
                </a:lnTo>
                <a:cubicBezTo>
                  <a:pt x="129626" y="108347"/>
                  <a:pt x="133350" y="112071"/>
                  <a:pt x="133350" y="116681"/>
                </a:cubicBezTo>
                <a:cubicBezTo>
                  <a:pt x="133350" y="121291"/>
                  <a:pt x="129626" y="125016"/>
                  <a:pt x="125016" y="125016"/>
                </a:cubicBezTo>
                <a:lnTo>
                  <a:pt x="20836" y="125016"/>
                </a:lnTo>
                <a:cubicBezTo>
                  <a:pt x="9324" y="125016"/>
                  <a:pt x="0" y="115692"/>
                  <a:pt x="0" y="104180"/>
                </a:cubicBezTo>
                <a:lnTo>
                  <a:pt x="0" y="16669"/>
                </a:lnTo>
                <a:cubicBezTo>
                  <a:pt x="0" y="12059"/>
                  <a:pt x="3724" y="8334"/>
                  <a:pt x="8334" y="8334"/>
                </a:cubicBezTo>
                <a:close/>
                <a:moveTo>
                  <a:pt x="33337" y="25003"/>
                </a:moveTo>
                <a:cubicBezTo>
                  <a:pt x="33337" y="20393"/>
                  <a:pt x="37062" y="16669"/>
                  <a:pt x="41672" y="16669"/>
                </a:cubicBezTo>
                <a:lnTo>
                  <a:pt x="91678" y="16669"/>
                </a:lnTo>
                <a:cubicBezTo>
                  <a:pt x="96288" y="16669"/>
                  <a:pt x="100013" y="20393"/>
                  <a:pt x="100013" y="25003"/>
                </a:cubicBezTo>
                <a:cubicBezTo>
                  <a:pt x="100013" y="29613"/>
                  <a:pt x="96288" y="33337"/>
                  <a:pt x="91678" y="33337"/>
                </a:cubicBezTo>
                <a:lnTo>
                  <a:pt x="41672" y="33337"/>
                </a:lnTo>
                <a:cubicBezTo>
                  <a:pt x="37062" y="33337"/>
                  <a:pt x="33337" y="29613"/>
                  <a:pt x="33337" y="25003"/>
                </a:cubicBezTo>
                <a:close/>
                <a:moveTo>
                  <a:pt x="41672" y="45839"/>
                </a:moveTo>
                <a:lnTo>
                  <a:pt x="75009" y="45839"/>
                </a:lnTo>
                <a:cubicBezTo>
                  <a:pt x="79619" y="45839"/>
                  <a:pt x="83344" y="49563"/>
                  <a:pt x="83344" y="54173"/>
                </a:cubicBezTo>
                <a:cubicBezTo>
                  <a:pt x="83344" y="58783"/>
                  <a:pt x="79619" y="62508"/>
                  <a:pt x="75009" y="62508"/>
                </a:cubicBezTo>
                <a:lnTo>
                  <a:pt x="41672" y="62508"/>
                </a:lnTo>
                <a:cubicBezTo>
                  <a:pt x="37062" y="62508"/>
                  <a:pt x="33337" y="58783"/>
                  <a:pt x="33337" y="54173"/>
                </a:cubicBezTo>
                <a:cubicBezTo>
                  <a:pt x="33337" y="49563"/>
                  <a:pt x="37062" y="45839"/>
                  <a:pt x="41672" y="45839"/>
                </a:cubicBezTo>
                <a:close/>
                <a:moveTo>
                  <a:pt x="41672" y="75009"/>
                </a:moveTo>
                <a:lnTo>
                  <a:pt x="108347" y="75009"/>
                </a:lnTo>
                <a:cubicBezTo>
                  <a:pt x="112957" y="75009"/>
                  <a:pt x="116681" y="78734"/>
                  <a:pt x="116681" y="83344"/>
                </a:cubicBezTo>
                <a:cubicBezTo>
                  <a:pt x="116681" y="87954"/>
                  <a:pt x="112957" y="91678"/>
                  <a:pt x="108347" y="91678"/>
                </a:cubicBezTo>
                <a:lnTo>
                  <a:pt x="41672" y="91678"/>
                </a:lnTo>
                <a:cubicBezTo>
                  <a:pt x="37062" y="91678"/>
                  <a:pt x="33337" y="87954"/>
                  <a:pt x="33337" y="83344"/>
                </a:cubicBezTo>
                <a:cubicBezTo>
                  <a:pt x="33337" y="78734"/>
                  <a:pt x="37062" y="75009"/>
                  <a:pt x="41672" y="75009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26" name="Text 24"/>
          <p:cNvSpPr/>
          <p:nvPr/>
        </p:nvSpPr>
        <p:spPr>
          <a:xfrm>
            <a:off x="990600" y="5798344"/>
            <a:ext cx="21145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Analytics Dashboard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990600" y="6026944"/>
            <a:ext cx="21050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Real-time monitoring and reporting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176963" y="1185863"/>
            <a:ext cx="5629275" cy="4029075"/>
          </a:xfrm>
          <a:custGeom>
            <a:avLst/>
            <a:gdLst/>
            <a:ahLst/>
            <a:cxnLst/>
            <a:rect l="l" t="t" r="r" b="b"/>
            <a:pathLst>
              <a:path w="5629275" h="4029075">
                <a:moveTo>
                  <a:pt x="76190" y="0"/>
                </a:moveTo>
                <a:lnTo>
                  <a:pt x="5553085" y="0"/>
                </a:lnTo>
                <a:cubicBezTo>
                  <a:pt x="5595164" y="0"/>
                  <a:pt x="5629275" y="34111"/>
                  <a:pt x="5629275" y="76190"/>
                </a:cubicBezTo>
                <a:lnTo>
                  <a:pt x="5629275" y="3952885"/>
                </a:lnTo>
                <a:cubicBezTo>
                  <a:pt x="5629275" y="3994964"/>
                  <a:pt x="5595164" y="4029075"/>
                  <a:pt x="5553085" y="4029075"/>
                </a:cubicBezTo>
                <a:lnTo>
                  <a:pt x="76190" y="4029075"/>
                </a:lnTo>
                <a:cubicBezTo>
                  <a:pt x="34111" y="4029075"/>
                  <a:pt x="0" y="3994964"/>
                  <a:pt x="0" y="3952885"/>
                </a:cubicBezTo>
                <a:lnTo>
                  <a:pt x="0" y="76190"/>
                </a:lnTo>
                <a:cubicBezTo>
                  <a:pt x="0" y="34140"/>
                  <a:pt x="34140" y="0"/>
                  <a:pt x="76190" y="0"/>
                </a:cubicBezTo>
                <a:close/>
              </a:path>
            </a:pathLst>
          </a:custGeom>
          <a:gradFill rotWithShape="1" flip="none">
            <a:gsLst>
              <a:gs pos="0">
                <a:srgbClr val="E07A5F">
                  <a:alpha val="20000"/>
                </a:srgbClr>
              </a:gs>
              <a:gs pos="100000">
                <a:srgbClr val="E07A5F">
                  <a:alpha val="5000"/>
                </a:srgbClr>
              </a:gs>
            </a:gsLst>
            <a:lin ang="2700000" scaled="1"/>
          </a:gradFill>
          <a:ln w="12700">
            <a:solidFill>
              <a:srgbClr val="E07A5F">
                <a:alpha val="30196"/>
              </a:srgbClr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6324600" y="1381125"/>
            <a:ext cx="5334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Impact Metrics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372225" y="1800225"/>
            <a:ext cx="2562225" cy="1143000"/>
          </a:xfrm>
          <a:custGeom>
            <a:avLst/>
            <a:gdLst/>
            <a:ahLst/>
            <a:cxnLst/>
            <a:rect l="l" t="t" r="r" b="b"/>
            <a:pathLst>
              <a:path w="2562225" h="1143000">
                <a:moveTo>
                  <a:pt x="76204" y="0"/>
                </a:moveTo>
                <a:lnTo>
                  <a:pt x="2486021" y="0"/>
                </a:lnTo>
                <a:cubicBezTo>
                  <a:pt x="2528107" y="0"/>
                  <a:pt x="2562225" y="34118"/>
                  <a:pt x="2562225" y="76204"/>
                </a:cubicBezTo>
                <a:lnTo>
                  <a:pt x="2562225" y="1066796"/>
                </a:lnTo>
                <a:cubicBezTo>
                  <a:pt x="2562225" y="1108882"/>
                  <a:pt x="2528107" y="1143000"/>
                  <a:pt x="2486021" y="1143000"/>
                </a:cubicBezTo>
                <a:lnTo>
                  <a:pt x="76204" y="1143000"/>
                </a:lnTo>
                <a:cubicBezTo>
                  <a:pt x="34118" y="1143000"/>
                  <a:pt x="0" y="1108882"/>
                  <a:pt x="0" y="1066796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solidFill>
            <a:srgbClr val="1A1D21">
              <a:alpha val="50196"/>
            </a:srgbClr>
          </a:solidFill>
          <a:ln/>
        </p:spPr>
      </p:sp>
      <p:sp>
        <p:nvSpPr>
          <p:cNvPr id="31" name="Text 29"/>
          <p:cNvSpPr/>
          <p:nvPr/>
        </p:nvSpPr>
        <p:spPr>
          <a:xfrm>
            <a:off x="6438900" y="1952625"/>
            <a:ext cx="24288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700" b="1" dirty="0">
                <a:solidFill>
                  <a:srgbClr val="E07A5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500K+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6486525" y="2371725"/>
            <a:ext cx="23336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Data Records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491288" y="2600325"/>
            <a:ext cx="23241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Citizen applications processed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9048750" y="1800225"/>
            <a:ext cx="2562225" cy="1143000"/>
          </a:xfrm>
          <a:custGeom>
            <a:avLst/>
            <a:gdLst/>
            <a:ahLst/>
            <a:cxnLst/>
            <a:rect l="l" t="t" r="r" b="b"/>
            <a:pathLst>
              <a:path w="2562225" h="1143000">
                <a:moveTo>
                  <a:pt x="76204" y="0"/>
                </a:moveTo>
                <a:lnTo>
                  <a:pt x="2486021" y="0"/>
                </a:lnTo>
                <a:cubicBezTo>
                  <a:pt x="2528107" y="0"/>
                  <a:pt x="2562225" y="34118"/>
                  <a:pt x="2562225" y="76204"/>
                </a:cubicBezTo>
                <a:lnTo>
                  <a:pt x="2562225" y="1066796"/>
                </a:lnTo>
                <a:cubicBezTo>
                  <a:pt x="2562225" y="1108882"/>
                  <a:pt x="2528107" y="1143000"/>
                  <a:pt x="2486021" y="1143000"/>
                </a:cubicBezTo>
                <a:lnTo>
                  <a:pt x="76204" y="1143000"/>
                </a:lnTo>
                <a:cubicBezTo>
                  <a:pt x="34118" y="1143000"/>
                  <a:pt x="0" y="1108882"/>
                  <a:pt x="0" y="1066796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solidFill>
            <a:srgbClr val="1A1D21">
              <a:alpha val="50196"/>
            </a:srgbClr>
          </a:solidFill>
          <a:ln/>
        </p:spPr>
      </p:sp>
      <p:sp>
        <p:nvSpPr>
          <p:cNvPr id="35" name="Text 33"/>
          <p:cNvSpPr/>
          <p:nvPr/>
        </p:nvSpPr>
        <p:spPr>
          <a:xfrm>
            <a:off x="9115425" y="1952625"/>
            <a:ext cx="24288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700" b="1" dirty="0">
                <a:solidFill>
                  <a:srgbClr val="E07A5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514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9163050" y="2371725"/>
            <a:ext cx="23336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Districts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9167813" y="2600325"/>
            <a:ext cx="23241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Full national coverage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372225" y="3095625"/>
            <a:ext cx="5238750" cy="1143000"/>
          </a:xfrm>
          <a:custGeom>
            <a:avLst/>
            <a:gdLst/>
            <a:ahLst/>
            <a:cxnLst/>
            <a:rect l="l" t="t" r="r" b="b"/>
            <a:pathLst>
              <a:path w="5238750" h="1143000">
                <a:moveTo>
                  <a:pt x="76204" y="0"/>
                </a:moveTo>
                <a:lnTo>
                  <a:pt x="5162546" y="0"/>
                </a:lnTo>
                <a:cubicBezTo>
                  <a:pt x="5204632" y="0"/>
                  <a:pt x="5238750" y="34118"/>
                  <a:pt x="5238750" y="76204"/>
                </a:cubicBezTo>
                <a:lnTo>
                  <a:pt x="5238750" y="1066796"/>
                </a:lnTo>
                <a:cubicBezTo>
                  <a:pt x="5238750" y="1108882"/>
                  <a:pt x="5204632" y="1143000"/>
                  <a:pt x="5162546" y="1143000"/>
                </a:cubicBezTo>
                <a:lnTo>
                  <a:pt x="76204" y="1143000"/>
                </a:lnTo>
                <a:cubicBezTo>
                  <a:pt x="34118" y="1143000"/>
                  <a:pt x="0" y="1108882"/>
                  <a:pt x="0" y="1066796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solidFill>
            <a:srgbClr val="1A1D21">
              <a:alpha val="50196"/>
            </a:srgbClr>
          </a:solidFill>
          <a:ln/>
        </p:spPr>
      </p:sp>
      <p:sp>
        <p:nvSpPr>
          <p:cNvPr id="39" name="Shape 37"/>
          <p:cNvSpPr/>
          <p:nvPr/>
        </p:nvSpPr>
        <p:spPr>
          <a:xfrm>
            <a:off x="7756922" y="3267075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>
                <a:moveTo>
                  <a:pt x="157163" y="0"/>
                </a:moveTo>
                <a:cubicBezTo>
                  <a:pt x="157163" y="-7903"/>
                  <a:pt x="150778" y="-14287"/>
                  <a:pt x="142875" y="-14287"/>
                </a:cubicBezTo>
                <a:cubicBezTo>
                  <a:pt x="134972" y="-14287"/>
                  <a:pt x="128588" y="-7903"/>
                  <a:pt x="128588" y="0"/>
                </a:cubicBezTo>
                <a:lnTo>
                  <a:pt x="128588" y="28575"/>
                </a:lnTo>
                <a:lnTo>
                  <a:pt x="85725" y="28575"/>
                </a:lnTo>
                <a:cubicBezTo>
                  <a:pt x="62061" y="28575"/>
                  <a:pt x="42863" y="47774"/>
                  <a:pt x="42863" y="71438"/>
                </a:cubicBezTo>
                <a:lnTo>
                  <a:pt x="42863" y="171450"/>
                </a:lnTo>
                <a:cubicBezTo>
                  <a:pt x="42863" y="195114"/>
                  <a:pt x="62061" y="214313"/>
                  <a:pt x="85725" y="214313"/>
                </a:cubicBezTo>
                <a:lnTo>
                  <a:pt x="200025" y="214313"/>
                </a:lnTo>
                <a:cubicBezTo>
                  <a:pt x="223689" y="214313"/>
                  <a:pt x="242888" y="195114"/>
                  <a:pt x="242888" y="171450"/>
                </a:cubicBezTo>
                <a:lnTo>
                  <a:pt x="242888" y="71438"/>
                </a:lnTo>
                <a:cubicBezTo>
                  <a:pt x="242888" y="47774"/>
                  <a:pt x="223689" y="28575"/>
                  <a:pt x="200025" y="28575"/>
                </a:cubicBezTo>
                <a:lnTo>
                  <a:pt x="157163" y="28575"/>
                </a:lnTo>
                <a:lnTo>
                  <a:pt x="157163" y="0"/>
                </a:lnTo>
                <a:close/>
                <a:moveTo>
                  <a:pt x="71438" y="164306"/>
                </a:moveTo>
                <a:cubicBezTo>
                  <a:pt x="71438" y="158368"/>
                  <a:pt x="76215" y="153591"/>
                  <a:pt x="82153" y="153591"/>
                </a:cubicBezTo>
                <a:lnTo>
                  <a:pt x="96441" y="153591"/>
                </a:lnTo>
                <a:cubicBezTo>
                  <a:pt x="102379" y="153591"/>
                  <a:pt x="107156" y="158368"/>
                  <a:pt x="107156" y="164306"/>
                </a:cubicBezTo>
                <a:cubicBezTo>
                  <a:pt x="107156" y="170244"/>
                  <a:pt x="102379" y="175022"/>
                  <a:pt x="96441" y="175022"/>
                </a:cubicBezTo>
                <a:lnTo>
                  <a:pt x="82153" y="175022"/>
                </a:lnTo>
                <a:cubicBezTo>
                  <a:pt x="76215" y="175022"/>
                  <a:pt x="71438" y="170244"/>
                  <a:pt x="71438" y="164306"/>
                </a:cubicBezTo>
                <a:close/>
                <a:moveTo>
                  <a:pt x="125016" y="164306"/>
                </a:moveTo>
                <a:cubicBezTo>
                  <a:pt x="125016" y="158368"/>
                  <a:pt x="129793" y="153591"/>
                  <a:pt x="135731" y="153591"/>
                </a:cubicBezTo>
                <a:lnTo>
                  <a:pt x="150019" y="153591"/>
                </a:lnTo>
                <a:cubicBezTo>
                  <a:pt x="155957" y="153591"/>
                  <a:pt x="160734" y="158368"/>
                  <a:pt x="160734" y="164306"/>
                </a:cubicBezTo>
                <a:cubicBezTo>
                  <a:pt x="160734" y="170244"/>
                  <a:pt x="155957" y="175022"/>
                  <a:pt x="150019" y="175022"/>
                </a:cubicBezTo>
                <a:lnTo>
                  <a:pt x="135731" y="175022"/>
                </a:lnTo>
                <a:cubicBezTo>
                  <a:pt x="129793" y="175022"/>
                  <a:pt x="125016" y="170244"/>
                  <a:pt x="125016" y="164306"/>
                </a:cubicBezTo>
                <a:close/>
                <a:moveTo>
                  <a:pt x="178594" y="164306"/>
                </a:moveTo>
                <a:cubicBezTo>
                  <a:pt x="178594" y="158368"/>
                  <a:pt x="183371" y="153591"/>
                  <a:pt x="189309" y="153591"/>
                </a:cubicBezTo>
                <a:lnTo>
                  <a:pt x="203597" y="153591"/>
                </a:lnTo>
                <a:cubicBezTo>
                  <a:pt x="209535" y="153591"/>
                  <a:pt x="214313" y="158368"/>
                  <a:pt x="214313" y="164306"/>
                </a:cubicBezTo>
                <a:cubicBezTo>
                  <a:pt x="214313" y="170244"/>
                  <a:pt x="209535" y="175022"/>
                  <a:pt x="203597" y="175022"/>
                </a:cubicBezTo>
                <a:lnTo>
                  <a:pt x="189309" y="175022"/>
                </a:lnTo>
                <a:cubicBezTo>
                  <a:pt x="183371" y="175022"/>
                  <a:pt x="178594" y="170244"/>
                  <a:pt x="178594" y="164306"/>
                </a:cubicBezTo>
                <a:close/>
                <a:moveTo>
                  <a:pt x="100013" y="78581"/>
                </a:moveTo>
                <a:cubicBezTo>
                  <a:pt x="111841" y="78581"/>
                  <a:pt x="121444" y="88184"/>
                  <a:pt x="121444" y="100013"/>
                </a:cubicBezTo>
                <a:cubicBezTo>
                  <a:pt x="121444" y="111841"/>
                  <a:pt x="111841" y="121444"/>
                  <a:pt x="100013" y="121444"/>
                </a:cubicBezTo>
                <a:cubicBezTo>
                  <a:pt x="88184" y="121444"/>
                  <a:pt x="78581" y="111841"/>
                  <a:pt x="78581" y="100013"/>
                </a:cubicBezTo>
                <a:cubicBezTo>
                  <a:pt x="78581" y="88184"/>
                  <a:pt x="88184" y="78581"/>
                  <a:pt x="100013" y="78581"/>
                </a:cubicBezTo>
                <a:close/>
                <a:moveTo>
                  <a:pt x="164306" y="100013"/>
                </a:moveTo>
                <a:cubicBezTo>
                  <a:pt x="164306" y="88184"/>
                  <a:pt x="173909" y="78581"/>
                  <a:pt x="185738" y="78581"/>
                </a:cubicBezTo>
                <a:cubicBezTo>
                  <a:pt x="197566" y="78581"/>
                  <a:pt x="207169" y="88184"/>
                  <a:pt x="207169" y="100013"/>
                </a:cubicBezTo>
                <a:cubicBezTo>
                  <a:pt x="207169" y="111841"/>
                  <a:pt x="197566" y="121444"/>
                  <a:pt x="185738" y="121444"/>
                </a:cubicBezTo>
                <a:cubicBezTo>
                  <a:pt x="173909" y="121444"/>
                  <a:pt x="164306" y="111841"/>
                  <a:pt x="164306" y="100013"/>
                </a:cubicBezTo>
                <a:close/>
                <a:moveTo>
                  <a:pt x="28575" y="100013"/>
                </a:moveTo>
                <a:cubicBezTo>
                  <a:pt x="28575" y="92110"/>
                  <a:pt x="22190" y="85725"/>
                  <a:pt x="14288" y="85725"/>
                </a:cubicBezTo>
                <a:cubicBezTo>
                  <a:pt x="6385" y="85725"/>
                  <a:pt x="0" y="92110"/>
                  <a:pt x="0" y="100013"/>
                </a:cubicBezTo>
                <a:lnTo>
                  <a:pt x="0" y="142875"/>
                </a:lnTo>
                <a:cubicBezTo>
                  <a:pt x="0" y="150778"/>
                  <a:pt x="6385" y="157163"/>
                  <a:pt x="14288" y="157163"/>
                </a:cubicBezTo>
                <a:cubicBezTo>
                  <a:pt x="22190" y="157163"/>
                  <a:pt x="28575" y="150778"/>
                  <a:pt x="28575" y="142875"/>
                </a:cubicBezTo>
                <a:lnTo>
                  <a:pt x="28575" y="100013"/>
                </a:lnTo>
                <a:close/>
                <a:moveTo>
                  <a:pt x="271463" y="85725"/>
                </a:moveTo>
                <a:cubicBezTo>
                  <a:pt x="263560" y="85725"/>
                  <a:pt x="257175" y="92110"/>
                  <a:pt x="257175" y="100013"/>
                </a:cubicBezTo>
                <a:lnTo>
                  <a:pt x="257175" y="142875"/>
                </a:lnTo>
                <a:cubicBezTo>
                  <a:pt x="257175" y="150778"/>
                  <a:pt x="263560" y="157163"/>
                  <a:pt x="271463" y="157163"/>
                </a:cubicBezTo>
                <a:cubicBezTo>
                  <a:pt x="279365" y="157163"/>
                  <a:pt x="285750" y="150778"/>
                  <a:pt x="285750" y="142875"/>
                </a:cubicBezTo>
                <a:lnTo>
                  <a:pt x="285750" y="100013"/>
                </a:lnTo>
                <a:cubicBezTo>
                  <a:pt x="285750" y="92110"/>
                  <a:pt x="279365" y="85725"/>
                  <a:pt x="271463" y="85725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40" name="Text 38"/>
          <p:cNvSpPr/>
          <p:nvPr/>
        </p:nvSpPr>
        <p:spPr>
          <a:xfrm>
            <a:off x="8156972" y="3248025"/>
            <a:ext cx="21621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Zero Human Intervention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6486525" y="3590925"/>
            <a:ext cx="50101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System operates autonomously, processing applications, validating data, and making eligibility determinations without manual oversight.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6372225" y="4352925"/>
            <a:ext cx="5238750" cy="666750"/>
          </a:xfrm>
          <a:custGeom>
            <a:avLst/>
            <a:gdLst/>
            <a:ahLst/>
            <a:cxnLst/>
            <a:rect l="l" t="t" r="r" b="b"/>
            <a:pathLst>
              <a:path w="5238750" h="666750">
                <a:moveTo>
                  <a:pt x="76203" y="0"/>
                </a:moveTo>
                <a:lnTo>
                  <a:pt x="5162547" y="0"/>
                </a:lnTo>
                <a:cubicBezTo>
                  <a:pt x="5204605" y="0"/>
                  <a:pt x="5238750" y="34145"/>
                  <a:pt x="5238750" y="76203"/>
                </a:cubicBezTo>
                <a:lnTo>
                  <a:pt x="5238750" y="590547"/>
                </a:lnTo>
                <a:cubicBezTo>
                  <a:pt x="5238750" y="632605"/>
                  <a:pt x="5204605" y="666750"/>
                  <a:pt x="5162547" y="666750"/>
                </a:cubicBezTo>
                <a:lnTo>
                  <a:pt x="76203" y="666750"/>
                </a:lnTo>
                <a:cubicBezTo>
                  <a:pt x="34145" y="666750"/>
                  <a:pt x="0" y="632605"/>
                  <a:pt x="0" y="590547"/>
                </a:cubicBezTo>
                <a:lnTo>
                  <a:pt x="0" y="76203"/>
                </a:lnTo>
                <a:cubicBezTo>
                  <a:pt x="0" y="34145"/>
                  <a:pt x="34145" y="0"/>
                  <a:pt x="76203" y="0"/>
                </a:cubicBezTo>
                <a:close/>
              </a:path>
            </a:pathLst>
          </a:custGeom>
          <a:solidFill>
            <a:srgbClr val="E07A5F">
              <a:alpha val="10196"/>
            </a:srgbClr>
          </a:solidFill>
          <a:ln/>
        </p:spPr>
      </p:sp>
      <p:sp>
        <p:nvSpPr>
          <p:cNvPr id="43" name="Text 41"/>
          <p:cNvSpPr/>
          <p:nvPr/>
        </p:nvSpPr>
        <p:spPr>
          <a:xfrm>
            <a:off x="6453188" y="4467225"/>
            <a:ext cx="507682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"This is proof that Subkhan can design and implement AI solutions that transform how government serves 270 million Indonesians."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6176963" y="5372100"/>
            <a:ext cx="5629275" cy="1400175"/>
          </a:xfrm>
          <a:custGeom>
            <a:avLst/>
            <a:gdLst/>
            <a:ahLst/>
            <a:cxnLst/>
            <a:rect l="l" t="t" r="r" b="b"/>
            <a:pathLst>
              <a:path w="5629275" h="1400175">
                <a:moveTo>
                  <a:pt x="76198" y="0"/>
                </a:moveTo>
                <a:lnTo>
                  <a:pt x="5553077" y="0"/>
                </a:lnTo>
                <a:cubicBezTo>
                  <a:pt x="5595160" y="0"/>
                  <a:pt x="5629275" y="34115"/>
                  <a:pt x="5629275" y="76198"/>
                </a:cubicBezTo>
                <a:lnTo>
                  <a:pt x="5629275" y="1323977"/>
                </a:lnTo>
                <a:cubicBezTo>
                  <a:pt x="5629275" y="1366060"/>
                  <a:pt x="5595160" y="1400175"/>
                  <a:pt x="5553077" y="1400175"/>
                </a:cubicBezTo>
                <a:lnTo>
                  <a:pt x="76198" y="1400175"/>
                </a:lnTo>
                <a:cubicBezTo>
                  <a:pt x="34115" y="1400175"/>
                  <a:pt x="0" y="1366060"/>
                  <a:pt x="0" y="1323977"/>
                </a:cubicBezTo>
                <a:lnTo>
                  <a:pt x="0" y="76198"/>
                </a:lnTo>
                <a:cubicBezTo>
                  <a:pt x="0" y="34115"/>
                  <a:pt x="34115" y="0"/>
                  <a:pt x="76198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 w="12700">
            <a:solidFill>
              <a:srgbClr val="4A5C6A">
                <a:alpha val="40000"/>
              </a:srgbClr>
            </a:solidFill>
            <a:prstDash val="solid"/>
          </a:ln>
        </p:spPr>
      </p:sp>
      <p:sp>
        <p:nvSpPr>
          <p:cNvPr id="45" name="Shape 43"/>
          <p:cNvSpPr/>
          <p:nvPr/>
        </p:nvSpPr>
        <p:spPr>
          <a:xfrm>
            <a:off x="6379369" y="5576888"/>
            <a:ext cx="128588" cy="171450"/>
          </a:xfrm>
          <a:custGeom>
            <a:avLst/>
            <a:gdLst/>
            <a:ahLst/>
            <a:cxnLst/>
            <a:rect l="l" t="t" r="r" b="b"/>
            <a:pathLst>
              <a:path w="128588" h="171450">
                <a:moveTo>
                  <a:pt x="98081" y="128588"/>
                </a:moveTo>
                <a:cubicBezTo>
                  <a:pt x="100526" y="121120"/>
                  <a:pt x="105415" y="114356"/>
                  <a:pt x="110940" y="108529"/>
                </a:cubicBezTo>
                <a:cubicBezTo>
                  <a:pt x="121890" y="97010"/>
                  <a:pt x="128587" y="81439"/>
                  <a:pt x="128587" y="64294"/>
                </a:cubicBezTo>
                <a:cubicBezTo>
                  <a:pt x="128587" y="28798"/>
                  <a:pt x="99789" y="0"/>
                  <a:pt x="64294" y="0"/>
                </a:cubicBezTo>
                <a:cubicBezTo>
                  <a:pt x="28798" y="0"/>
                  <a:pt x="0" y="28798"/>
                  <a:pt x="0" y="64294"/>
                </a:cubicBezTo>
                <a:cubicBezTo>
                  <a:pt x="0" y="81439"/>
                  <a:pt x="6697" y="97010"/>
                  <a:pt x="17647" y="108529"/>
                </a:cubicBezTo>
                <a:cubicBezTo>
                  <a:pt x="23173" y="114356"/>
                  <a:pt x="28095" y="121120"/>
                  <a:pt x="30506" y="128588"/>
                </a:cubicBezTo>
                <a:lnTo>
                  <a:pt x="98048" y="128588"/>
                </a:lnTo>
                <a:close/>
                <a:moveTo>
                  <a:pt x="96441" y="144661"/>
                </a:moveTo>
                <a:lnTo>
                  <a:pt x="32147" y="144661"/>
                </a:lnTo>
                <a:lnTo>
                  <a:pt x="32147" y="150019"/>
                </a:lnTo>
                <a:cubicBezTo>
                  <a:pt x="32147" y="164820"/>
                  <a:pt x="44135" y="176808"/>
                  <a:pt x="58936" y="176808"/>
                </a:cubicBezTo>
                <a:lnTo>
                  <a:pt x="69652" y="176808"/>
                </a:lnTo>
                <a:cubicBezTo>
                  <a:pt x="84453" y="176808"/>
                  <a:pt x="96441" y="164820"/>
                  <a:pt x="96441" y="150019"/>
                </a:cubicBezTo>
                <a:lnTo>
                  <a:pt x="96441" y="144661"/>
                </a:lnTo>
                <a:close/>
                <a:moveTo>
                  <a:pt x="61615" y="37505"/>
                </a:moveTo>
                <a:cubicBezTo>
                  <a:pt x="48287" y="37505"/>
                  <a:pt x="37505" y="48287"/>
                  <a:pt x="37505" y="61615"/>
                </a:cubicBezTo>
                <a:cubicBezTo>
                  <a:pt x="37505" y="66069"/>
                  <a:pt x="33922" y="69652"/>
                  <a:pt x="29468" y="69652"/>
                </a:cubicBezTo>
                <a:cubicBezTo>
                  <a:pt x="25014" y="69652"/>
                  <a:pt x="21431" y="66069"/>
                  <a:pt x="21431" y="61615"/>
                </a:cubicBezTo>
                <a:cubicBezTo>
                  <a:pt x="21431" y="39413"/>
                  <a:pt x="39413" y="21431"/>
                  <a:pt x="61615" y="21431"/>
                </a:cubicBezTo>
                <a:cubicBezTo>
                  <a:pt x="66069" y="21431"/>
                  <a:pt x="69652" y="25014"/>
                  <a:pt x="69652" y="29468"/>
                </a:cubicBezTo>
                <a:cubicBezTo>
                  <a:pt x="69652" y="33922"/>
                  <a:pt x="66069" y="37505"/>
                  <a:pt x="61615" y="37505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46" name="Text 44"/>
          <p:cNvSpPr/>
          <p:nvPr/>
        </p:nvSpPr>
        <p:spPr>
          <a:xfrm>
            <a:off x="6553200" y="5529263"/>
            <a:ext cx="51816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Why This Matters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6334125" y="5872163"/>
            <a:ext cx="539115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SIBARU demonstrates the ability to bridge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technical AI expertise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with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government operational reality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—a rare combination that produces real, measurable impact at national scale.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7028" y="337028"/>
            <a:ext cx="11576923" cy="1685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9" b="1" spc="93" kern="0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Community Leadership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37028" y="572948"/>
            <a:ext cx="11669606" cy="3370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388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PPTI &amp; Social Impact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53880" y="1044788"/>
            <a:ext cx="6841675" cy="1078491"/>
          </a:xfrm>
          <a:custGeom>
            <a:avLst/>
            <a:gdLst/>
            <a:ahLst/>
            <a:cxnLst/>
            <a:rect l="l" t="t" r="r" b="b"/>
            <a:pathLst>
              <a:path w="6841675" h="1078491">
                <a:moveTo>
                  <a:pt x="0" y="0"/>
                </a:moveTo>
                <a:lnTo>
                  <a:pt x="6774270" y="0"/>
                </a:lnTo>
                <a:cubicBezTo>
                  <a:pt x="6811497" y="0"/>
                  <a:pt x="6841675" y="30179"/>
                  <a:pt x="6841675" y="67406"/>
                </a:cubicBezTo>
                <a:lnTo>
                  <a:pt x="6841675" y="1011085"/>
                </a:lnTo>
                <a:cubicBezTo>
                  <a:pt x="6841675" y="1048312"/>
                  <a:pt x="6811497" y="1078491"/>
                  <a:pt x="6774270" y="1078491"/>
                </a:cubicBezTo>
                <a:lnTo>
                  <a:pt x="0" y="1078491"/>
                </a:lnTo>
                <a:lnTo>
                  <a:pt x="0" y="0"/>
                </a:lnTo>
                <a:close/>
              </a:path>
            </a:pathLst>
          </a:custGeom>
          <a:solidFill>
            <a:srgbClr val="4A5C6A">
              <a:alpha val="14902"/>
            </a:srgbClr>
          </a:solidFill>
          <a:ln/>
        </p:spPr>
      </p:sp>
      <p:sp>
        <p:nvSpPr>
          <p:cNvPr id="5" name="Shape 3"/>
          <p:cNvSpPr/>
          <p:nvPr/>
        </p:nvSpPr>
        <p:spPr>
          <a:xfrm>
            <a:off x="353880" y="1044788"/>
            <a:ext cx="33703" cy="1078491"/>
          </a:xfrm>
          <a:custGeom>
            <a:avLst/>
            <a:gdLst/>
            <a:ahLst/>
            <a:cxnLst/>
            <a:rect l="l" t="t" r="r" b="b"/>
            <a:pathLst>
              <a:path w="33703" h="1078491">
                <a:moveTo>
                  <a:pt x="0" y="0"/>
                </a:moveTo>
                <a:lnTo>
                  <a:pt x="33703" y="0"/>
                </a:lnTo>
                <a:lnTo>
                  <a:pt x="33703" y="1078491"/>
                </a:lnTo>
                <a:lnTo>
                  <a:pt x="0" y="1078491"/>
                </a:lnTo>
                <a:lnTo>
                  <a:pt x="0" y="0"/>
                </a:ln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6" name="Text 4"/>
          <p:cNvSpPr/>
          <p:nvPr/>
        </p:nvSpPr>
        <p:spPr>
          <a:xfrm>
            <a:off x="539245" y="1213302"/>
            <a:ext cx="6572053" cy="23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27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PPTI — Indonesian Technology Professional Association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39245" y="1516628"/>
            <a:ext cx="6555201" cy="4381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62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As </a:t>
            </a:r>
            <a:pPr>
              <a:lnSpc>
                <a:spcPct val="140000"/>
              </a:lnSpc>
            </a:pPr>
            <a:r>
              <a:rPr lang="en-US" sz="1062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Head of Secretariat</a:t>
            </a:r>
            <a:pPr>
              <a:lnSpc>
                <a:spcPct val="140000"/>
              </a:lnSpc>
            </a:pPr>
            <a:r>
              <a:rPr lang="en-US" sz="1062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, Subkhan leads an organization that represents technology professionals across Indonesia, coordinating activities, programs, and initiatives that strengthen the tech ecosystem.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337028" y="2258090"/>
            <a:ext cx="6858527" cy="4381368"/>
          </a:xfrm>
          <a:custGeom>
            <a:avLst/>
            <a:gdLst/>
            <a:ahLst/>
            <a:cxnLst/>
            <a:rect l="l" t="t" r="r" b="b"/>
            <a:pathLst>
              <a:path w="6858527" h="4381368">
                <a:moveTo>
                  <a:pt x="67385" y="0"/>
                </a:moveTo>
                <a:lnTo>
                  <a:pt x="6791141" y="0"/>
                </a:lnTo>
                <a:cubicBezTo>
                  <a:pt x="6828357" y="0"/>
                  <a:pt x="6858527" y="30169"/>
                  <a:pt x="6858527" y="67385"/>
                </a:cubicBezTo>
                <a:lnTo>
                  <a:pt x="6858527" y="4313983"/>
                </a:lnTo>
                <a:cubicBezTo>
                  <a:pt x="6858527" y="4351199"/>
                  <a:pt x="6828357" y="4381368"/>
                  <a:pt x="6791141" y="4381368"/>
                </a:cubicBezTo>
                <a:lnTo>
                  <a:pt x="67385" y="4381368"/>
                </a:lnTo>
                <a:cubicBezTo>
                  <a:pt x="30169" y="4381368"/>
                  <a:pt x="0" y="4351199"/>
                  <a:pt x="0" y="4313983"/>
                </a:cubicBezTo>
                <a:lnTo>
                  <a:pt x="0" y="67385"/>
                </a:lnTo>
                <a:cubicBezTo>
                  <a:pt x="0" y="30194"/>
                  <a:pt x="30194" y="0"/>
                  <a:pt x="67385" y="0"/>
                </a:cubicBezTo>
                <a:close/>
              </a:path>
            </a:pathLst>
          </a:custGeom>
          <a:solidFill>
            <a:srgbClr val="4A5C6A">
              <a:alpha val="10196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526607" y="3115406"/>
            <a:ext cx="168514" cy="168514"/>
          </a:xfrm>
          <a:custGeom>
            <a:avLst/>
            <a:gdLst/>
            <a:ahLst/>
            <a:cxnLst/>
            <a:rect l="l" t="t" r="r" b="b"/>
            <a:pathLst>
              <a:path w="168514" h="168514">
                <a:moveTo>
                  <a:pt x="63193" y="21064"/>
                </a:moveTo>
                <a:cubicBezTo>
                  <a:pt x="63193" y="15239"/>
                  <a:pt x="67899" y="10532"/>
                  <a:pt x="73725" y="10532"/>
                </a:cubicBezTo>
                <a:lnTo>
                  <a:pt x="94789" y="10532"/>
                </a:lnTo>
                <a:cubicBezTo>
                  <a:pt x="100615" y="10532"/>
                  <a:pt x="105321" y="15239"/>
                  <a:pt x="105321" y="21064"/>
                </a:cubicBezTo>
                <a:lnTo>
                  <a:pt x="105321" y="42129"/>
                </a:lnTo>
                <a:cubicBezTo>
                  <a:pt x="105321" y="47954"/>
                  <a:pt x="100615" y="52661"/>
                  <a:pt x="94789" y="52661"/>
                </a:cubicBezTo>
                <a:lnTo>
                  <a:pt x="92156" y="52661"/>
                </a:lnTo>
                <a:lnTo>
                  <a:pt x="92156" y="73725"/>
                </a:lnTo>
                <a:lnTo>
                  <a:pt x="131652" y="73725"/>
                </a:lnTo>
                <a:cubicBezTo>
                  <a:pt x="144751" y="73725"/>
                  <a:pt x="155349" y="84323"/>
                  <a:pt x="155349" y="97422"/>
                </a:cubicBezTo>
                <a:lnTo>
                  <a:pt x="155349" y="115853"/>
                </a:lnTo>
                <a:lnTo>
                  <a:pt x="157982" y="115853"/>
                </a:lnTo>
                <a:cubicBezTo>
                  <a:pt x="163808" y="115853"/>
                  <a:pt x="168514" y="120560"/>
                  <a:pt x="168514" y="126386"/>
                </a:cubicBezTo>
                <a:lnTo>
                  <a:pt x="168514" y="147450"/>
                </a:lnTo>
                <a:cubicBezTo>
                  <a:pt x="168514" y="153275"/>
                  <a:pt x="163808" y="157982"/>
                  <a:pt x="157982" y="157982"/>
                </a:cubicBezTo>
                <a:lnTo>
                  <a:pt x="136918" y="157982"/>
                </a:lnTo>
                <a:cubicBezTo>
                  <a:pt x="131092" y="157982"/>
                  <a:pt x="126386" y="153275"/>
                  <a:pt x="126386" y="147450"/>
                </a:cubicBezTo>
                <a:lnTo>
                  <a:pt x="126386" y="126386"/>
                </a:lnTo>
                <a:cubicBezTo>
                  <a:pt x="126386" y="120560"/>
                  <a:pt x="131092" y="115853"/>
                  <a:pt x="136918" y="115853"/>
                </a:cubicBezTo>
                <a:lnTo>
                  <a:pt x="139551" y="115853"/>
                </a:lnTo>
                <a:lnTo>
                  <a:pt x="139551" y="97422"/>
                </a:lnTo>
                <a:cubicBezTo>
                  <a:pt x="139551" y="93045"/>
                  <a:pt x="136029" y="89523"/>
                  <a:pt x="131652" y="89523"/>
                </a:cubicBezTo>
                <a:lnTo>
                  <a:pt x="92156" y="89523"/>
                </a:lnTo>
                <a:lnTo>
                  <a:pt x="92156" y="115853"/>
                </a:lnTo>
                <a:lnTo>
                  <a:pt x="94789" y="115853"/>
                </a:lnTo>
                <a:cubicBezTo>
                  <a:pt x="100615" y="115853"/>
                  <a:pt x="105321" y="120560"/>
                  <a:pt x="105321" y="126386"/>
                </a:cubicBezTo>
                <a:lnTo>
                  <a:pt x="105321" y="147450"/>
                </a:lnTo>
                <a:cubicBezTo>
                  <a:pt x="105321" y="153275"/>
                  <a:pt x="100615" y="157982"/>
                  <a:pt x="94789" y="157982"/>
                </a:cubicBezTo>
                <a:lnTo>
                  <a:pt x="73725" y="157982"/>
                </a:lnTo>
                <a:cubicBezTo>
                  <a:pt x="67899" y="157982"/>
                  <a:pt x="63193" y="153275"/>
                  <a:pt x="63193" y="147450"/>
                </a:cubicBezTo>
                <a:lnTo>
                  <a:pt x="63193" y="126386"/>
                </a:lnTo>
                <a:cubicBezTo>
                  <a:pt x="63193" y="120560"/>
                  <a:pt x="67899" y="115853"/>
                  <a:pt x="73725" y="115853"/>
                </a:cubicBezTo>
                <a:lnTo>
                  <a:pt x="76358" y="115853"/>
                </a:lnTo>
                <a:lnTo>
                  <a:pt x="76358" y="89523"/>
                </a:lnTo>
                <a:lnTo>
                  <a:pt x="36862" y="89523"/>
                </a:lnTo>
                <a:cubicBezTo>
                  <a:pt x="32485" y="89523"/>
                  <a:pt x="28963" y="93045"/>
                  <a:pt x="28963" y="97422"/>
                </a:cubicBezTo>
                <a:lnTo>
                  <a:pt x="28963" y="115853"/>
                </a:lnTo>
                <a:lnTo>
                  <a:pt x="31596" y="115853"/>
                </a:lnTo>
                <a:cubicBezTo>
                  <a:pt x="37422" y="115853"/>
                  <a:pt x="42129" y="120560"/>
                  <a:pt x="42129" y="126386"/>
                </a:cubicBezTo>
                <a:lnTo>
                  <a:pt x="42129" y="147450"/>
                </a:lnTo>
                <a:cubicBezTo>
                  <a:pt x="42129" y="153275"/>
                  <a:pt x="37422" y="157982"/>
                  <a:pt x="31596" y="157982"/>
                </a:cubicBezTo>
                <a:lnTo>
                  <a:pt x="10532" y="157982"/>
                </a:lnTo>
                <a:cubicBezTo>
                  <a:pt x="4707" y="157982"/>
                  <a:pt x="0" y="153275"/>
                  <a:pt x="0" y="147450"/>
                </a:cubicBezTo>
                <a:lnTo>
                  <a:pt x="0" y="126386"/>
                </a:lnTo>
                <a:cubicBezTo>
                  <a:pt x="0" y="120560"/>
                  <a:pt x="4707" y="115853"/>
                  <a:pt x="10532" y="115853"/>
                </a:cubicBezTo>
                <a:lnTo>
                  <a:pt x="13165" y="115853"/>
                </a:lnTo>
                <a:lnTo>
                  <a:pt x="13165" y="97422"/>
                </a:lnTo>
                <a:cubicBezTo>
                  <a:pt x="13165" y="84323"/>
                  <a:pt x="23763" y="73725"/>
                  <a:pt x="36862" y="73725"/>
                </a:cubicBezTo>
                <a:lnTo>
                  <a:pt x="76358" y="73725"/>
                </a:lnTo>
                <a:lnTo>
                  <a:pt x="76358" y="52661"/>
                </a:lnTo>
                <a:lnTo>
                  <a:pt x="73725" y="52661"/>
                </a:lnTo>
                <a:cubicBezTo>
                  <a:pt x="67899" y="52661"/>
                  <a:pt x="63193" y="47954"/>
                  <a:pt x="63193" y="42129"/>
                </a:cubicBezTo>
                <a:lnTo>
                  <a:pt x="63193" y="21064"/>
                </a:ln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10" name="Text 8"/>
          <p:cNvSpPr/>
          <p:nvPr/>
        </p:nvSpPr>
        <p:spPr>
          <a:xfrm>
            <a:off x="716185" y="3081703"/>
            <a:ext cx="6395113" cy="23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27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Organizational Scale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05543" y="3452434"/>
            <a:ext cx="3193343" cy="1011085"/>
          </a:xfrm>
          <a:custGeom>
            <a:avLst/>
            <a:gdLst/>
            <a:ahLst/>
            <a:cxnLst/>
            <a:rect l="l" t="t" r="r" b="b"/>
            <a:pathLst>
              <a:path w="3193343" h="1011085">
                <a:moveTo>
                  <a:pt x="67409" y="0"/>
                </a:moveTo>
                <a:lnTo>
                  <a:pt x="3125934" y="0"/>
                </a:lnTo>
                <a:cubicBezTo>
                  <a:pt x="3163163" y="0"/>
                  <a:pt x="3193343" y="30180"/>
                  <a:pt x="3193343" y="67409"/>
                </a:cubicBezTo>
                <a:lnTo>
                  <a:pt x="3193343" y="943676"/>
                </a:lnTo>
                <a:cubicBezTo>
                  <a:pt x="3193343" y="980905"/>
                  <a:pt x="3163163" y="1011085"/>
                  <a:pt x="3125934" y="1011085"/>
                </a:cubicBezTo>
                <a:lnTo>
                  <a:pt x="67409" y="1011085"/>
                </a:lnTo>
                <a:cubicBezTo>
                  <a:pt x="30205" y="1011085"/>
                  <a:pt x="0" y="980880"/>
                  <a:pt x="0" y="943676"/>
                </a:cubicBezTo>
                <a:lnTo>
                  <a:pt x="0" y="67409"/>
                </a:lnTo>
                <a:cubicBezTo>
                  <a:pt x="0" y="30180"/>
                  <a:pt x="30180" y="0"/>
                  <a:pt x="67409" y="0"/>
                </a:cubicBezTo>
                <a:close/>
              </a:path>
            </a:pathLst>
          </a:custGeom>
          <a:solidFill>
            <a:srgbClr val="1A1D21">
              <a:alpha val="50196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564522" y="3587245"/>
            <a:ext cx="3075384" cy="3370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388" b="1" dirty="0">
                <a:solidFill>
                  <a:srgbClr val="E07A5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1,500+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06651" y="3957977"/>
            <a:ext cx="2991126" cy="2022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62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Active Members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10864" y="4160194"/>
            <a:ext cx="2982701" cy="1685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29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Tech professionals nationwide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3833105" y="3452434"/>
            <a:ext cx="3193343" cy="1011085"/>
          </a:xfrm>
          <a:custGeom>
            <a:avLst/>
            <a:gdLst/>
            <a:ahLst/>
            <a:cxnLst/>
            <a:rect l="l" t="t" r="r" b="b"/>
            <a:pathLst>
              <a:path w="3193343" h="1011085">
                <a:moveTo>
                  <a:pt x="67409" y="0"/>
                </a:moveTo>
                <a:lnTo>
                  <a:pt x="3125934" y="0"/>
                </a:lnTo>
                <a:cubicBezTo>
                  <a:pt x="3163163" y="0"/>
                  <a:pt x="3193343" y="30180"/>
                  <a:pt x="3193343" y="67409"/>
                </a:cubicBezTo>
                <a:lnTo>
                  <a:pt x="3193343" y="943676"/>
                </a:lnTo>
                <a:cubicBezTo>
                  <a:pt x="3193343" y="980905"/>
                  <a:pt x="3163163" y="1011085"/>
                  <a:pt x="3125934" y="1011085"/>
                </a:cubicBezTo>
                <a:lnTo>
                  <a:pt x="67409" y="1011085"/>
                </a:lnTo>
                <a:cubicBezTo>
                  <a:pt x="30205" y="1011085"/>
                  <a:pt x="0" y="980880"/>
                  <a:pt x="0" y="943676"/>
                </a:cubicBezTo>
                <a:lnTo>
                  <a:pt x="0" y="67409"/>
                </a:lnTo>
                <a:cubicBezTo>
                  <a:pt x="0" y="30180"/>
                  <a:pt x="30180" y="0"/>
                  <a:pt x="67409" y="0"/>
                </a:cubicBezTo>
                <a:close/>
              </a:path>
            </a:pathLst>
          </a:custGeom>
          <a:solidFill>
            <a:srgbClr val="1A1D21">
              <a:alpha val="50196"/>
            </a:srgbClr>
          </a:solidFill>
          <a:ln/>
        </p:spPr>
      </p:sp>
      <p:sp>
        <p:nvSpPr>
          <p:cNvPr id="16" name="Text 14"/>
          <p:cNvSpPr/>
          <p:nvPr/>
        </p:nvSpPr>
        <p:spPr>
          <a:xfrm>
            <a:off x="3892085" y="3587245"/>
            <a:ext cx="3075384" cy="3370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388" b="1" dirty="0">
                <a:solidFill>
                  <a:srgbClr val="E07A5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10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3934213" y="3957977"/>
            <a:ext cx="2991126" cy="2022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62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Regional Chapters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3938426" y="4160194"/>
            <a:ext cx="2982701" cy="1685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29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Across Indonesia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05543" y="4598330"/>
            <a:ext cx="6521498" cy="1213302"/>
          </a:xfrm>
          <a:custGeom>
            <a:avLst/>
            <a:gdLst/>
            <a:ahLst/>
            <a:cxnLst/>
            <a:rect l="l" t="t" r="r" b="b"/>
            <a:pathLst>
              <a:path w="6521498" h="1213302">
                <a:moveTo>
                  <a:pt x="67411" y="0"/>
                </a:moveTo>
                <a:lnTo>
                  <a:pt x="6454087" y="0"/>
                </a:lnTo>
                <a:cubicBezTo>
                  <a:pt x="6491317" y="0"/>
                  <a:pt x="6521498" y="30181"/>
                  <a:pt x="6521498" y="67411"/>
                </a:cubicBezTo>
                <a:lnTo>
                  <a:pt x="6521498" y="1145891"/>
                </a:lnTo>
                <a:cubicBezTo>
                  <a:pt x="6521498" y="1183121"/>
                  <a:pt x="6491317" y="1213302"/>
                  <a:pt x="6454087" y="1213302"/>
                </a:cubicBezTo>
                <a:lnTo>
                  <a:pt x="67411" y="1213302"/>
                </a:lnTo>
                <a:cubicBezTo>
                  <a:pt x="30181" y="1213302"/>
                  <a:pt x="0" y="1183121"/>
                  <a:pt x="0" y="1145891"/>
                </a:cubicBezTo>
                <a:lnTo>
                  <a:pt x="0" y="67411"/>
                </a:lnTo>
                <a:cubicBezTo>
                  <a:pt x="0" y="30206"/>
                  <a:pt x="30206" y="0"/>
                  <a:pt x="67411" y="0"/>
                </a:cubicBezTo>
                <a:close/>
              </a:path>
            </a:pathLst>
          </a:custGeom>
          <a:solidFill>
            <a:srgbClr val="1A1D21">
              <a:alpha val="50196"/>
            </a:srgbClr>
          </a:solidFill>
          <a:ln/>
        </p:spPr>
      </p:sp>
      <p:sp>
        <p:nvSpPr>
          <p:cNvPr id="20" name="Text 18"/>
          <p:cNvSpPr/>
          <p:nvPr/>
        </p:nvSpPr>
        <p:spPr>
          <a:xfrm>
            <a:off x="640354" y="4733142"/>
            <a:ext cx="6319281" cy="2022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2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Leadership Responsibilities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659312" y="5070170"/>
            <a:ext cx="88470" cy="101109"/>
          </a:xfrm>
          <a:custGeom>
            <a:avLst/>
            <a:gdLst/>
            <a:ahLst/>
            <a:cxnLst/>
            <a:rect l="l" t="t" r="r" b="b"/>
            <a:pathLst>
              <a:path w="88470" h="101109">
                <a:moveTo>
                  <a:pt x="85863" y="13843"/>
                </a:moveTo>
                <a:cubicBezTo>
                  <a:pt x="88687" y="15897"/>
                  <a:pt x="89319" y="19846"/>
                  <a:pt x="87265" y="22670"/>
                </a:cubicBezTo>
                <a:lnTo>
                  <a:pt x="36711" y="92183"/>
                </a:lnTo>
                <a:cubicBezTo>
                  <a:pt x="35625" y="93683"/>
                  <a:pt x="33946" y="94611"/>
                  <a:pt x="32090" y="94769"/>
                </a:cubicBezTo>
                <a:cubicBezTo>
                  <a:pt x="30234" y="94927"/>
                  <a:pt x="28437" y="94236"/>
                  <a:pt x="27133" y="92933"/>
                </a:cubicBezTo>
                <a:lnTo>
                  <a:pt x="1856" y="67656"/>
                </a:lnTo>
                <a:cubicBezTo>
                  <a:pt x="-612" y="65187"/>
                  <a:pt x="-612" y="61179"/>
                  <a:pt x="1856" y="58710"/>
                </a:cubicBezTo>
                <a:cubicBezTo>
                  <a:pt x="4325" y="56242"/>
                  <a:pt x="8334" y="56242"/>
                  <a:pt x="10802" y="58710"/>
                </a:cubicBezTo>
                <a:lnTo>
                  <a:pt x="30846" y="78754"/>
                </a:lnTo>
                <a:lnTo>
                  <a:pt x="77056" y="15226"/>
                </a:lnTo>
                <a:cubicBezTo>
                  <a:pt x="79110" y="12402"/>
                  <a:pt x="83059" y="11770"/>
                  <a:pt x="85883" y="13823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22" name="Text 20"/>
          <p:cNvSpPr/>
          <p:nvPr/>
        </p:nvSpPr>
        <p:spPr>
          <a:xfrm>
            <a:off x="834145" y="5036467"/>
            <a:ext cx="1407093" cy="1685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9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Strategic planning &amp; vision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3852063" y="5070170"/>
            <a:ext cx="88470" cy="101109"/>
          </a:xfrm>
          <a:custGeom>
            <a:avLst/>
            <a:gdLst/>
            <a:ahLst/>
            <a:cxnLst/>
            <a:rect l="l" t="t" r="r" b="b"/>
            <a:pathLst>
              <a:path w="88470" h="101109">
                <a:moveTo>
                  <a:pt x="85863" y="13843"/>
                </a:moveTo>
                <a:cubicBezTo>
                  <a:pt x="88687" y="15897"/>
                  <a:pt x="89319" y="19846"/>
                  <a:pt x="87265" y="22670"/>
                </a:cubicBezTo>
                <a:lnTo>
                  <a:pt x="36711" y="92183"/>
                </a:lnTo>
                <a:cubicBezTo>
                  <a:pt x="35625" y="93683"/>
                  <a:pt x="33946" y="94611"/>
                  <a:pt x="32090" y="94769"/>
                </a:cubicBezTo>
                <a:cubicBezTo>
                  <a:pt x="30234" y="94927"/>
                  <a:pt x="28437" y="94236"/>
                  <a:pt x="27133" y="92933"/>
                </a:cubicBezTo>
                <a:lnTo>
                  <a:pt x="1856" y="67656"/>
                </a:lnTo>
                <a:cubicBezTo>
                  <a:pt x="-612" y="65187"/>
                  <a:pt x="-612" y="61179"/>
                  <a:pt x="1856" y="58710"/>
                </a:cubicBezTo>
                <a:cubicBezTo>
                  <a:pt x="4325" y="56242"/>
                  <a:pt x="8334" y="56242"/>
                  <a:pt x="10802" y="58710"/>
                </a:cubicBezTo>
                <a:lnTo>
                  <a:pt x="30846" y="78754"/>
                </a:lnTo>
                <a:lnTo>
                  <a:pt x="77056" y="15226"/>
                </a:lnTo>
                <a:cubicBezTo>
                  <a:pt x="79110" y="12402"/>
                  <a:pt x="83059" y="11770"/>
                  <a:pt x="85883" y="13823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24" name="Text 22"/>
          <p:cNvSpPr/>
          <p:nvPr/>
        </p:nvSpPr>
        <p:spPr>
          <a:xfrm>
            <a:off x="4026896" y="5036467"/>
            <a:ext cx="1137471" cy="1685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9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Chapter coordination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659312" y="5306090"/>
            <a:ext cx="88470" cy="101109"/>
          </a:xfrm>
          <a:custGeom>
            <a:avLst/>
            <a:gdLst/>
            <a:ahLst/>
            <a:cxnLst/>
            <a:rect l="l" t="t" r="r" b="b"/>
            <a:pathLst>
              <a:path w="88470" h="101109">
                <a:moveTo>
                  <a:pt x="85863" y="13843"/>
                </a:moveTo>
                <a:cubicBezTo>
                  <a:pt x="88687" y="15897"/>
                  <a:pt x="89319" y="19846"/>
                  <a:pt x="87265" y="22670"/>
                </a:cubicBezTo>
                <a:lnTo>
                  <a:pt x="36711" y="92183"/>
                </a:lnTo>
                <a:cubicBezTo>
                  <a:pt x="35625" y="93683"/>
                  <a:pt x="33946" y="94611"/>
                  <a:pt x="32090" y="94769"/>
                </a:cubicBezTo>
                <a:cubicBezTo>
                  <a:pt x="30234" y="94927"/>
                  <a:pt x="28437" y="94236"/>
                  <a:pt x="27133" y="92933"/>
                </a:cubicBezTo>
                <a:lnTo>
                  <a:pt x="1856" y="67656"/>
                </a:lnTo>
                <a:cubicBezTo>
                  <a:pt x="-612" y="65187"/>
                  <a:pt x="-612" y="61179"/>
                  <a:pt x="1856" y="58710"/>
                </a:cubicBezTo>
                <a:cubicBezTo>
                  <a:pt x="4325" y="56242"/>
                  <a:pt x="8334" y="56242"/>
                  <a:pt x="10802" y="58710"/>
                </a:cubicBezTo>
                <a:lnTo>
                  <a:pt x="30846" y="78754"/>
                </a:lnTo>
                <a:lnTo>
                  <a:pt x="77056" y="15226"/>
                </a:lnTo>
                <a:cubicBezTo>
                  <a:pt x="79110" y="12402"/>
                  <a:pt x="83059" y="11770"/>
                  <a:pt x="85883" y="13823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26" name="Text 24"/>
          <p:cNvSpPr/>
          <p:nvPr/>
        </p:nvSpPr>
        <p:spPr>
          <a:xfrm>
            <a:off x="834145" y="5272387"/>
            <a:ext cx="1196451" cy="1685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9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Program development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3852063" y="5306090"/>
            <a:ext cx="88470" cy="101109"/>
          </a:xfrm>
          <a:custGeom>
            <a:avLst/>
            <a:gdLst/>
            <a:ahLst/>
            <a:cxnLst/>
            <a:rect l="l" t="t" r="r" b="b"/>
            <a:pathLst>
              <a:path w="88470" h="101109">
                <a:moveTo>
                  <a:pt x="85863" y="13843"/>
                </a:moveTo>
                <a:cubicBezTo>
                  <a:pt x="88687" y="15897"/>
                  <a:pt x="89319" y="19846"/>
                  <a:pt x="87265" y="22670"/>
                </a:cubicBezTo>
                <a:lnTo>
                  <a:pt x="36711" y="92183"/>
                </a:lnTo>
                <a:cubicBezTo>
                  <a:pt x="35625" y="93683"/>
                  <a:pt x="33946" y="94611"/>
                  <a:pt x="32090" y="94769"/>
                </a:cubicBezTo>
                <a:cubicBezTo>
                  <a:pt x="30234" y="94927"/>
                  <a:pt x="28437" y="94236"/>
                  <a:pt x="27133" y="92933"/>
                </a:cubicBezTo>
                <a:lnTo>
                  <a:pt x="1856" y="67656"/>
                </a:lnTo>
                <a:cubicBezTo>
                  <a:pt x="-612" y="65187"/>
                  <a:pt x="-612" y="61179"/>
                  <a:pt x="1856" y="58710"/>
                </a:cubicBezTo>
                <a:cubicBezTo>
                  <a:pt x="4325" y="56242"/>
                  <a:pt x="8334" y="56242"/>
                  <a:pt x="10802" y="58710"/>
                </a:cubicBezTo>
                <a:lnTo>
                  <a:pt x="30846" y="78754"/>
                </a:lnTo>
                <a:lnTo>
                  <a:pt x="77056" y="15226"/>
                </a:lnTo>
                <a:cubicBezTo>
                  <a:pt x="79110" y="12402"/>
                  <a:pt x="83059" y="11770"/>
                  <a:pt x="85883" y="13823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28" name="Text 26"/>
          <p:cNvSpPr/>
          <p:nvPr/>
        </p:nvSpPr>
        <p:spPr>
          <a:xfrm>
            <a:off x="4026896" y="5272387"/>
            <a:ext cx="1145896" cy="1685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9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Member engagement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59312" y="5542010"/>
            <a:ext cx="88470" cy="101109"/>
          </a:xfrm>
          <a:custGeom>
            <a:avLst/>
            <a:gdLst/>
            <a:ahLst/>
            <a:cxnLst/>
            <a:rect l="l" t="t" r="r" b="b"/>
            <a:pathLst>
              <a:path w="88470" h="101109">
                <a:moveTo>
                  <a:pt x="85863" y="13843"/>
                </a:moveTo>
                <a:cubicBezTo>
                  <a:pt x="88687" y="15897"/>
                  <a:pt x="89319" y="19846"/>
                  <a:pt x="87265" y="22670"/>
                </a:cubicBezTo>
                <a:lnTo>
                  <a:pt x="36711" y="92183"/>
                </a:lnTo>
                <a:cubicBezTo>
                  <a:pt x="35625" y="93683"/>
                  <a:pt x="33946" y="94611"/>
                  <a:pt x="32090" y="94769"/>
                </a:cubicBezTo>
                <a:cubicBezTo>
                  <a:pt x="30234" y="94927"/>
                  <a:pt x="28437" y="94236"/>
                  <a:pt x="27133" y="92933"/>
                </a:cubicBezTo>
                <a:lnTo>
                  <a:pt x="1856" y="67656"/>
                </a:lnTo>
                <a:cubicBezTo>
                  <a:pt x="-612" y="65187"/>
                  <a:pt x="-612" y="61179"/>
                  <a:pt x="1856" y="58710"/>
                </a:cubicBezTo>
                <a:cubicBezTo>
                  <a:pt x="4325" y="56242"/>
                  <a:pt x="8334" y="56242"/>
                  <a:pt x="10802" y="58710"/>
                </a:cubicBezTo>
                <a:lnTo>
                  <a:pt x="30846" y="78754"/>
                </a:lnTo>
                <a:lnTo>
                  <a:pt x="77056" y="15226"/>
                </a:lnTo>
                <a:cubicBezTo>
                  <a:pt x="79110" y="12402"/>
                  <a:pt x="83059" y="11770"/>
                  <a:pt x="85883" y="13823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30" name="Text 28"/>
          <p:cNvSpPr/>
          <p:nvPr/>
        </p:nvSpPr>
        <p:spPr>
          <a:xfrm>
            <a:off x="834145" y="5508307"/>
            <a:ext cx="1070065" cy="1685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9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Partnership building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3852063" y="5542010"/>
            <a:ext cx="88470" cy="101109"/>
          </a:xfrm>
          <a:custGeom>
            <a:avLst/>
            <a:gdLst/>
            <a:ahLst/>
            <a:cxnLst/>
            <a:rect l="l" t="t" r="r" b="b"/>
            <a:pathLst>
              <a:path w="88470" h="101109">
                <a:moveTo>
                  <a:pt x="85863" y="13843"/>
                </a:moveTo>
                <a:cubicBezTo>
                  <a:pt x="88687" y="15897"/>
                  <a:pt x="89319" y="19846"/>
                  <a:pt x="87265" y="22670"/>
                </a:cubicBezTo>
                <a:lnTo>
                  <a:pt x="36711" y="92183"/>
                </a:lnTo>
                <a:cubicBezTo>
                  <a:pt x="35625" y="93683"/>
                  <a:pt x="33946" y="94611"/>
                  <a:pt x="32090" y="94769"/>
                </a:cubicBezTo>
                <a:cubicBezTo>
                  <a:pt x="30234" y="94927"/>
                  <a:pt x="28437" y="94236"/>
                  <a:pt x="27133" y="92933"/>
                </a:cubicBezTo>
                <a:lnTo>
                  <a:pt x="1856" y="67656"/>
                </a:lnTo>
                <a:cubicBezTo>
                  <a:pt x="-612" y="65187"/>
                  <a:pt x="-612" y="61179"/>
                  <a:pt x="1856" y="58710"/>
                </a:cubicBezTo>
                <a:cubicBezTo>
                  <a:pt x="4325" y="56242"/>
                  <a:pt x="8334" y="56242"/>
                  <a:pt x="10802" y="58710"/>
                </a:cubicBezTo>
                <a:lnTo>
                  <a:pt x="30846" y="78754"/>
                </a:lnTo>
                <a:lnTo>
                  <a:pt x="77056" y="15226"/>
                </a:lnTo>
                <a:cubicBezTo>
                  <a:pt x="79110" y="12402"/>
                  <a:pt x="83059" y="11770"/>
                  <a:pt x="85883" y="13823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32" name="Text 30"/>
          <p:cNvSpPr/>
          <p:nvPr/>
        </p:nvSpPr>
        <p:spPr>
          <a:xfrm>
            <a:off x="4026896" y="5508307"/>
            <a:ext cx="1044788" cy="1685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9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Event management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7333394" y="1049001"/>
            <a:ext cx="4516180" cy="4642565"/>
          </a:xfrm>
          <a:custGeom>
            <a:avLst/>
            <a:gdLst/>
            <a:ahLst/>
            <a:cxnLst/>
            <a:rect l="l" t="t" r="r" b="b"/>
            <a:pathLst>
              <a:path w="4516180" h="4642565">
                <a:moveTo>
                  <a:pt x="67427" y="0"/>
                </a:moveTo>
                <a:lnTo>
                  <a:pt x="4448753" y="0"/>
                </a:lnTo>
                <a:cubicBezTo>
                  <a:pt x="4485992" y="0"/>
                  <a:pt x="4516180" y="30188"/>
                  <a:pt x="4516180" y="67427"/>
                </a:cubicBezTo>
                <a:lnTo>
                  <a:pt x="4516180" y="4575139"/>
                </a:lnTo>
                <a:cubicBezTo>
                  <a:pt x="4516180" y="4612377"/>
                  <a:pt x="4485992" y="4642565"/>
                  <a:pt x="4448753" y="4642565"/>
                </a:cubicBezTo>
                <a:lnTo>
                  <a:pt x="67427" y="4642565"/>
                </a:lnTo>
                <a:cubicBezTo>
                  <a:pt x="30188" y="4642565"/>
                  <a:pt x="0" y="4612377"/>
                  <a:pt x="0" y="4575139"/>
                </a:cubicBezTo>
                <a:lnTo>
                  <a:pt x="0" y="67427"/>
                </a:lnTo>
                <a:cubicBezTo>
                  <a:pt x="0" y="30213"/>
                  <a:pt x="30213" y="0"/>
                  <a:pt x="67427" y="0"/>
                </a:cubicBezTo>
                <a:close/>
              </a:path>
            </a:pathLst>
          </a:custGeom>
          <a:gradFill rotWithShape="1" flip="none">
            <a:gsLst>
              <a:gs pos="0">
                <a:srgbClr val="E07A5F">
                  <a:alpha val="20000"/>
                </a:srgbClr>
              </a:gs>
              <a:gs pos="100000">
                <a:srgbClr val="E07A5F">
                  <a:alpha val="5000"/>
                </a:srgbClr>
              </a:gs>
            </a:gsLst>
            <a:lin ang="2700000" scaled="1"/>
          </a:gradFill>
          <a:ln w="12700">
            <a:solidFill>
              <a:srgbClr val="E07A5F">
                <a:alpha val="30196"/>
              </a:srgbClr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7463993" y="1221728"/>
            <a:ext cx="4254983" cy="23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27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TB Eradication Initiative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7506121" y="1592459"/>
            <a:ext cx="4170726" cy="1145896"/>
          </a:xfrm>
          <a:custGeom>
            <a:avLst/>
            <a:gdLst/>
            <a:ahLst/>
            <a:cxnLst/>
            <a:rect l="l" t="t" r="r" b="b"/>
            <a:pathLst>
              <a:path w="4170726" h="1145896">
                <a:moveTo>
                  <a:pt x="67402" y="0"/>
                </a:moveTo>
                <a:lnTo>
                  <a:pt x="4103324" y="0"/>
                </a:lnTo>
                <a:cubicBezTo>
                  <a:pt x="4140549" y="0"/>
                  <a:pt x="4170726" y="30177"/>
                  <a:pt x="4170726" y="67402"/>
                </a:cubicBezTo>
                <a:lnTo>
                  <a:pt x="4170726" y="1078495"/>
                </a:lnTo>
                <a:cubicBezTo>
                  <a:pt x="4170726" y="1115720"/>
                  <a:pt x="4140549" y="1145896"/>
                  <a:pt x="4103324" y="1145896"/>
                </a:cubicBezTo>
                <a:lnTo>
                  <a:pt x="67402" y="1145896"/>
                </a:lnTo>
                <a:cubicBezTo>
                  <a:pt x="30177" y="1145896"/>
                  <a:pt x="0" y="1115720"/>
                  <a:pt x="0" y="1078495"/>
                </a:cubicBezTo>
                <a:lnTo>
                  <a:pt x="0" y="67402"/>
                </a:lnTo>
                <a:cubicBezTo>
                  <a:pt x="0" y="30202"/>
                  <a:pt x="30202" y="0"/>
                  <a:pt x="67402" y="0"/>
                </a:cubicBezTo>
                <a:close/>
              </a:path>
            </a:pathLst>
          </a:custGeom>
          <a:solidFill>
            <a:srgbClr val="1A1D21">
              <a:alpha val="50196"/>
            </a:srgbClr>
          </a:solidFill>
          <a:ln/>
        </p:spPr>
      </p:sp>
      <p:sp>
        <p:nvSpPr>
          <p:cNvPr id="36" name="Text 34"/>
          <p:cNvSpPr/>
          <p:nvPr/>
        </p:nvSpPr>
        <p:spPr>
          <a:xfrm>
            <a:off x="7565101" y="1727270"/>
            <a:ext cx="4052766" cy="3370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388" b="1" dirty="0">
                <a:solidFill>
                  <a:srgbClr val="E07A5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Rp 11.5B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7607230" y="2131704"/>
            <a:ext cx="3968509" cy="2022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62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Project Budget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7611443" y="2333921"/>
            <a:ext cx="3960083" cy="1685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29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Partnership with Global Fund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7506121" y="2873167"/>
            <a:ext cx="4170726" cy="606651"/>
          </a:xfrm>
          <a:custGeom>
            <a:avLst/>
            <a:gdLst/>
            <a:ahLst/>
            <a:cxnLst/>
            <a:rect l="l" t="t" r="r" b="b"/>
            <a:pathLst>
              <a:path w="4170726" h="606651">
                <a:moveTo>
                  <a:pt x="67405" y="0"/>
                </a:moveTo>
                <a:lnTo>
                  <a:pt x="4103321" y="0"/>
                </a:lnTo>
                <a:cubicBezTo>
                  <a:pt x="4140547" y="0"/>
                  <a:pt x="4170726" y="30178"/>
                  <a:pt x="4170726" y="67405"/>
                </a:cubicBezTo>
                <a:lnTo>
                  <a:pt x="4170726" y="539246"/>
                </a:lnTo>
                <a:cubicBezTo>
                  <a:pt x="4170726" y="576473"/>
                  <a:pt x="4140547" y="606651"/>
                  <a:pt x="4103321" y="606651"/>
                </a:cubicBezTo>
                <a:lnTo>
                  <a:pt x="67405" y="606651"/>
                </a:lnTo>
                <a:cubicBezTo>
                  <a:pt x="30178" y="606651"/>
                  <a:pt x="0" y="576473"/>
                  <a:pt x="0" y="539246"/>
                </a:cubicBezTo>
                <a:lnTo>
                  <a:pt x="0" y="67405"/>
                </a:lnTo>
                <a:cubicBezTo>
                  <a:pt x="0" y="30203"/>
                  <a:pt x="30203" y="0"/>
                  <a:pt x="67405" y="0"/>
                </a:cubicBezTo>
                <a:close/>
              </a:path>
            </a:pathLst>
          </a:custGeom>
          <a:solidFill>
            <a:srgbClr val="1A1D21">
              <a:alpha val="50196"/>
            </a:srgbClr>
          </a:solidFill>
          <a:ln/>
        </p:spPr>
      </p:sp>
      <p:sp>
        <p:nvSpPr>
          <p:cNvPr id="40" name="Shape 38"/>
          <p:cNvSpPr/>
          <p:nvPr/>
        </p:nvSpPr>
        <p:spPr>
          <a:xfrm>
            <a:off x="7624081" y="3016404"/>
            <a:ext cx="117960" cy="117960"/>
          </a:xfrm>
          <a:custGeom>
            <a:avLst/>
            <a:gdLst/>
            <a:ahLst/>
            <a:cxnLst/>
            <a:rect l="l" t="t" r="r" b="b"/>
            <a:pathLst>
              <a:path w="117960" h="117960">
                <a:moveTo>
                  <a:pt x="103215" y="58980"/>
                </a:moveTo>
                <a:cubicBezTo>
                  <a:pt x="103215" y="34566"/>
                  <a:pt x="83394" y="14745"/>
                  <a:pt x="58980" y="14745"/>
                </a:cubicBezTo>
                <a:cubicBezTo>
                  <a:pt x="34566" y="14745"/>
                  <a:pt x="14745" y="34566"/>
                  <a:pt x="14745" y="58980"/>
                </a:cubicBezTo>
                <a:cubicBezTo>
                  <a:pt x="14745" y="83394"/>
                  <a:pt x="34566" y="103215"/>
                  <a:pt x="58980" y="103215"/>
                </a:cubicBezTo>
                <a:cubicBezTo>
                  <a:pt x="83394" y="103215"/>
                  <a:pt x="103215" y="83394"/>
                  <a:pt x="103215" y="58980"/>
                </a:cubicBezTo>
                <a:close/>
                <a:moveTo>
                  <a:pt x="0" y="58980"/>
                </a:moveTo>
                <a:cubicBezTo>
                  <a:pt x="0" y="26428"/>
                  <a:pt x="26428" y="0"/>
                  <a:pt x="58980" y="0"/>
                </a:cubicBezTo>
                <a:cubicBezTo>
                  <a:pt x="91532" y="0"/>
                  <a:pt x="117960" y="26428"/>
                  <a:pt x="117960" y="58980"/>
                </a:cubicBezTo>
                <a:cubicBezTo>
                  <a:pt x="117960" y="91532"/>
                  <a:pt x="91532" y="117960"/>
                  <a:pt x="58980" y="117960"/>
                </a:cubicBezTo>
                <a:cubicBezTo>
                  <a:pt x="26428" y="117960"/>
                  <a:pt x="0" y="91532"/>
                  <a:pt x="0" y="58980"/>
                </a:cubicBezTo>
                <a:close/>
                <a:moveTo>
                  <a:pt x="58980" y="77411"/>
                </a:moveTo>
                <a:cubicBezTo>
                  <a:pt x="69152" y="77411"/>
                  <a:pt x="77411" y="69152"/>
                  <a:pt x="77411" y="58980"/>
                </a:cubicBezTo>
                <a:cubicBezTo>
                  <a:pt x="77411" y="48807"/>
                  <a:pt x="69152" y="40549"/>
                  <a:pt x="58980" y="40549"/>
                </a:cubicBezTo>
                <a:cubicBezTo>
                  <a:pt x="48807" y="40549"/>
                  <a:pt x="40549" y="48807"/>
                  <a:pt x="40549" y="58980"/>
                </a:cubicBezTo>
                <a:cubicBezTo>
                  <a:pt x="40549" y="69152"/>
                  <a:pt x="48807" y="77411"/>
                  <a:pt x="58980" y="77411"/>
                </a:cubicBezTo>
                <a:close/>
                <a:moveTo>
                  <a:pt x="58980" y="25804"/>
                </a:moveTo>
                <a:cubicBezTo>
                  <a:pt x="77290" y="25804"/>
                  <a:pt x="92156" y="40670"/>
                  <a:pt x="92156" y="58980"/>
                </a:cubicBezTo>
                <a:cubicBezTo>
                  <a:pt x="92156" y="77290"/>
                  <a:pt x="77290" y="92156"/>
                  <a:pt x="58980" y="92156"/>
                </a:cubicBezTo>
                <a:cubicBezTo>
                  <a:pt x="40670" y="92156"/>
                  <a:pt x="25804" y="77290"/>
                  <a:pt x="25804" y="58980"/>
                </a:cubicBezTo>
                <a:cubicBezTo>
                  <a:pt x="25804" y="40670"/>
                  <a:pt x="40670" y="25804"/>
                  <a:pt x="58980" y="25804"/>
                </a:cubicBezTo>
                <a:close/>
                <a:moveTo>
                  <a:pt x="51607" y="58980"/>
                </a:moveTo>
                <a:cubicBezTo>
                  <a:pt x="51607" y="54911"/>
                  <a:pt x="54911" y="51607"/>
                  <a:pt x="58980" y="51607"/>
                </a:cubicBezTo>
                <a:cubicBezTo>
                  <a:pt x="63049" y="51607"/>
                  <a:pt x="66352" y="54911"/>
                  <a:pt x="66352" y="58980"/>
                </a:cubicBezTo>
                <a:cubicBezTo>
                  <a:pt x="66352" y="63049"/>
                  <a:pt x="63049" y="66352"/>
                  <a:pt x="58980" y="66352"/>
                </a:cubicBezTo>
                <a:cubicBezTo>
                  <a:pt x="54911" y="66352"/>
                  <a:pt x="51607" y="63049"/>
                  <a:pt x="51607" y="58980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41" name="Text 39"/>
          <p:cNvSpPr/>
          <p:nvPr/>
        </p:nvSpPr>
        <p:spPr>
          <a:xfrm>
            <a:off x="7822085" y="2974275"/>
            <a:ext cx="623502" cy="2022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2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Objective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7607230" y="3210195"/>
            <a:ext cx="4027489" cy="1685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9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Tuberculosis eradication program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7506121" y="3547223"/>
            <a:ext cx="4170726" cy="606651"/>
          </a:xfrm>
          <a:custGeom>
            <a:avLst/>
            <a:gdLst/>
            <a:ahLst/>
            <a:cxnLst/>
            <a:rect l="l" t="t" r="r" b="b"/>
            <a:pathLst>
              <a:path w="4170726" h="606651">
                <a:moveTo>
                  <a:pt x="67405" y="0"/>
                </a:moveTo>
                <a:lnTo>
                  <a:pt x="4103321" y="0"/>
                </a:lnTo>
                <a:cubicBezTo>
                  <a:pt x="4140547" y="0"/>
                  <a:pt x="4170726" y="30178"/>
                  <a:pt x="4170726" y="67405"/>
                </a:cubicBezTo>
                <a:lnTo>
                  <a:pt x="4170726" y="539246"/>
                </a:lnTo>
                <a:cubicBezTo>
                  <a:pt x="4170726" y="576473"/>
                  <a:pt x="4140547" y="606651"/>
                  <a:pt x="4103321" y="606651"/>
                </a:cubicBezTo>
                <a:lnTo>
                  <a:pt x="67405" y="606651"/>
                </a:lnTo>
                <a:cubicBezTo>
                  <a:pt x="30178" y="606651"/>
                  <a:pt x="0" y="576473"/>
                  <a:pt x="0" y="539246"/>
                </a:cubicBezTo>
                <a:lnTo>
                  <a:pt x="0" y="67405"/>
                </a:lnTo>
                <a:cubicBezTo>
                  <a:pt x="0" y="30203"/>
                  <a:pt x="30203" y="0"/>
                  <a:pt x="67405" y="0"/>
                </a:cubicBezTo>
                <a:close/>
              </a:path>
            </a:pathLst>
          </a:custGeom>
          <a:solidFill>
            <a:srgbClr val="1A1D21">
              <a:alpha val="50196"/>
            </a:srgbClr>
          </a:solidFill>
          <a:ln/>
        </p:spPr>
      </p:sp>
      <p:sp>
        <p:nvSpPr>
          <p:cNvPr id="44" name="Shape 42"/>
          <p:cNvSpPr/>
          <p:nvPr/>
        </p:nvSpPr>
        <p:spPr>
          <a:xfrm>
            <a:off x="7616709" y="3690460"/>
            <a:ext cx="132705" cy="117960"/>
          </a:xfrm>
          <a:custGeom>
            <a:avLst/>
            <a:gdLst/>
            <a:ahLst/>
            <a:cxnLst/>
            <a:rect l="l" t="t" r="r" b="b"/>
            <a:pathLst>
              <a:path w="132705" h="117960">
                <a:moveTo>
                  <a:pt x="61952" y="19629"/>
                </a:moveTo>
                <a:lnTo>
                  <a:pt x="35088" y="49488"/>
                </a:lnTo>
                <a:cubicBezTo>
                  <a:pt x="34029" y="50663"/>
                  <a:pt x="34075" y="52483"/>
                  <a:pt x="35204" y="53612"/>
                </a:cubicBezTo>
                <a:cubicBezTo>
                  <a:pt x="42231" y="60639"/>
                  <a:pt x="53635" y="60639"/>
                  <a:pt x="60662" y="53612"/>
                </a:cubicBezTo>
                <a:lnTo>
                  <a:pt x="67988" y="46285"/>
                </a:lnTo>
                <a:cubicBezTo>
                  <a:pt x="68956" y="45318"/>
                  <a:pt x="70177" y="44788"/>
                  <a:pt x="71421" y="44696"/>
                </a:cubicBezTo>
                <a:cubicBezTo>
                  <a:pt x="72988" y="44558"/>
                  <a:pt x="74600" y="45087"/>
                  <a:pt x="75798" y="46285"/>
                </a:cubicBezTo>
                <a:lnTo>
                  <a:pt x="116485" y="86627"/>
                </a:lnTo>
                <a:lnTo>
                  <a:pt x="132705" y="73725"/>
                </a:lnTo>
                <a:lnTo>
                  <a:pt x="132705" y="7372"/>
                </a:lnTo>
                <a:lnTo>
                  <a:pt x="106901" y="22117"/>
                </a:lnTo>
                <a:lnTo>
                  <a:pt x="101418" y="18454"/>
                </a:lnTo>
                <a:cubicBezTo>
                  <a:pt x="97778" y="16035"/>
                  <a:pt x="93515" y="14745"/>
                  <a:pt x="89138" y="14745"/>
                </a:cubicBezTo>
                <a:lnTo>
                  <a:pt x="72919" y="14745"/>
                </a:lnTo>
                <a:cubicBezTo>
                  <a:pt x="72665" y="14745"/>
                  <a:pt x="72389" y="14745"/>
                  <a:pt x="72135" y="14768"/>
                </a:cubicBezTo>
                <a:cubicBezTo>
                  <a:pt x="68242" y="14975"/>
                  <a:pt x="64578" y="16726"/>
                  <a:pt x="61952" y="19629"/>
                </a:cubicBezTo>
                <a:close/>
                <a:moveTo>
                  <a:pt x="26864" y="42092"/>
                </a:moveTo>
                <a:lnTo>
                  <a:pt x="51469" y="14745"/>
                </a:lnTo>
                <a:lnTo>
                  <a:pt x="42346" y="14745"/>
                </a:lnTo>
                <a:cubicBezTo>
                  <a:pt x="36471" y="14745"/>
                  <a:pt x="30849" y="17072"/>
                  <a:pt x="26702" y="21219"/>
                </a:cubicBezTo>
                <a:lnTo>
                  <a:pt x="25804" y="22117"/>
                </a:lnTo>
                <a:lnTo>
                  <a:pt x="0" y="7372"/>
                </a:lnTo>
                <a:lnTo>
                  <a:pt x="0" y="73725"/>
                </a:lnTo>
                <a:lnTo>
                  <a:pt x="36033" y="103745"/>
                </a:lnTo>
                <a:cubicBezTo>
                  <a:pt x="41332" y="108168"/>
                  <a:pt x="48013" y="110587"/>
                  <a:pt x="54902" y="110587"/>
                </a:cubicBezTo>
                <a:lnTo>
                  <a:pt x="58519" y="110587"/>
                </a:lnTo>
                <a:lnTo>
                  <a:pt x="56906" y="108975"/>
                </a:lnTo>
                <a:cubicBezTo>
                  <a:pt x="54741" y="106809"/>
                  <a:pt x="54741" y="103307"/>
                  <a:pt x="56906" y="101164"/>
                </a:cubicBezTo>
                <a:cubicBezTo>
                  <a:pt x="59072" y="99022"/>
                  <a:pt x="62574" y="98999"/>
                  <a:pt x="64717" y="101164"/>
                </a:cubicBezTo>
                <a:lnTo>
                  <a:pt x="74163" y="110610"/>
                </a:lnTo>
                <a:lnTo>
                  <a:pt x="76236" y="110610"/>
                </a:lnTo>
                <a:cubicBezTo>
                  <a:pt x="80637" y="110610"/>
                  <a:pt x="84945" y="109620"/>
                  <a:pt x="88862" y="107777"/>
                </a:cubicBezTo>
                <a:lnTo>
                  <a:pt x="82710" y="101602"/>
                </a:lnTo>
                <a:cubicBezTo>
                  <a:pt x="80545" y="99437"/>
                  <a:pt x="80545" y="95935"/>
                  <a:pt x="82710" y="93792"/>
                </a:cubicBezTo>
                <a:cubicBezTo>
                  <a:pt x="84876" y="91649"/>
                  <a:pt x="88378" y="91626"/>
                  <a:pt x="90520" y="93792"/>
                </a:cubicBezTo>
                <a:lnTo>
                  <a:pt x="97893" y="101164"/>
                </a:lnTo>
                <a:lnTo>
                  <a:pt x="101925" y="97133"/>
                </a:lnTo>
                <a:cubicBezTo>
                  <a:pt x="103975" y="95082"/>
                  <a:pt x="104574" y="92110"/>
                  <a:pt x="103676" y="89507"/>
                </a:cubicBezTo>
                <a:lnTo>
                  <a:pt x="71905" y="57989"/>
                </a:lnTo>
                <a:lnTo>
                  <a:pt x="68472" y="61422"/>
                </a:lnTo>
                <a:cubicBezTo>
                  <a:pt x="57114" y="72780"/>
                  <a:pt x="38729" y="72780"/>
                  <a:pt x="27370" y="61422"/>
                </a:cubicBezTo>
                <a:cubicBezTo>
                  <a:pt x="22071" y="56123"/>
                  <a:pt x="21864" y="47622"/>
                  <a:pt x="26864" y="42069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45" name="Text 43"/>
          <p:cNvSpPr/>
          <p:nvPr/>
        </p:nvSpPr>
        <p:spPr>
          <a:xfrm>
            <a:off x="7822085" y="3648332"/>
            <a:ext cx="724611" cy="2022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2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Partnership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7607230" y="3884252"/>
            <a:ext cx="4027489" cy="1685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9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Global Fund international organization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7506121" y="4221280"/>
            <a:ext cx="4170726" cy="606651"/>
          </a:xfrm>
          <a:custGeom>
            <a:avLst/>
            <a:gdLst/>
            <a:ahLst/>
            <a:cxnLst/>
            <a:rect l="l" t="t" r="r" b="b"/>
            <a:pathLst>
              <a:path w="4170726" h="606651">
                <a:moveTo>
                  <a:pt x="67405" y="0"/>
                </a:moveTo>
                <a:lnTo>
                  <a:pt x="4103321" y="0"/>
                </a:lnTo>
                <a:cubicBezTo>
                  <a:pt x="4140547" y="0"/>
                  <a:pt x="4170726" y="30178"/>
                  <a:pt x="4170726" y="67405"/>
                </a:cubicBezTo>
                <a:lnTo>
                  <a:pt x="4170726" y="539246"/>
                </a:lnTo>
                <a:cubicBezTo>
                  <a:pt x="4170726" y="576473"/>
                  <a:pt x="4140547" y="606651"/>
                  <a:pt x="4103321" y="606651"/>
                </a:cubicBezTo>
                <a:lnTo>
                  <a:pt x="67405" y="606651"/>
                </a:lnTo>
                <a:cubicBezTo>
                  <a:pt x="30178" y="606651"/>
                  <a:pt x="0" y="576473"/>
                  <a:pt x="0" y="539246"/>
                </a:cubicBezTo>
                <a:lnTo>
                  <a:pt x="0" y="67405"/>
                </a:lnTo>
                <a:cubicBezTo>
                  <a:pt x="0" y="30203"/>
                  <a:pt x="30203" y="0"/>
                  <a:pt x="67405" y="0"/>
                </a:cubicBezTo>
                <a:close/>
              </a:path>
            </a:pathLst>
          </a:custGeom>
          <a:solidFill>
            <a:srgbClr val="1A1D21">
              <a:alpha val="50196"/>
            </a:srgbClr>
          </a:solidFill>
          <a:ln/>
        </p:spPr>
      </p:sp>
      <p:sp>
        <p:nvSpPr>
          <p:cNvPr id="48" name="Shape 46"/>
          <p:cNvSpPr/>
          <p:nvPr/>
        </p:nvSpPr>
        <p:spPr>
          <a:xfrm>
            <a:off x="7624081" y="4364517"/>
            <a:ext cx="117960" cy="117960"/>
          </a:xfrm>
          <a:custGeom>
            <a:avLst/>
            <a:gdLst/>
            <a:ahLst/>
            <a:cxnLst/>
            <a:rect l="l" t="t" r="r" b="b"/>
            <a:pathLst>
              <a:path w="117960" h="117960">
                <a:moveTo>
                  <a:pt x="33245" y="0"/>
                </a:moveTo>
                <a:lnTo>
                  <a:pt x="84853" y="0"/>
                </a:lnTo>
                <a:cubicBezTo>
                  <a:pt x="90958" y="0"/>
                  <a:pt x="95935" y="5023"/>
                  <a:pt x="95704" y="11105"/>
                </a:cubicBezTo>
                <a:cubicBezTo>
                  <a:pt x="95658" y="12326"/>
                  <a:pt x="95612" y="13547"/>
                  <a:pt x="95543" y="14745"/>
                </a:cubicBezTo>
                <a:lnTo>
                  <a:pt x="106970" y="14745"/>
                </a:lnTo>
                <a:cubicBezTo>
                  <a:pt x="112983" y="14745"/>
                  <a:pt x="118282" y="19721"/>
                  <a:pt x="117822" y="26218"/>
                </a:cubicBezTo>
                <a:cubicBezTo>
                  <a:pt x="116094" y="50110"/>
                  <a:pt x="103883" y="63242"/>
                  <a:pt x="90636" y="70108"/>
                </a:cubicBezTo>
                <a:cubicBezTo>
                  <a:pt x="86995" y="71997"/>
                  <a:pt x="83286" y="73402"/>
                  <a:pt x="79761" y="74439"/>
                </a:cubicBezTo>
                <a:cubicBezTo>
                  <a:pt x="75107" y="81028"/>
                  <a:pt x="70269" y="84507"/>
                  <a:pt x="66422" y="86373"/>
                </a:cubicBezTo>
                <a:lnTo>
                  <a:pt x="66422" y="103215"/>
                </a:lnTo>
                <a:lnTo>
                  <a:pt x="81167" y="103215"/>
                </a:lnTo>
                <a:cubicBezTo>
                  <a:pt x="85244" y="103215"/>
                  <a:pt x="88539" y="106510"/>
                  <a:pt x="88539" y="110587"/>
                </a:cubicBezTo>
                <a:cubicBezTo>
                  <a:pt x="88539" y="114665"/>
                  <a:pt x="85244" y="117960"/>
                  <a:pt x="81167" y="117960"/>
                </a:cubicBezTo>
                <a:lnTo>
                  <a:pt x="36932" y="117960"/>
                </a:lnTo>
                <a:cubicBezTo>
                  <a:pt x="32854" y="117960"/>
                  <a:pt x="29559" y="114665"/>
                  <a:pt x="29559" y="110587"/>
                </a:cubicBezTo>
                <a:cubicBezTo>
                  <a:pt x="29559" y="106510"/>
                  <a:pt x="32854" y="103215"/>
                  <a:pt x="36932" y="103215"/>
                </a:cubicBezTo>
                <a:lnTo>
                  <a:pt x="51677" y="103215"/>
                </a:lnTo>
                <a:lnTo>
                  <a:pt x="51677" y="86373"/>
                </a:lnTo>
                <a:cubicBezTo>
                  <a:pt x="47990" y="84599"/>
                  <a:pt x="43406" y="81305"/>
                  <a:pt x="38936" y="75246"/>
                </a:cubicBezTo>
                <a:cubicBezTo>
                  <a:pt x="34697" y="74140"/>
                  <a:pt x="30089" y="72458"/>
                  <a:pt x="25596" y="69924"/>
                </a:cubicBezTo>
                <a:cubicBezTo>
                  <a:pt x="13132" y="62943"/>
                  <a:pt x="1889" y="49787"/>
                  <a:pt x="276" y="26172"/>
                </a:cubicBezTo>
                <a:cubicBezTo>
                  <a:pt x="-161" y="19698"/>
                  <a:pt x="5115" y="14722"/>
                  <a:pt x="11128" y="14722"/>
                </a:cubicBezTo>
                <a:lnTo>
                  <a:pt x="22555" y="14722"/>
                </a:lnTo>
                <a:cubicBezTo>
                  <a:pt x="22486" y="13524"/>
                  <a:pt x="22440" y="12326"/>
                  <a:pt x="22394" y="11082"/>
                </a:cubicBezTo>
                <a:cubicBezTo>
                  <a:pt x="22164" y="4976"/>
                  <a:pt x="27140" y="-23"/>
                  <a:pt x="33245" y="-23"/>
                </a:cubicBezTo>
                <a:close/>
                <a:moveTo>
                  <a:pt x="23385" y="25804"/>
                </a:moveTo>
                <a:lnTo>
                  <a:pt x="11312" y="25804"/>
                </a:lnTo>
                <a:cubicBezTo>
                  <a:pt x="12741" y="45318"/>
                  <a:pt x="21703" y="55086"/>
                  <a:pt x="30941" y="60270"/>
                </a:cubicBezTo>
                <a:cubicBezTo>
                  <a:pt x="27624" y="51677"/>
                  <a:pt x="24882" y="40457"/>
                  <a:pt x="23385" y="25804"/>
                </a:cubicBezTo>
                <a:close/>
                <a:moveTo>
                  <a:pt x="87548" y="59164"/>
                </a:moveTo>
                <a:cubicBezTo>
                  <a:pt x="96879" y="53681"/>
                  <a:pt x="105311" y="43935"/>
                  <a:pt x="106740" y="25804"/>
                </a:cubicBezTo>
                <a:lnTo>
                  <a:pt x="94690" y="25804"/>
                </a:lnTo>
                <a:cubicBezTo>
                  <a:pt x="93262" y="39835"/>
                  <a:pt x="90682" y="50732"/>
                  <a:pt x="87548" y="59164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49" name="Text 47"/>
          <p:cNvSpPr/>
          <p:nvPr/>
        </p:nvSpPr>
        <p:spPr>
          <a:xfrm>
            <a:off x="7822085" y="4322388"/>
            <a:ext cx="471840" cy="2022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2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Impact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7607230" y="4558308"/>
            <a:ext cx="4027489" cy="1685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9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Public health transformation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7506121" y="4929039"/>
            <a:ext cx="4170726" cy="589800"/>
          </a:xfrm>
          <a:custGeom>
            <a:avLst/>
            <a:gdLst/>
            <a:ahLst/>
            <a:cxnLst/>
            <a:rect l="l" t="t" r="r" b="b"/>
            <a:pathLst>
              <a:path w="4170726" h="589800">
                <a:moveTo>
                  <a:pt x="67408" y="0"/>
                </a:moveTo>
                <a:lnTo>
                  <a:pt x="4103317" y="0"/>
                </a:lnTo>
                <a:cubicBezTo>
                  <a:pt x="4140546" y="0"/>
                  <a:pt x="4170726" y="30180"/>
                  <a:pt x="4170726" y="67408"/>
                </a:cubicBezTo>
                <a:lnTo>
                  <a:pt x="4170726" y="522391"/>
                </a:lnTo>
                <a:cubicBezTo>
                  <a:pt x="4170726" y="559620"/>
                  <a:pt x="4140546" y="589800"/>
                  <a:pt x="4103317" y="589800"/>
                </a:cubicBezTo>
                <a:lnTo>
                  <a:pt x="67408" y="589800"/>
                </a:lnTo>
                <a:cubicBezTo>
                  <a:pt x="30205" y="589800"/>
                  <a:pt x="0" y="559595"/>
                  <a:pt x="0" y="522391"/>
                </a:cubicBezTo>
                <a:lnTo>
                  <a:pt x="0" y="67408"/>
                </a:lnTo>
                <a:cubicBezTo>
                  <a:pt x="0" y="30205"/>
                  <a:pt x="30205" y="0"/>
                  <a:pt x="67408" y="0"/>
                </a:cubicBezTo>
                <a:close/>
              </a:path>
            </a:pathLst>
          </a:custGeom>
          <a:solidFill>
            <a:srgbClr val="E07A5F">
              <a:alpha val="10196"/>
            </a:srgbClr>
          </a:solidFill>
          <a:ln/>
        </p:spPr>
      </p:sp>
      <p:sp>
        <p:nvSpPr>
          <p:cNvPr id="52" name="Text 50"/>
          <p:cNvSpPr/>
          <p:nvPr/>
        </p:nvSpPr>
        <p:spPr>
          <a:xfrm>
            <a:off x="7577740" y="5030148"/>
            <a:ext cx="4027489" cy="3875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929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"Managing high-stakes, high-budget social impact projects with real-world consequences."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7333394" y="5830590"/>
            <a:ext cx="4516180" cy="800442"/>
          </a:xfrm>
          <a:custGeom>
            <a:avLst/>
            <a:gdLst/>
            <a:ahLst/>
            <a:cxnLst/>
            <a:rect l="l" t="t" r="r" b="b"/>
            <a:pathLst>
              <a:path w="4516180" h="800442">
                <a:moveTo>
                  <a:pt x="67405" y="0"/>
                </a:moveTo>
                <a:lnTo>
                  <a:pt x="4448774" y="0"/>
                </a:lnTo>
                <a:cubicBezTo>
                  <a:pt x="4486001" y="0"/>
                  <a:pt x="4516180" y="30178"/>
                  <a:pt x="4516180" y="67405"/>
                </a:cubicBezTo>
                <a:lnTo>
                  <a:pt x="4516180" y="733037"/>
                </a:lnTo>
                <a:cubicBezTo>
                  <a:pt x="4516180" y="770264"/>
                  <a:pt x="4486001" y="800442"/>
                  <a:pt x="4448774" y="800442"/>
                </a:cubicBezTo>
                <a:lnTo>
                  <a:pt x="67405" y="800442"/>
                </a:lnTo>
                <a:cubicBezTo>
                  <a:pt x="30178" y="800442"/>
                  <a:pt x="0" y="770264"/>
                  <a:pt x="0" y="733037"/>
                </a:cubicBezTo>
                <a:lnTo>
                  <a:pt x="0" y="67405"/>
                </a:lnTo>
                <a:cubicBezTo>
                  <a:pt x="0" y="30203"/>
                  <a:pt x="30203" y="0"/>
                  <a:pt x="67405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 w="12700">
            <a:solidFill>
              <a:srgbClr val="4A5C6A">
                <a:alpha val="40000"/>
              </a:srgbClr>
            </a:solidFill>
            <a:prstDash val="solid"/>
          </a:ln>
        </p:spPr>
      </p:sp>
      <p:sp>
        <p:nvSpPr>
          <p:cNvPr id="54" name="Shape 52"/>
          <p:cNvSpPr/>
          <p:nvPr/>
        </p:nvSpPr>
        <p:spPr>
          <a:xfrm>
            <a:off x="7493483" y="6011743"/>
            <a:ext cx="151663" cy="151663"/>
          </a:xfrm>
          <a:custGeom>
            <a:avLst/>
            <a:gdLst/>
            <a:ahLst/>
            <a:cxnLst/>
            <a:rect l="l" t="t" r="r" b="b"/>
            <a:pathLst>
              <a:path w="151663" h="151663">
                <a:moveTo>
                  <a:pt x="18958" y="18958"/>
                </a:moveTo>
                <a:cubicBezTo>
                  <a:pt x="18958" y="13715"/>
                  <a:pt x="14722" y="9479"/>
                  <a:pt x="9479" y="9479"/>
                </a:cubicBezTo>
                <a:cubicBezTo>
                  <a:pt x="4236" y="9479"/>
                  <a:pt x="0" y="13715"/>
                  <a:pt x="0" y="18958"/>
                </a:cubicBezTo>
                <a:lnTo>
                  <a:pt x="0" y="118487"/>
                </a:lnTo>
                <a:cubicBezTo>
                  <a:pt x="0" y="131579"/>
                  <a:pt x="10605" y="142184"/>
                  <a:pt x="23697" y="142184"/>
                </a:cubicBezTo>
                <a:lnTo>
                  <a:pt x="142184" y="142184"/>
                </a:lnTo>
                <a:cubicBezTo>
                  <a:pt x="147427" y="142184"/>
                  <a:pt x="151663" y="137948"/>
                  <a:pt x="151663" y="132705"/>
                </a:cubicBezTo>
                <a:cubicBezTo>
                  <a:pt x="151663" y="127462"/>
                  <a:pt x="147427" y="123226"/>
                  <a:pt x="142184" y="123226"/>
                </a:cubicBezTo>
                <a:lnTo>
                  <a:pt x="23697" y="123226"/>
                </a:lnTo>
                <a:cubicBezTo>
                  <a:pt x="21091" y="123226"/>
                  <a:pt x="18958" y="121093"/>
                  <a:pt x="18958" y="118487"/>
                </a:cubicBezTo>
                <a:lnTo>
                  <a:pt x="18958" y="18958"/>
                </a:lnTo>
                <a:close/>
                <a:moveTo>
                  <a:pt x="139399" y="44610"/>
                </a:moveTo>
                <a:cubicBezTo>
                  <a:pt x="143102" y="40907"/>
                  <a:pt x="143102" y="34894"/>
                  <a:pt x="139399" y="31192"/>
                </a:cubicBezTo>
                <a:cubicBezTo>
                  <a:pt x="135697" y="27489"/>
                  <a:pt x="129684" y="27489"/>
                  <a:pt x="125981" y="31192"/>
                </a:cubicBezTo>
                <a:lnTo>
                  <a:pt x="94789" y="62413"/>
                </a:lnTo>
                <a:lnTo>
                  <a:pt x="77786" y="45440"/>
                </a:lnTo>
                <a:cubicBezTo>
                  <a:pt x="74084" y="41737"/>
                  <a:pt x="68071" y="41737"/>
                  <a:pt x="64368" y="45440"/>
                </a:cubicBezTo>
                <a:lnTo>
                  <a:pt x="35931" y="73876"/>
                </a:lnTo>
                <a:cubicBezTo>
                  <a:pt x="32228" y="77579"/>
                  <a:pt x="32228" y="83592"/>
                  <a:pt x="35931" y="87295"/>
                </a:cubicBezTo>
                <a:cubicBezTo>
                  <a:pt x="39634" y="90998"/>
                  <a:pt x="45647" y="90998"/>
                  <a:pt x="49350" y="87295"/>
                </a:cubicBezTo>
                <a:lnTo>
                  <a:pt x="71092" y="65553"/>
                </a:lnTo>
                <a:lnTo>
                  <a:pt x="88095" y="82555"/>
                </a:lnTo>
                <a:cubicBezTo>
                  <a:pt x="91797" y="86258"/>
                  <a:pt x="97811" y="86258"/>
                  <a:pt x="101513" y="82555"/>
                </a:cubicBezTo>
                <a:lnTo>
                  <a:pt x="139429" y="44640"/>
                </a:ln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55" name="Text 53"/>
          <p:cNvSpPr/>
          <p:nvPr/>
        </p:nvSpPr>
        <p:spPr>
          <a:xfrm>
            <a:off x="7666210" y="5969614"/>
            <a:ext cx="4120171" cy="23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4" b="1" dirty="0">
                <a:solidFill>
                  <a:srgbClr val="EDF2F4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The Pattern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7472418" y="6272940"/>
            <a:ext cx="4305537" cy="219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62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Technical skill</a:t>
            </a:r>
            <a:pPr>
              <a:lnSpc>
                <a:spcPct val="140000"/>
              </a:lnSpc>
            </a:pPr>
            <a:r>
              <a:rPr lang="en-US" sz="1062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+ </a:t>
            </a:r>
            <a:pPr>
              <a:lnSpc>
                <a:spcPct val="140000"/>
              </a:lnSpc>
            </a:pPr>
            <a:r>
              <a:rPr lang="en-US" sz="1062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organizational leadership</a:t>
            </a:r>
            <a:pPr>
              <a:lnSpc>
                <a:spcPct val="140000"/>
              </a:lnSpc>
            </a:pPr>
            <a:r>
              <a:rPr lang="en-US" sz="1062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= </a:t>
            </a:r>
            <a:pPr>
              <a:lnSpc>
                <a:spcPct val="140000"/>
              </a:lnSpc>
            </a:pPr>
            <a:r>
              <a:rPr lang="en-US" sz="1062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measurable impact</a:t>
            </a:r>
            <a:pPr>
              <a:lnSpc>
                <a:spcPct val="140000"/>
              </a:lnSpc>
            </a:pPr>
            <a:r>
              <a:rPr lang="en-US" sz="1062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at scale.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Subkhan Ibnu Aji — Career Story Deck</dc:title>
  <dc:subject>Subkhan Ibnu Aji — Career Story Deck</dc:subject>
  <dc:creator>Kimi</dc:creator>
  <cp:lastModifiedBy>Kimi</cp:lastModifiedBy>
  <cp:revision>1</cp:revision>
  <dcterms:created xsi:type="dcterms:W3CDTF">2026-02-26T03:49:30Z</dcterms:created>
  <dcterms:modified xsi:type="dcterms:W3CDTF">2026-02-26T03:49:30Z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{"Label":"Subkhan Ibnu Aji — Career Story Deck","ContentProducer":"001191110108MACG2KBH8F10000","ProduceID":"19c98095-a852-8c59-8000-0000505dac7a","ReservedCode1":"","ContentPropagator":"001191110108MACG2KBH8F20000","PropagateID":"19c98095-a852-8c59-8000-0000505dac7a","ReservedCode2":""}</vt:lpwstr>
  </property>
</Properties>
</file>