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215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-1097280"/>
            <a:ext cx="4114800" cy="4114800"/>
          </a:xfrm>
          <a:prstGeom prst="ellipse">
            <a:avLst/>
          </a:prstGeom>
          <a:solidFill>
            <a:srgbClr val="1C2042"/>
          </a:solidFill>
          <a:ln w="12700">
            <a:solidFill>
              <a:srgbClr val="1C204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132320" y="-548640"/>
            <a:ext cx="2926080" cy="2926080"/>
          </a:xfrm>
          <a:prstGeom prst="ellipse">
            <a:avLst/>
          </a:prstGeom>
          <a:solidFill>
            <a:srgbClr val="252A50"/>
          </a:solidFill>
          <a:ln w="12700">
            <a:solidFill>
              <a:srgbClr val="252A5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48640" y="1371600"/>
            <a:ext cx="54864" cy="237744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13232" y="129844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spc="5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CAREER STORY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713232" y="1645920"/>
            <a:ext cx="6400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Subkhan</a:t>
            </a:r>
            <a:endParaRPr lang="en-US" sz="5600" dirty="0"/>
          </a:p>
        </p:txBody>
      </p:sp>
      <p:sp>
        <p:nvSpPr>
          <p:cNvPr id="7" name="Text 5"/>
          <p:cNvSpPr/>
          <p:nvPr/>
        </p:nvSpPr>
        <p:spPr>
          <a:xfrm>
            <a:off x="713232" y="2423160"/>
            <a:ext cx="6400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Ibnu Aji</a:t>
            </a:r>
            <a:endParaRPr lang="en-US" sz="5600" dirty="0"/>
          </a:p>
        </p:txBody>
      </p:sp>
      <p:sp>
        <p:nvSpPr>
          <p:cNvPr id="8" name="Text 6"/>
          <p:cNvSpPr/>
          <p:nvPr/>
        </p:nvSpPr>
        <p:spPr>
          <a:xfrm>
            <a:off x="713232" y="3364992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EDE8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S.Kom., M.B.A.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713232" y="3822192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8892A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Three Worlds. One Trajectory.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C2042"/>
          </a:solidFill>
          <a:ln w="12700">
            <a:solidFill>
              <a:srgbClr val="1C204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482803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ASN · KemenPKP  |  Researcher · AAGIF/AGIRI  |  Entrepreneur · DNO  |  heyibnu.com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0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12152E"/>
          </a:solidFill>
          <a:ln w="12700">
            <a:solidFill>
              <a:srgbClr val="1215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1097280"/>
            <a:ext cx="265176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</a:t>
            </a:r>
            <a:endParaRPr lang="en-US" sz="3800" dirty="0"/>
          </a:p>
          <a:p>
            <a:pPr algn="l"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This</a:t>
            </a:r>
            <a:endParaRPr lang="en-US" sz="3800" dirty="0"/>
          </a:p>
          <a:p>
            <a:pPr algn="l"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Person?</a:t>
            </a:r>
            <a:endParaRPr lang="en-US" sz="3800" dirty="0"/>
          </a:p>
        </p:txBody>
      </p:sp>
      <p:sp>
        <p:nvSpPr>
          <p:cNvPr id="4" name="Shape 2"/>
          <p:cNvSpPr/>
          <p:nvPr/>
        </p:nvSpPr>
        <p:spPr>
          <a:xfrm>
            <a:off x="274320" y="3547872"/>
            <a:ext cx="128016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74320" y="3657600"/>
            <a:ext cx="26517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things no one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else brings to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research.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383280" y="2743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3931920" y="274320"/>
            <a:ext cx="4937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215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Insider Access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3931920" y="603504"/>
            <a:ext cx="4937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ASN aktif di KemenPKP — akses ke SIBARU, dokumen internal, dan dinamika informal yang tidak tersedia untuk peneliti eksternal.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3383280" y="1115568"/>
            <a:ext cx="5486400" cy="18288"/>
          </a:xfrm>
          <a:prstGeom prst="rect">
            <a:avLst/>
          </a:prstGeom>
          <a:solidFill>
            <a:srgbClr val="EDE8DF"/>
          </a:solidFill>
          <a:ln w="12700">
            <a:solidFill>
              <a:srgbClr val="EDE8D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383280" y="1225296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3931920" y="1225296"/>
            <a:ext cx="4937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215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Dual Credential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931920" y="1554480"/>
            <a:ext cx="4937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S.Kom. + MBA — memahami AI secara teknis DAN strategis. Langka di sektor publik Indonesia.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383280" y="2066544"/>
            <a:ext cx="5486400" cy="18288"/>
          </a:xfrm>
          <a:prstGeom prst="rect">
            <a:avLst/>
          </a:prstGeom>
          <a:solidFill>
            <a:srgbClr val="EDE8DF"/>
          </a:solidFill>
          <a:ln w="12700">
            <a:solidFill>
              <a:srgbClr val="EDE8D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383280" y="217627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3931920" y="2176272"/>
            <a:ext cx="4937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215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Original Theory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3931920" y="2505456"/>
            <a:ext cx="4937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AAGIF dan AGIRI adalah kontribusi orisinal yang sudah mendapat peer feedback — bukan proposal 'akan dibuat'.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3383280" y="3017520"/>
            <a:ext cx="5486400" cy="18288"/>
          </a:xfrm>
          <a:prstGeom prst="rect">
            <a:avLst/>
          </a:prstGeom>
          <a:solidFill>
            <a:srgbClr val="EDE8DF"/>
          </a:solidFill>
          <a:ln w="12700">
            <a:solidFill>
              <a:srgbClr val="EDE8D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383280" y="312724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3931920" y="3127248"/>
            <a:ext cx="4937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215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Proven at Scale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3931920" y="3456432"/>
            <a:ext cx="4937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500.000+ data warga sudah diproses oleh sistem yang dia bantu kembangkan. Bukan simulasi.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3383280" y="3968496"/>
            <a:ext cx="5486400" cy="18288"/>
          </a:xfrm>
          <a:prstGeom prst="rect">
            <a:avLst/>
          </a:prstGeom>
          <a:solidFill>
            <a:srgbClr val="EDE8DF"/>
          </a:solidFill>
          <a:ln w="12700">
            <a:solidFill>
              <a:srgbClr val="EDE8D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383280" y="4078224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3931920" y="4078224"/>
            <a:ext cx="4937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215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Built-in Return Path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3931920" y="4407408"/>
            <a:ext cx="4937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ASN dengan jalur return-of-service. Kontribusi akademis langsung bisa masuk Stranas KA.</a:t>
            </a:r>
            <a:endParaRPr lang="en-US" sz="10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215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3200400"/>
            <a:ext cx="4572000" cy="4572000"/>
          </a:xfrm>
          <a:prstGeom prst="ellipse">
            <a:avLst/>
          </a:prstGeom>
          <a:solidFill>
            <a:srgbClr val="1C2042"/>
          </a:solidFill>
          <a:ln w="12700">
            <a:solidFill>
              <a:srgbClr val="1C204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858000" y="-914400"/>
            <a:ext cx="3657600" cy="3657600"/>
          </a:xfrm>
          <a:prstGeom prst="ellipse">
            <a:avLst/>
          </a:prstGeom>
          <a:solidFill>
            <a:srgbClr val="1C2042"/>
          </a:solidFill>
          <a:ln w="12700">
            <a:solidFill>
              <a:srgbClr val="1C2042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14400" y="36576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Three worlds.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914400" y="1115568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trajectory.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914400" y="187452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i="1" dirty="0">
                <a:solidFill>
                  <a:srgbClr val="8892A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Designed to serve Indonesia.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914400" y="2788920"/>
            <a:ext cx="7315200" cy="1691640"/>
          </a:xfrm>
          <a:prstGeom prst="rect">
            <a:avLst/>
          </a:prstGeom>
          <a:solidFill>
            <a:srgbClr val="1C2042"/>
          </a:solidFill>
          <a:ln w="12700">
            <a:solidFill>
              <a:srgbClr val="252A5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5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097280" y="2907792"/>
            <a:ext cx="6949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Subkhan Ibnu Aji, S.Kom., M.B.A.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097280" y="3310128"/>
            <a:ext cx="6949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ASN · KemenPKP  |  PhD Candidate (Target Fall 2027)  |  Kepala Sekretariat PPTI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1097280" y="3712464"/>
            <a:ext cx="6949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heyibnu.com  </a:t>
            </a:r>
            <a:pPr algn="l" indent="0" marL="0">
              <a:buNone/>
            </a:pPr>
            <a:r>
              <a:rPr lang="en-US" sz="125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· </a:t>
            </a:r>
            <a:pPr algn="l" indent="0" marL="0">
              <a:buNone/>
            </a:pPr>
            <a:r>
              <a:rPr lang="en-US" sz="1250" dirty="0">
                <a:solidFill>
                  <a:srgbClr val="EDE8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cpnspupribnu@gmail.com  </a:t>
            </a:r>
            <a:pPr algn="l" indent="0" marL="0">
              <a:buNone/>
            </a:pPr>
            <a:r>
              <a:rPr lang="en-US" sz="125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· </a:t>
            </a:r>
            <a:pPr algn="l" indent="0" marL="0">
              <a:buNone/>
            </a:pPr>
            <a:r>
              <a:rPr lang="en-US" sz="1250" dirty="0">
                <a:solidFill>
                  <a:srgbClr val="1A9F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heyibnu.com/researchproposal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914400" y="4553712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supervisor inquiries, fellowship committees, and executive conversations.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0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215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Rare Intersection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people pick one world. He's built depth in three — simultaneously.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457200" y="1371600"/>
            <a:ext cx="3474720" cy="3474720"/>
          </a:xfrm>
          <a:prstGeom prst="ellipse">
            <a:avLst/>
          </a:prstGeom>
          <a:solidFill>
            <a:srgbClr val="12152E">
              <a:alpha val="90000"/>
            </a:srgbClr>
          </a:solidFill>
          <a:ln w="12700">
            <a:solidFill>
              <a:srgbClr val="12152E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212080" y="1371600"/>
            <a:ext cx="3474720" cy="3474720"/>
          </a:xfrm>
          <a:prstGeom prst="ellipse">
            <a:avLst/>
          </a:prstGeom>
          <a:solidFill>
            <a:srgbClr val="0D7B7F">
              <a:alpha val="90000"/>
            </a:srgbClr>
          </a:solidFill>
          <a:ln w="12700">
            <a:solidFill>
              <a:srgbClr val="0D7B7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834640" y="2011680"/>
            <a:ext cx="3474720" cy="3474720"/>
          </a:xfrm>
          <a:prstGeom prst="ellipse">
            <a:avLst/>
          </a:prstGeom>
          <a:solidFill>
            <a:srgbClr val="C9A84C">
              <a:alpha val="85000"/>
            </a:srgbClr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691640"/>
            <a:ext cx="20116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GOVERNMENT</a:t>
            </a:r>
            <a:endParaRPr lang="en-US" sz="13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ASN · KemenPKP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629400" y="1691640"/>
            <a:ext cx="20116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TECHNOLOGY</a:t>
            </a:r>
            <a:endParaRPr lang="en-US" sz="13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· Digital Gov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474720" y="4572000"/>
            <a:ext cx="21945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215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</a:t>
            </a:r>
            <a:endParaRPr lang="en-US" sz="13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1215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PPTI · DNO · Research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3657600" y="2560320"/>
            <a:ext cx="1828800" cy="1828800"/>
          </a:xfrm>
          <a:prstGeom prst="ellipse">
            <a:avLst/>
          </a:prstGeom>
          <a:solidFill>
            <a:srgbClr val="C9A84C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57600" y="2788920"/>
            <a:ext cx="1828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215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Subkhan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1215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Ibnu Aji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215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56032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Journey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548640" y="804672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credential earned in the real world — not just the classroom.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548640" y="2395728"/>
            <a:ext cx="8046720" cy="457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2176272"/>
            <a:ext cx="457200" cy="457200"/>
          </a:xfrm>
          <a:prstGeom prst="ellipse">
            <a:avLst/>
          </a:prstGeom>
          <a:solidFill>
            <a:srgbClr val="0D7B7F"/>
          </a:solidFill>
          <a:ln w="12700">
            <a:solidFill>
              <a:srgbClr val="0D7B7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365760" y="1371600"/>
            <a:ext cx="822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D7B7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S.Kom.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274320" y="2788920"/>
            <a:ext cx="1005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Ilmu Komputer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Teknis &amp; Sistem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2194560" y="2176272"/>
            <a:ext cx="457200" cy="457200"/>
          </a:xfrm>
          <a:prstGeom prst="ellipse">
            <a:avLst/>
          </a:prstGeom>
          <a:solidFill>
            <a:srgbClr val="1A9FA4"/>
          </a:solidFill>
          <a:ln w="12700">
            <a:solidFill>
              <a:srgbClr val="1A9FA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2011680" y="1371600"/>
            <a:ext cx="822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A9FA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MBA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1920240" y="2788920"/>
            <a:ext cx="1005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Mgmt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Lens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840480" y="2176272"/>
            <a:ext cx="457200" cy="45720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3657600" y="1371600"/>
            <a:ext cx="822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ASN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566160" y="2788920"/>
            <a:ext cx="1005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KemenPKP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Gov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5486400" y="2176272"/>
            <a:ext cx="457200" cy="457200"/>
          </a:xfrm>
          <a:prstGeom prst="ellipse">
            <a:avLst/>
          </a:prstGeom>
          <a:solidFill>
            <a:srgbClr val="E8C96A"/>
          </a:solidFill>
          <a:ln w="12700">
            <a:solidFill>
              <a:srgbClr val="E8C96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5303520" y="1371600"/>
            <a:ext cx="822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E8C9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PPTI &amp;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E8C9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DNO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212080" y="2788920"/>
            <a:ext cx="1005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1.500+ Members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Startup Founded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7132320" y="2176272"/>
            <a:ext cx="457200" cy="457200"/>
          </a:xfrm>
          <a:prstGeom prst="ellipse">
            <a:avLst/>
          </a:prstGeom>
          <a:solidFill>
            <a:srgbClr val="E87A5D"/>
          </a:solidFill>
          <a:ln w="12700">
            <a:solidFill>
              <a:srgbClr val="E87A5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6949440" y="1371600"/>
            <a:ext cx="822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E87A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PhD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858000" y="2788920"/>
            <a:ext cx="1005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Target: Fall 2027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Top-100 Global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420624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50+ sertifikasi digital governance &amp; IT  ·  diperoleh paralel di sepanjang perjalanan ini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0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840480" cy="5143500"/>
          </a:xfrm>
          <a:prstGeom prst="rect">
            <a:avLst/>
          </a:prstGeom>
          <a:solidFill>
            <a:srgbClr val="12152E"/>
          </a:solidFill>
          <a:ln w="12700">
            <a:solidFill>
              <a:srgbClr val="1215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36576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spc="5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WORLD 01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713232"/>
            <a:ext cx="29260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Government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572768"/>
            <a:ext cx="1097280" cy="457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755648"/>
            <a:ext cx="3108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EDE8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ASN Aktif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EDE8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Kementerian Perumahan dan Kawasan Permukiman (KemenPKP)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65760" y="2743200"/>
            <a:ext cx="31089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E8C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Mengapa ini penting:</a:t>
            </a:r>
            <a:endParaRPr lang="en-US" sz="1150" dirty="0"/>
          </a:p>
          <a:p>
            <a:pPr algn="l" indent="0" marL="0">
              <a:buNone/>
            </a:pPr>
            <a:r>
              <a:rPr lang="en-US" sz="115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Insider access ke 500.000+ data warga, 34 kementerian, dan realitas birokrasi yang tidak tersedia bagi peneliti eksternal.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4206240" y="36576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215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SIBARU Platform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4206240" y="850392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 AI otonom pemrosesan subsidi perumahan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206240" y="1371600"/>
            <a:ext cx="1417320" cy="1600200"/>
          </a:xfrm>
          <a:prstGeom prst="rect">
            <a:avLst/>
          </a:prstGeom>
          <a:solidFill>
            <a:srgbClr val="1C2042"/>
          </a:solidFill>
          <a:ln w="12700">
            <a:solidFill>
              <a:srgbClr val="1C204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206240" y="1508760"/>
            <a:ext cx="14173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500K+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4279392" y="2212848"/>
            <a:ext cx="126187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warga diproses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5833872" y="1371600"/>
            <a:ext cx="1417320" cy="1600200"/>
          </a:xfrm>
          <a:prstGeom prst="rect">
            <a:avLst/>
          </a:prstGeom>
          <a:solidFill>
            <a:srgbClr val="1C2042"/>
          </a:solidFill>
          <a:ln w="12700">
            <a:solidFill>
              <a:srgbClr val="1C204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5833872" y="1508760"/>
            <a:ext cx="14173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514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5907024" y="2212848"/>
            <a:ext cx="126187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Kabupaten / kota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7461504" y="1371600"/>
            <a:ext cx="1417320" cy="1600200"/>
          </a:xfrm>
          <a:prstGeom prst="rect">
            <a:avLst/>
          </a:prstGeom>
          <a:solidFill>
            <a:srgbClr val="1C2042"/>
          </a:solidFill>
          <a:ln w="12700">
            <a:solidFill>
              <a:srgbClr val="1C204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7461504" y="1508760"/>
            <a:ext cx="14173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7534656" y="2212848"/>
            <a:ext cx="126187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Intervensi manusia diperlukan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206240" y="3246120"/>
            <a:ext cx="4663440" cy="1554480"/>
          </a:xfrm>
          <a:prstGeom prst="rect">
            <a:avLst/>
          </a:prstGeom>
          <a:solidFill>
            <a:srgbClr val="12152E"/>
          </a:solidFill>
          <a:ln w="12700">
            <a:solidFill>
              <a:srgbClr val="12152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206240" y="3246120"/>
            <a:ext cx="54864" cy="15544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389120" y="3337560"/>
            <a:ext cx="43891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Apa yang dicapai SIBARU:</a:t>
            </a:r>
            <a:endParaRPr lang="en-US" sz="1150" dirty="0"/>
          </a:p>
          <a:p>
            <a:pPr algn="l" indent="0" marL="0">
              <a:buNone/>
            </a:pPr>
            <a:r>
              <a:rPr lang="en-US" sz="1150" dirty="0">
                <a:solidFill>
                  <a:srgbClr val="EDE8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Menghilangkan distorsi informasi hierarkis yang telah menjadi fitur struktural birokrasi selama 50+ tahun. Setiap data subsidi tercatat akurat, tanpa filter manusia.</a:t>
            </a:r>
            <a:endParaRPr lang="en-US" sz="11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215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spc="500" kern="0" dirty="0">
                <a:solidFill>
                  <a:srgbClr val="1A9F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WORLD 02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566928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Technology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48640" y="1243584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Dual technical-strategic credential — rare in Indonesia's public sector.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6949440" y="201168"/>
            <a:ext cx="1920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4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50+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6949440" y="1078992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sertifikasi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&amp; IT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548640" y="1755648"/>
            <a:ext cx="2468880" cy="1325880"/>
          </a:xfrm>
          <a:prstGeom prst="rect">
            <a:avLst/>
          </a:prstGeom>
          <a:solidFill>
            <a:srgbClr val="1C2042"/>
          </a:solidFill>
          <a:ln w="12700">
            <a:solidFill>
              <a:srgbClr val="252A5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548640" y="1755648"/>
            <a:ext cx="2468880" cy="45720"/>
          </a:xfrm>
          <a:prstGeom prst="rect">
            <a:avLst/>
          </a:prstGeom>
          <a:solidFill>
            <a:srgbClr val="C9A84C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1892808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Autonomous AI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85800" y="2267712"/>
            <a:ext cx="21945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LangChain, multi-agent, agentic workflows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3246120" y="1755648"/>
            <a:ext cx="2468880" cy="1325880"/>
          </a:xfrm>
          <a:prstGeom prst="rect">
            <a:avLst/>
          </a:prstGeom>
          <a:solidFill>
            <a:srgbClr val="1C2042"/>
          </a:solidFill>
          <a:ln w="12700">
            <a:solidFill>
              <a:srgbClr val="252A5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246120" y="1755648"/>
            <a:ext cx="2468880" cy="45720"/>
          </a:xfrm>
          <a:prstGeom prst="rect">
            <a:avLst/>
          </a:prstGeom>
          <a:solidFill>
            <a:srgbClr val="C9A84C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383280" y="1892808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Cybersecurity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383280" y="2267712"/>
            <a:ext cx="21945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15+ certs, UMKM &amp; enterprise threat modeling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5943600" y="1755648"/>
            <a:ext cx="2468880" cy="1325880"/>
          </a:xfrm>
          <a:prstGeom prst="rect">
            <a:avLst/>
          </a:prstGeom>
          <a:solidFill>
            <a:srgbClr val="1C2042"/>
          </a:solidFill>
          <a:ln w="12700">
            <a:solidFill>
              <a:srgbClr val="252A5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5943600" y="1755648"/>
            <a:ext cx="2468880" cy="45720"/>
          </a:xfrm>
          <a:prstGeom prst="rect">
            <a:avLst/>
          </a:prstGeom>
          <a:solidFill>
            <a:srgbClr val="1A9FA4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080760" y="1892808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Digital Gov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080760" y="2267712"/>
            <a:ext cx="21945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SPBE, e-government, public sector transformation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548640" y="3310128"/>
            <a:ext cx="2468880" cy="1325880"/>
          </a:xfrm>
          <a:prstGeom prst="rect">
            <a:avLst/>
          </a:prstGeom>
          <a:solidFill>
            <a:srgbClr val="1C2042"/>
          </a:solidFill>
          <a:ln w="12700">
            <a:solidFill>
              <a:srgbClr val="252A5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548640" y="3310128"/>
            <a:ext cx="2468880" cy="45720"/>
          </a:xfrm>
          <a:prstGeom prst="rect">
            <a:avLst/>
          </a:prstGeom>
          <a:solidFill>
            <a:srgbClr val="1A9FA4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85800" y="3447288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Data Architecture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85800" y="3822192"/>
            <a:ext cx="21945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interoperability, database management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3246120" y="3310128"/>
            <a:ext cx="2468880" cy="1325880"/>
          </a:xfrm>
          <a:prstGeom prst="rect">
            <a:avLst/>
          </a:prstGeom>
          <a:solidFill>
            <a:srgbClr val="1C2042"/>
          </a:solidFill>
          <a:ln w="12700">
            <a:solidFill>
              <a:srgbClr val="252A5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3246120" y="3310128"/>
            <a:ext cx="2468880" cy="45720"/>
          </a:xfrm>
          <a:prstGeom prst="rect">
            <a:avLst/>
          </a:prstGeom>
          <a:solidFill>
            <a:srgbClr val="E8C96A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383280" y="3447288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Governance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3383280" y="3822192"/>
            <a:ext cx="21945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AAGIF framework, AGIRI index development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5943600" y="3310128"/>
            <a:ext cx="2468880" cy="1325880"/>
          </a:xfrm>
          <a:prstGeom prst="rect">
            <a:avLst/>
          </a:prstGeom>
          <a:solidFill>
            <a:srgbClr val="1C2042"/>
          </a:solidFill>
          <a:ln w="12700">
            <a:solidFill>
              <a:srgbClr val="252A5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5943600" y="3310128"/>
            <a:ext cx="2468880" cy="45720"/>
          </a:xfrm>
          <a:prstGeom prst="rect">
            <a:avLst/>
          </a:prstGeom>
          <a:solidFill>
            <a:srgbClr val="E8C96A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080760" y="3447288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Strategic Mgmt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6080760" y="3822192"/>
            <a:ext cx="21945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MBA lens: technology strategy &amp; org change</a:t>
            </a:r>
            <a:endParaRPr lang="en-US" sz="10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0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28600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spc="5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WORLD 03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5029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215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Community &amp; Business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188720"/>
            <a:ext cx="8046720" cy="365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371600"/>
            <a:ext cx="4114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215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PPTI Leadership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548640" y="1810512"/>
            <a:ext cx="3840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Persatuan Profesi Teknologi Informasi</a:t>
            </a:r>
            <a:endParaRPr lang="en-US" sz="1150" dirty="0"/>
          </a:p>
          <a:p>
            <a:pPr algn="l" indent="0" marL="0">
              <a:buNone/>
            </a:pPr>
            <a:r>
              <a:rPr lang="en-US" sz="115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Kepala Sekretariat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548640" y="2468880"/>
            <a:ext cx="1261872" cy="1463040"/>
          </a:xfrm>
          <a:prstGeom prst="rect">
            <a:avLst/>
          </a:prstGeom>
          <a:solidFill>
            <a:srgbClr val="12152E"/>
          </a:solidFill>
          <a:ln w="12700">
            <a:solidFill>
              <a:srgbClr val="12152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548640" y="2606040"/>
            <a:ext cx="126187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1.500+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612648" y="3218688"/>
            <a:ext cx="1133856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Anggota aktif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1965960" y="2468880"/>
            <a:ext cx="1261872" cy="1463040"/>
          </a:xfrm>
          <a:prstGeom prst="rect">
            <a:avLst/>
          </a:prstGeom>
          <a:solidFill>
            <a:srgbClr val="12152E"/>
          </a:solidFill>
          <a:ln w="12700">
            <a:solidFill>
              <a:srgbClr val="12152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1965960" y="2606040"/>
            <a:ext cx="126187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2029968" y="3218688"/>
            <a:ext cx="1133856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regional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3383280" y="2468880"/>
            <a:ext cx="1261872" cy="1463040"/>
          </a:xfrm>
          <a:prstGeom prst="rect">
            <a:avLst/>
          </a:prstGeom>
          <a:solidFill>
            <a:srgbClr val="12152E"/>
          </a:solidFill>
          <a:ln w="12700">
            <a:solidFill>
              <a:srgbClr val="12152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3383280" y="2606040"/>
            <a:ext cx="126187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Rp11,5M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3447288" y="3218688"/>
            <a:ext cx="1133856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TB Eradication initiative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bersama Global Fund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4828032" y="1280160"/>
            <a:ext cx="36576" cy="3474720"/>
          </a:xfrm>
          <a:prstGeom prst="rect">
            <a:avLst/>
          </a:prstGeom>
          <a:solidFill>
            <a:srgbClr val="EDE8DF"/>
          </a:solidFill>
          <a:ln w="12700">
            <a:solidFill>
              <a:srgbClr val="EDE8D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029200" y="1371600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215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DNO — Startup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5029200" y="1828800"/>
            <a:ext cx="3749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stabil. Margin tumbuh konsisten H2 2024.
</a:t>
            </a:r>
            <a:pPr algn="l" indent="0" marL="0">
              <a:buNone/>
            </a:pPr>
            <a:r>
              <a:rPr lang="en-US" sz="115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Pendiri sejak awal, operasi berjalan independen.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5029200" y="2606040"/>
            <a:ext cx="3657600" cy="457200"/>
          </a:xfrm>
          <a:prstGeom prst="rect">
            <a:avLst/>
          </a:prstGeom>
          <a:solidFill>
            <a:srgbClr val="0D7B7F"/>
          </a:solidFill>
          <a:ln w="12700">
            <a:solidFill>
              <a:srgbClr val="0D7B7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029200" y="2633472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DNO — Active, Profitable, Scalable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5029200" y="3246120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215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Akademi Crypto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5029200" y="3611880"/>
            <a:ext cx="37490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educator — crypto literacy, DeFi frameworks,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$68K–$100K trading volume dengan disciplined risk management.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215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2860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By The Numbers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548640" y="758952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scale of impact — not hypothetical, not projected. Already real.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234440"/>
            <a:ext cx="2514600" cy="1508760"/>
          </a:xfrm>
          <a:prstGeom prst="rect">
            <a:avLst/>
          </a:prstGeom>
          <a:solidFill>
            <a:srgbClr val="1C2042"/>
          </a:solidFill>
          <a:ln w="12700">
            <a:solidFill>
              <a:srgbClr val="252A5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66928" y="1344168"/>
            <a:ext cx="2286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500K+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566928" y="210312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warga diproses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SIBARU tanpa intervensi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3246120" y="1234440"/>
            <a:ext cx="2514600" cy="1508760"/>
          </a:xfrm>
          <a:prstGeom prst="rect">
            <a:avLst/>
          </a:prstGeom>
          <a:solidFill>
            <a:srgbClr val="1C2042"/>
          </a:solidFill>
          <a:ln w="12700">
            <a:solidFill>
              <a:srgbClr val="252A5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3355848" y="1344168"/>
            <a:ext cx="2286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A9FA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1.500+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3355848" y="210312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Anggota PPTI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dipimpin sebagai Kepala Sekretariat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5989320" y="1234440"/>
            <a:ext cx="2514600" cy="1508760"/>
          </a:xfrm>
          <a:prstGeom prst="rect">
            <a:avLst/>
          </a:prstGeom>
          <a:solidFill>
            <a:srgbClr val="1C2042"/>
          </a:solidFill>
          <a:ln w="12700">
            <a:solidFill>
              <a:srgbClr val="252A5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099048" y="1344168"/>
            <a:ext cx="2286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E8C9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Rp11,5M</a:t>
            </a:r>
            <a:endParaRPr lang="en-US" sz="3600" dirty="0"/>
          </a:p>
        </p:txBody>
      </p:sp>
      <p:sp>
        <p:nvSpPr>
          <p:cNvPr id="12" name="Text 10"/>
          <p:cNvSpPr/>
          <p:nvPr/>
        </p:nvSpPr>
        <p:spPr>
          <a:xfrm>
            <a:off x="6099048" y="210312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Dana inisiatif TB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bersama Global Fund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57200" y="2971800"/>
            <a:ext cx="2514600" cy="1508760"/>
          </a:xfrm>
          <a:prstGeom prst="rect">
            <a:avLst/>
          </a:prstGeom>
          <a:solidFill>
            <a:srgbClr val="1C2042"/>
          </a:solidFill>
          <a:ln w="12700">
            <a:solidFill>
              <a:srgbClr val="252A5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566928" y="3081528"/>
            <a:ext cx="2286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514</a:t>
            </a:r>
            <a:endParaRPr lang="en-US" sz="3600" dirty="0"/>
          </a:p>
        </p:txBody>
      </p:sp>
      <p:sp>
        <p:nvSpPr>
          <p:cNvPr id="15" name="Text 13"/>
          <p:cNvSpPr/>
          <p:nvPr/>
        </p:nvSpPr>
        <p:spPr>
          <a:xfrm>
            <a:off x="566928" y="384048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Kabupaten/kota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dalam sistem SIBARU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246120" y="2971800"/>
            <a:ext cx="2514600" cy="1508760"/>
          </a:xfrm>
          <a:prstGeom prst="rect">
            <a:avLst/>
          </a:prstGeom>
          <a:solidFill>
            <a:srgbClr val="1C2042"/>
          </a:solidFill>
          <a:ln w="12700">
            <a:solidFill>
              <a:srgbClr val="252A5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3355848" y="3081528"/>
            <a:ext cx="2286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A9FA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50+</a:t>
            </a:r>
            <a:endParaRPr lang="en-US" sz="3600" dirty="0"/>
          </a:p>
        </p:txBody>
      </p:sp>
      <p:sp>
        <p:nvSpPr>
          <p:cNvPr id="18" name="Text 16"/>
          <p:cNvSpPr/>
          <p:nvPr/>
        </p:nvSpPr>
        <p:spPr>
          <a:xfrm>
            <a:off x="3355848" y="384048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Sertifikasi IT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digital governance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89320" y="2971800"/>
            <a:ext cx="2514600" cy="1508760"/>
          </a:xfrm>
          <a:prstGeom prst="rect">
            <a:avLst/>
          </a:prstGeom>
          <a:solidFill>
            <a:srgbClr val="1C2042"/>
          </a:solidFill>
          <a:ln w="12700">
            <a:solidFill>
              <a:srgbClr val="252A5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6099048" y="3081528"/>
            <a:ext cx="2286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E87A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Top</a:t>
            </a:r>
            <a:endParaRPr lang="en-US" sz="3600" dirty="0"/>
          </a:p>
          <a:p>
            <a:pPr algn="ctr" indent="0" marL="0">
              <a:buNone/>
            </a:pPr>
            <a:r>
              <a:rPr lang="en-US" sz="3600" b="1" dirty="0">
                <a:solidFill>
                  <a:srgbClr val="E87A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100</a:t>
            </a:r>
            <a:endParaRPr lang="en-US" sz="3600" dirty="0"/>
          </a:p>
        </p:txBody>
      </p:sp>
      <p:sp>
        <p:nvSpPr>
          <p:cNvPr id="21" name="Text 19"/>
          <p:cNvSpPr/>
          <p:nvPr/>
        </p:nvSpPr>
        <p:spPr>
          <a:xfrm>
            <a:off x="6099048" y="384048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 universitas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PhD Fall 2027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0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56032"/>
            <a:ext cx="80467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215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Research Contribution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548640" y="822960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practitioner observation to original theoretical frameworks.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298448"/>
            <a:ext cx="3931920" cy="3520440"/>
          </a:xfrm>
          <a:prstGeom prst="rect">
            <a:avLst/>
          </a:prstGeom>
          <a:solidFill>
            <a:srgbClr val="12152E"/>
          </a:solidFill>
          <a:ln w="12700">
            <a:solidFill>
              <a:srgbClr val="12152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298448"/>
            <a:ext cx="393192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444752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AAGIF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640080" y="1920240"/>
            <a:ext cx="3566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EDE8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Autonomous AI Government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EDE8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Integration Framework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658368" y="2542032"/>
            <a:ext cx="3566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342900" indent="-342900">
              <a:buSzPct val="100000"/>
              <a:buChar char="•"/>
            </a:pPr>
            <a:r>
              <a:rPr lang="en-US" sz="105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ATC — Automation Trust Calibration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658368" y="2916936"/>
            <a:ext cx="3566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342900" indent="-342900">
              <a:buSzPct val="100000"/>
              <a:buChar char="•"/>
            </a:pPr>
            <a:r>
              <a:rPr lang="en-US" sz="105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RDP — Role Displacement Perception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658368" y="3291840"/>
            <a:ext cx="3566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342900" indent="-342900">
              <a:buSzPct val="100000"/>
              <a:buChar char="•"/>
            </a:pPr>
            <a:r>
              <a:rPr lang="en-US" sz="105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HAA — Hierarchical Authority Alignment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658368" y="3666744"/>
            <a:ext cx="3566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342900" indent="-342900">
              <a:buSzPct val="100000"/>
              <a:buChar char="•"/>
            </a:pPr>
            <a:r>
              <a:rPr lang="en-US" sz="105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Moderator: Bureaucratic Procedural Rigidity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658368" y="4041648"/>
            <a:ext cx="3566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342900" indent="-342900">
              <a:buSzPct val="100000"/>
              <a:buChar char="•"/>
            </a:pPr>
            <a:r>
              <a:rPr lang="en-US" sz="105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Moderator: Cultural Deference (ewuh pakewuh)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4754880" y="1298448"/>
            <a:ext cx="3931920" cy="3520440"/>
          </a:xfrm>
          <a:prstGeom prst="rect">
            <a:avLst/>
          </a:prstGeom>
          <a:solidFill>
            <a:srgbClr val="12152E"/>
          </a:solidFill>
          <a:ln w="12700">
            <a:solidFill>
              <a:srgbClr val="12152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54880" y="1298448"/>
            <a:ext cx="3931920" cy="54864"/>
          </a:xfrm>
          <a:prstGeom prst="rect">
            <a:avLst/>
          </a:prstGeom>
          <a:solidFill>
            <a:srgbClr val="1A9FA4"/>
          </a:solidFill>
          <a:ln w="12700">
            <a:solidFill>
              <a:srgbClr val="1A9FA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937760" y="1444752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A9FA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AGIRI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4937760" y="1920240"/>
            <a:ext cx="3566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EDE8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Governance Implementation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EDE8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Readiness Index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956048" y="2542032"/>
            <a:ext cx="3566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342900" indent="-342900">
              <a:buSzPct val="100000"/>
              <a:buChar char="•"/>
            </a:pPr>
            <a:r>
              <a:rPr lang="en-US" sz="105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Policy Alignment — 15%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4956048" y="2916936"/>
            <a:ext cx="3566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342900" indent="-342900">
              <a:buSzPct val="100000"/>
              <a:buChar char="•"/>
            </a:pPr>
            <a:r>
              <a:rPr lang="en-US" sz="105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Technical Infrastructure — 25%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956048" y="3291840"/>
            <a:ext cx="3566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342900" indent="-342900">
              <a:buSzPct val="100000"/>
              <a:buChar char="•"/>
            </a:pPr>
            <a:r>
              <a:rPr lang="en-US" sz="105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 Capital — 25%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4956048" y="3666744"/>
            <a:ext cx="3566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342900" indent="-342900">
              <a:buSzPct val="100000"/>
              <a:buChar char="•"/>
            </a:pPr>
            <a:r>
              <a:rPr lang="en-US" sz="105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Organizational Readiness — 20%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4956048" y="4041648"/>
            <a:ext cx="3566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342900" indent="-342900">
              <a:buSzPct val="100000"/>
              <a:buChar char="•"/>
            </a:pPr>
            <a:r>
              <a:rPr lang="en-US" sz="105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 Mechanisms — 15%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251960" y="2743200"/>
            <a:ext cx="594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→</a:t>
            </a:r>
            <a:endParaRPr lang="en-US" sz="2800" dirty="0"/>
          </a:p>
        </p:txBody>
      </p:sp>
      <p:sp>
        <p:nvSpPr>
          <p:cNvPr id="23" name="Text 21"/>
          <p:cNvSpPr/>
          <p:nvPr/>
        </p:nvSpPr>
        <p:spPr>
          <a:xfrm>
            <a:off x="457200" y="489204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Kedua framework lahir dari observasi langsung di KemenPKP — bukan dari tinjauan literatur semata.</a:t>
            </a:r>
            <a:endParaRPr lang="en-US" sz="10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215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2860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Where It's All Going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isn't a pivot. It's the culmination of everything built so far.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548640" y="1261872"/>
            <a:ext cx="8046720" cy="77724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640080" y="132588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215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PhD Target: Fall 2027  ·  Top-100 Global University  ·  Autonomous AI for Government Processes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48640" y="2267712"/>
            <a:ext cx="2606040" cy="2578608"/>
          </a:xfrm>
          <a:prstGeom prst="rect">
            <a:avLst/>
          </a:prstGeom>
          <a:solidFill>
            <a:srgbClr val="1C2042"/>
          </a:solidFill>
          <a:ln w="12700">
            <a:solidFill>
              <a:srgbClr val="252A5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48640" y="2267712"/>
            <a:ext cx="260604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85800" y="2377440"/>
            <a:ext cx="2331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Year 1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85800" y="2852928"/>
            <a:ext cx="23774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342900" indent="-342900">
              <a:buSzPct val="100000"/>
              <a:buChar char="•"/>
            </a:pPr>
            <a:r>
              <a:rPr lang="en-US" sz="100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Kembali sebagai AI Policy Specialist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85800" y="3319272"/>
            <a:ext cx="23774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342900" indent="-342900">
              <a:buSzPct val="100000"/>
              <a:buChar char="•"/>
            </a:pPr>
            <a:r>
              <a:rPr lang="en-US" sz="100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Terapkan AAGIF ke ekspansi SIBARU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685800" y="3785616"/>
            <a:ext cx="23774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342900" indent="-342900">
              <a:buSzPct val="100000"/>
              <a:buChar char="•"/>
            </a:pPr>
            <a:r>
              <a:rPr lang="en-US" sz="100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publikasi peer-reviewed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685800" y="4251960"/>
            <a:ext cx="23774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342900" indent="-342900">
              <a:buSzPct val="100000"/>
              <a:buChar char="•"/>
            </a:pPr>
            <a:r>
              <a:rPr lang="en-US" sz="100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Briefing Bappenas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291840" y="2267712"/>
            <a:ext cx="2606040" cy="2578608"/>
          </a:xfrm>
          <a:prstGeom prst="rect">
            <a:avLst/>
          </a:prstGeom>
          <a:solidFill>
            <a:srgbClr val="1C2042"/>
          </a:solidFill>
          <a:ln w="12700">
            <a:solidFill>
              <a:srgbClr val="252A5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291840" y="2267712"/>
            <a:ext cx="2606040" cy="54864"/>
          </a:xfrm>
          <a:prstGeom prst="rect">
            <a:avLst/>
          </a:prstGeom>
          <a:solidFill>
            <a:srgbClr val="1A9FA4"/>
          </a:solidFill>
          <a:ln w="12700">
            <a:solidFill>
              <a:srgbClr val="1A9FA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429000" y="2377440"/>
            <a:ext cx="2331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A9FA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Year 3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3429000" y="2852928"/>
            <a:ext cx="23774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342900" indent="-342900">
              <a:buSzPct val="100000"/>
              <a:buChar char="•"/>
            </a:pPr>
            <a:r>
              <a:rPr lang="en-US" sz="100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Pimpin working group lintas kementerian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3429000" y="3319272"/>
            <a:ext cx="23774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342900" indent="-342900">
              <a:buSzPct val="100000"/>
              <a:buChar char="•"/>
            </a:pPr>
            <a:r>
              <a:rPr lang="en-US" sz="100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 kesiapan adopsi AI untuk Stranas KA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3429000" y="3785616"/>
            <a:ext cx="23774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342900" indent="-342900">
              <a:buSzPct val="100000"/>
              <a:buChar char="•"/>
            </a:pPr>
            <a:r>
              <a:rPr lang="en-US" sz="100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Latih 200+ ASN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3429000" y="4251960"/>
            <a:ext cx="23774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342900" indent="-342900">
              <a:buSzPct val="100000"/>
              <a:buChar char="•"/>
            </a:pPr>
            <a:r>
              <a:rPr lang="en-US" sz="100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Dirikan Pusat Riset AI PPTI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6035040" y="2267712"/>
            <a:ext cx="2606040" cy="2578608"/>
          </a:xfrm>
          <a:prstGeom prst="rect">
            <a:avLst/>
          </a:prstGeom>
          <a:solidFill>
            <a:srgbClr val="1C2042"/>
          </a:solidFill>
          <a:ln w="12700">
            <a:solidFill>
              <a:srgbClr val="252A5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6035040" y="2267712"/>
            <a:ext cx="2606040" cy="54864"/>
          </a:xfrm>
          <a:prstGeom prst="rect">
            <a:avLst/>
          </a:prstGeom>
          <a:solidFill>
            <a:srgbClr val="E87A5D"/>
          </a:solidFill>
          <a:ln w="12700">
            <a:solidFill>
              <a:srgbClr val="E87A5D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172200" y="2377440"/>
            <a:ext cx="2331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E87A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Year 5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6172200" y="2852928"/>
            <a:ext cx="23774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342900" indent="-342900">
              <a:buSzPct val="100000"/>
              <a:buChar char="•"/>
            </a:pPr>
            <a:r>
              <a:rPr lang="en-US" sz="100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Framework Kebijakan AI Otonom Indonesia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6172200" y="3319272"/>
            <a:ext cx="23774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342900" indent="-342900">
              <a:buSzPct val="100000"/>
              <a:buChar char="•"/>
            </a:pPr>
            <a:r>
              <a:rPr lang="en-US" sz="100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Buku teks: AI Gov for Developing Democracies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6172200" y="3785616"/>
            <a:ext cx="23774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342900" indent="-342900">
              <a:buSzPct val="100000"/>
              <a:buChar char="•"/>
            </a:pPr>
            <a:r>
              <a:rPr lang="en-US" sz="100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Konsorsium AI governance ASEAN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172200" y="4251960"/>
            <a:ext cx="23774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342900" indent="-342900">
              <a:buSzPct val="100000"/>
              <a:buChar char="•"/>
            </a:pPr>
            <a:r>
              <a:rPr lang="en-US" sz="1000" dirty="0">
                <a:solidFill>
                  <a:srgbClr val="8892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Supervisi doktor — pay it forward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Career Story — Subkhan Ibnu Aji</dc:title>
  <dc:subject>PptxGenJS Presentation</dc:subject>
  <dc:creator>Subkhan Ibnu Aji</dc:creator>
  <cp:lastModifiedBy>Subkhan Ibnu Aji</cp:lastModifiedBy>
  <cp:revision>1</cp:revision>
  <dcterms:created xsi:type="dcterms:W3CDTF">2026-02-26T03:40:27Z</dcterms:created>
  <dcterms:modified xsi:type="dcterms:W3CDTF">2026-02-26T03:40:27Z</dcterms:modified>
</cp:coreProperties>
</file>